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806" r:id="rId2"/>
  </p:sldMasterIdLst>
  <p:sldIdLst>
    <p:sldId id="256" r:id="rId3"/>
    <p:sldId id="272" r:id="rId4"/>
    <p:sldId id="257" r:id="rId5"/>
    <p:sldId id="281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289" r:id="rId19"/>
    <p:sldId id="306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CC"/>
    <a:srgbClr val="3366FF"/>
    <a:srgbClr val="0371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5" autoAdjust="0"/>
    <p:restoredTop sz="86425" autoAdjust="0"/>
  </p:normalViewPr>
  <p:slideViewPr>
    <p:cSldViewPr>
      <p:cViewPr varScale="1">
        <p:scale>
          <a:sx n="109" d="100"/>
          <a:sy n="109" d="100"/>
        </p:scale>
        <p:origin x="-48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23F4E-6EC9-4E01-9702-0468B9232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7FA84-AE34-463B-B04F-D6DEEFD0A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8959E-6B2E-4AE6-87A2-69C318DAA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57568-F091-41B2-BF43-BA245986B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7774E-64E7-4949-BD67-1CDF7ED27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6144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4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4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4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4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4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6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46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46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1463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9278B468-75AC-4ACD-A4B9-5745814778C6}" type="datetimeFigureOut">
              <a:rPr lang="ru-RU"/>
              <a:pPr/>
              <a:t>16.03.2016</a:t>
            </a:fld>
            <a:endParaRPr lang="ru-RU"/>
          </a:p>
        </p:txBody>
      </p:sp>
      <p:sp>
        <p:nvSpPr>
          <p:cNvPr id="6146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46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57FE403-CFE2-4120-BD6D-DFDB26EFE9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E3B90E-3190-4897-B18B-30DE7781E384}" type="datetimeFigureOut">
              <a:rPr lang="ru-RU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05897-DB9F-4630-B3F7-6BA676DB66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910A4C-4971-4E4A-BF70-37081A17D4E2}" type="datetimeFigureOut">
              <a:rPr lang="ru-RU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21AB5-39C5-4679-BFC9-B0BB1C2DAD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2CAA4-504A-4307-B0CB-9B5119012793}" type="datetimeFigureOut">
              <a:rPr lang="ru-RU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7EE63-0FE8-46E7-8F4D-1939E729F1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3C6BF6-12E8-42CC-8A22-16F27E9E626D}" type="datetimeFigureOut">
              <a:rPr lang="ru-RU"/>
              <a:pPr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416DB-DD94-407B-B1DE-EE4A1B83CC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5D78E1-A023-4214-B7E8-59F928B5B4D7}" type="datetimeFigureOut">
              <a:rPr lang="ru-RU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42EFB-5F7F-4C00-B807-5C606ABC5F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C1BC5-311F-494C-8EC5-3EA80495F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45CC68-9EE4-4635-846A-3FF3D081C18D}" type="datetimeFigureOut">
              <a:rPr lang="ru-RU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24CCD-FB18-4A39-9EA7-26E10F7003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C2FDCE-D6C0-4712-AD03-9AACD7A75722}" type="datetimeFigureOut">
              <a:rPr lang="ru-RU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4D694-A5B9-48D9-86B2-B1ED7A8864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0F9DD-8B3B-4509-A75B-9A18182E209B}" type="datetimeFigureOut">
              <a:rPr lang="ru-RU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E8CBC-3E35-4499-A8BF-2FF801BE08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336E03-3DB8-44A5-937B-D34F18370C8E}" type="datetimeFigureOut">
              <a:rPr lang="ru-RU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86CDC-3D40-43AB-BF84-86FEF4AE51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A5903C-B3B3-4BE3-96DF-BED4B8C8FBFA}" type="datetimeFigureOut">
              <a:rPr lang="ru-RU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A804B-71AB-47D6-8C23-14867CFEFD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C2BCD-6F9E-48C0-869D-D28D32745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0C7A1-50F2-4755-9869-D01487CF3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A366A-510D-4469-912B-BDB6A16C2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C5AD-56F4-415C-A6BE-7CF5D9D45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5629D-26C3-43D8-BB76-E8DA07F7F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97BE0-92BC-4131-9C6B-DAE6113E3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D0BAE-C4B3-4EA5-A7B2-A4B5D1838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6144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145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145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145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5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46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6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6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6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9B0CFCE-772B-427A-B852-A1698DBDB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604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043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43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AD0EC4A-AC84-4000-8EBD-F094FD2045D4}" type="datetimeFigureOut">
              <a:rPr lang="ru-RU"/>
              <a:pPr/>
              <a:t>16.03.2016</a:t>
            </a:fld>
            <a:endParaRPr lang="ru-RU"/>
          </a:p>
        </p:txBody>
      </p:sp>
      <p:sp>
        <p:nvSpPr>
          <p:cNvPr id="6044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044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46B981B-3B31-48BF-95EC-D37CA0F50B6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7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3&amp;ed=1&amp;text=%D0%BD%D0%B5%D0%B2%D1%80%D0%BE%D0%B7%D1%8B%20%D1%83%20%D0%B4%D0%B5%D1%82%D0%B5%D0%B9&amp;spsite=zdd.1september.ru&amp;img_url=zdd.1september.ru/2005/01/9.jpg&amp;rpt=simag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search?p=1&amp;ed=1&amp;text=%D0%B3%D0%B8%D0%BF%D0%B5%D1%80%D0%B0%D0%BA%D1%82%D0%B8%D0%B2%D0%BD%D1%8B%D0%B5%20%D0%B4%D0%B5%D1%82%D0%B8%20%D0%B2%20%D1%88%D0%BA%D0%BE%D0%BB%D0%B5&amp;spsite=fake-008-252990.ru&amp;img_url=www.rambler.ru/money/images/images/article/2008/06/09/1212996054_53227.jpg&amp;rpt=simag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search?p=1&amp;ed=1&amp;text=%D0%BE%D0%B1%D1%89%D0%B5%D0%BD%D0%B8%D0%B5%20%D0%B4%D0%B5%D1%82%D0%B5%D0%B9&amp;spsite=fake-006-3180275.ru&amp;img_url=img-fotki.yandex.ru/get/3/fotodeti-ru.1/0_30dd_e6199505_XL&amp;rpt=simag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search?p=21&amp;ed=1&amp;text=%D0%B7%D0%B0%D0%BC%D0%BA%D0%BD%D1%83%D1%82%D1%8B%D0%B5%20%D0%B4%D0%B5%D1%82%D0%B8&amp;spsite=www.medicus.ru&amp;img_url=www.medicus.ru/images/upload/78687.jpg&amp;rpt=simag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hyperlink" Target="http://images.yandex.ru/yandsearch?source=psearch&amp;img_url=http://images.meddaily.ru/images/small/26_11_261143_1359957004.jpg&amp;uinfo=sw-1263-sh-858-fw-1038-fh-598-pd-1&amp;p=4&amp;text=%D1%8D%D0%BC%D0%BE%D1%86%D0%B8%D0%B8%20%D0%BE%D1%82%D1%80%D0%B8%D1%86%D0%B0%D1%82%D0%B5%D0%BB%D1%8C%D0%BD%D1%8B%D0%B5&amp;noreask=1&amp;pos=142&amp;rpt=simage&amp;lr=21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15913"/>
            <a:ext cx="9144000" cy="6840538"/>
          </a:xfrm>
        </p:spPr>
        <p:txBody>
          <a:bodyPr/>
          <a:lstStyle/>
          <a:p>
            <a:pPr algn="r"/>
            <a:r>
              <a:rPr lang="ru-RU" sz="6000" dirty="0"/>
              <a:t/>
            </a:r>
            <a:br>
              <a:rPr lang="ru-RU" sz="6000" dirty="0"/>
            </a:br>
            <a:r>
              <a:rPr lang="ru-RU" sz="5000" dirty="0">
                <a:latin typeface="Arial" charset="0"/>
              </a:rPr>
              <a:t> </a:t>
            </a:r>
            <a:r>
              <a:rPr lang="ru-RU" sz="5000" dirty="0"/>
              <a:t> </a:t>
            </a:r>
            <a:r>
              <a:rPr lang="ru-RU" sz="5000" dirty="0">
                <a:latin typeface="Arial" charset="0"/>
              </a:rPr>
              <a:t>МЕТОД</a:t>
            </a:r>
            <a:br>
              <a:rPr lang="ru-RU" sz="5000" dirty="0">
                <a:latin typeface="Arial" charset="0"/>
              </a:rPr>
            </a:br>
            <a:r>
              <a:rPr lang="ru-RU" sz="5000" dirty="0">
                <a:latin typeface="Arial" charset="0"/>
              </a:rPr>
              <a:t>«ОБРАЗОВАТЕЛЬНАЯ</a:t>
            </a:r>
            <a:r>
              <a:rPr lang="ru-RU" sz="5000" dirty="0"/>
              <a:t> </a:t>
            </a:r>
            <a:r>
              <a:rPr lang="ru-RU" sz="5000" dirty="0">
                <a:latin typeface="Arial" charset="0"/>
              </a:rPr>
              <a:t>КИНЕСТЕТИКА»</a:t>
            </a:r>
            <a:r>
              <a:rPr lang="ru-RU" sz="5000" dirty="0"/>
              <a:t> </a:t>
            </a:r>
            <a:br>
              <a:rPr lang="ru-RU" sz="5000" dirty="0"/>
            </a:b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>
                <a:latin typeface="Arial" charset="0"/>
              </a:rPr>
              <a:t/>
            </a:r>
            <a:br>
              <a:rPr lang="ru-RU" sz="5000" dirty="0">
                <a:latin typeface="Arial" charset="0"/>
              </a:rPr>
            </a:br>
            <a:r>
              <a:rPr lang="ru-RU" sz="5000" dirty="0"/>
              <a:t/>
            </a:r>
            <a:br>
              <a:rPr lang="ru-RU" sz="5000" dirty="0"/>
            </a:br>
            <a:r>
              <a:rPr lang="ru-RU" sz="2400" dirty="0"/>
              <a:t>Абубякирова Ирина Анатольевна</a:t>
            </a:r>
            <a:br>
              <a:rPr lang="ru-RU" sz="2400" dirty="0"/>
            </a:br>
            <a:r>
              <a:rPr lang="ru-RU" sz="2400" dirty="0"/>
              <a:t> педагог-психолог</a:t>
            </a:r>
            <a:br>
              <a:rPr lang="ru-RU" sz="2400" dirty="0"/>
            </a:br>
            <a:r>
              <a:rPr lang="ru-RU" sz="2400" dirty="0"/>
              <a:t>ГБОУ ЦПМСС «РАДИНЕЦ»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123728" y="4941169"/>
            <a:ext cx="6696744" cy="1656482"/>
          </a:xfrm>
        </p:spPr>
        <p:txBody>
          <a:bodyPr/>
          <a:lstStyle/>
          <a:p>
            <a:pPr marL="0" indent="0" algn="r">
              <a:buFont typeface="Wingdings" pitchFamily="2" charset="2"/>
              <a:buNone/>
              <a:defRPr/>
            </a:pPr>
            <a:endParaRPr lang="ru-RU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«ПОЗИТИВНЫЕ ТОЧКИ»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562725" cy="478155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>
                <a:effectLst/>
              </a:rPr>
              <a:t>ВЫЗЫВАЕТ ОСЛАБЛЕНИЕ ПРОЦЕССОВ ТОРМОЖЕНИЯ В ПАМЯТИ, </a:t>
            </a:r>
            <a:r>
              <a:rPr lang="ru-RU" sz="2600" b="1" smtClean="0">
                <a:effectLst/>
              </a:rPr>
              <a:t>ЛЕГКО ВСПОМИНАЕТСЯ ВЫУЧЕННАЯ ИНФОРМАЦИЯ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effectLst/>
              </a:rPr>
              <a:t>ПРОИСХОДИТ </a:t>
            </a:r>
            <a:r>
              <a:rPr lang="ru-RU" sz="2600" b="1" smtClean="0">
                <a:effectLst/>
              </a:rPr>
              <a:t>ЛУЧШЕЕ УСВОЕНИЕ ПОЛУЧАЕМОЙ ИНФОРМАЦИИ</a:t>
            </a:r>
            <a:r>
              <a:rPr lang="ru-RU" sz="2400" smtClean="0">
                <a:effectLst/>
              </a:rPr>
              <a:t> И ПЕРЕВОД ЕЁ В ДОЛГОВРЕМЕННУЮ ПАМЯТЬ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effectLst/>
              </a:rPr>
              <a:t>ПОМОГАЕТ </a:t>
            </a:r>
            <a:r>
              <a:rPr lang="ru-RU" sz="2400" b="1" smtClean="0">
                <a:effectLst/>
              </a:rPr>
              <a:t>СБАЛАНСИРОВАТЬ СТРЕССОВОЕ СОСТОЯНИЕ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effectLst/>
              </a:rPr>
              <a:t>ПРОИСХОДИТ ОСЛАБЛЕНИЕ ЭМОЦИОНАЛЬНОЙ РЕАКЦИИ</a:t>
            </a:r>
          </a:p>
          <a:p>
            <a:pPr>
              <a:lnSpc>
                <a:spcPct val="80000"/>
              </a:lnSpc>
            </a:pPr>
            <a:r>
              <a:rPr lang="ru-RU" sz="2600" b="1" i="1" smtClean="0">
                <a:effectLst/>
              </a:rPr>
              <a:t>ХОРОШО ПРИМЕНЯТЬ ПЕРЕД КОНТРОЛЬНЫМИ РАБОТАМИ</a:t>
            </a:r>
          </a:p>
        </p:txBody>
      </p:sp>
      <p:pic>
        <p:nvPicPr>
          <p:cNvPr id="18436" name="Picture 4" descr="C:\Users\Ринат\Desktop\фото\DSC01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1268413"/>
            <a:ext cx="248443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«ПОМПА»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113" y="1600200"/>
            <a:ext cx="5627687" cy="4530725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>
                <a:effectLst/>
              </a:rPr>
              <a:t>ПРОИСХОДИТ </a:t>
            </a:r>
            <a:r>
              <a:rPr lang="ru-RU" sz="2600" b="1" smtClean="0">
                <a:effectLst/>
              </a:rPr>
              <a:t>РАССЛАБЛЕНИЕ ЗАЖИМОВ,</a:t>
            </a:r>
            <a:r>
              <a:rPr lang="ru-RU" sz="2600" b="1" smtClean="0">
                <a:effectLst/>
                <a:latin typeface="Arial" charset="0"/>
              </a:rPr>
              <a:t> </a:t>
            </a:r>
            <a:r>
              <a:rPr lang="ru-RU" sz="2600" b="1" smtClean="0">
                <a:effectLst/>
              </a:rPr>
              <a:t>ВЫЗВАННЫХ СТРЕССОМ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effectLst/>
              </a:rPr>
              <a:t>СПОСОБСТВУЕТ </a:t>
            </a:r>
            <a:r>
              <a:rPr lang="ru-RU" sz="2600" b="1" smtClean="0">
                <a:effectLst/>
              </a:rPr>
              <a:t>УСИЛЕНИЮ ПОНИМАЮЩЕГО СЛУШАНИЯ,</a:t>
            </a:r>
            <a:r>
              <a:rPr lang="ru-RU" sz="2400" smtClean="0">
                <a:effectLst/>
              </a:rPr>
              <a:t> ЧТЕНИЯ,ТВОРЧЕСКОГО ПИСЬМА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effectLst/>
              </a:rPr>
              <a:t>СПОСОБСТВУЕТ ЗАВЕРШЕНИЮ НАЧАТОГО, </a:t>
            </a:r>
            <a:r>
              <a:rPr lang="ru-RU" sz="2600" b="1" smtClean="0">
                <a:effectLst/>
              </a:rPr>
              <a:t>ВЫРАЖЕНИЮ МЫСЛЕЙ С ПОМОЩЬЮ РЕЧИ</a:t>
            </a:r>
          </a:p>
          <a:p>
            <a:pPr>
              <a:lnSpc>
                <a:spcPct val="80000"/>
              </a:lnSpc>
            </a:pPr>
            <a:r>
              <a:rPr lang="ru-RU" sz="2600" b="1" i="1" smtClean="0">
                <a:effectLst/>
              </a:rPr>
              <a:t>ПОМОЩЬ ПРИ ЗАДЕРЖКЕ РЕЧЕВОГО РАЗВИТИЯ</a:t>
            </a:r>
          </a:p>
        </p:txBody>
      </p:sp>
      <p:pic>
        <p:nvPicPr>
          <p:cNvPr id="19460" name="Picture 6" descr="C:\Users\Ринат\Desktop\фото\DSC02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557338"/>
            <a:ext cx="2530475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«ЛЕНИВАЯ ВОСЬМЁРКА»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6697662" cy="499745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>
                <a:effectLst/>
              </a:rPr>
              <a:t>УЛУЧШАЕТ ВСЕ ДЕЙСТВИЯ, ТРЕБУЮЩИЕ ПРОСЛЕЖИВАНИЯ ГЛАЗАМИ.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effectLst/>
              </a:rPr>
              <a:t>СНИМАЕТ НАПРЯЖЕНИЕ С ГЛАЗ</a:t>
            </a:r>
            <a:r>
              <a:rPr lang="ru-RU" sz="2400" smtClean="0">
                <a:effectLst/>
              </a:rPr>
              <a:t> И С ПЛЕЧЕВОГО ПОЯСА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effectLst/>
              </a:rPr>
              <a:t>ВКЛЮЧАЕТ СВЯЗЬ «РУКА-ГЛАЗ</a:t>
            </a:r>
            <a:r>
              <a:rPr lang="ru-RU" sz="2400" smtClean="0">
                <a:effectLst/>
              </a:rPr>
              <a:t>»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effectLst/>
              </a:rPr>
              <a:t>ВКЛЮЧАЮТСЯ В ДЕЯТЕЛЬНОСТЬ ОБА ПОЛУШАРИЯ ГОЛОВНОГО МОЗГА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effectLst/>
              </a:rPr>
              <a:t>ПРОИСХОДИТ </a:t>
            </a:r>
            <a:r>
              <a:rPr lang="ru-RU" sz="2400" b="1" smtClean="0">
                <a:effectLst/>
              </a:rPr>
              <a:t>УЛУЧШЕНИЕ КОНЦЕНТРАЦИИ ВНИМАНИЯ,ЧТЕНИЯ, ПИСЬМА, СЛЕЖЕНИЯ ЗА МАТЕРИАЛОМ, КОТОРЫЙ НАПИСАН НА ДОСКЕ</a:t>
            </a:r>
          </a:p>
        </p:txBody>
      </p:sp>
      <p:pic>
        <p:nvPicPr>
          <p:cNvPr id="20484" name="Picture 4" descr="C:\Users\Ринат\Desktop\фото\DSC02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1785938"/>
            <a:ext cx="241141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«ДУМАТЕЛЬНЫЙ КОЛПАК»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  <a:noFill/>
        </p:spPr>
        <p:txBody>
          <a:bodyPr/>
          <a:lstStyle/>
          <a:p>
            <a:r>
              <a:rPr lang="ru-RU" smtClean="0">
                <a:effectLst/>
              </a:rPr>
              <a:t>СПОСОБСТВУЕТ ЛУЧШЕМУ </a:t>
            </a:r>
            <a:r>
              <a:rPr lang="ru-RU" b="1" smtClean="0">
                <a:effectLst/>
              </a:rPr>
              <a:t>УСВОЕНИЮ ИНФОРМАЦИИ НА СЛУХ</a:t>
            </a:r>
          </a:p>
        </p:txBody>
      </p:sp>
      <p:pic>
        <p:nvPicPr>
          <p:cNvPr id="21508" name="Picture 4" descr="C:\Users\Ринат\Desktop\фото\DSC02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3214688"/>
            <a:ext cx="3902075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«СОВА»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6275388" cy="532765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>
                <a:effectLst/>
              </a:rPr>
              <a:t>ПРОИСХОДИТ </a:t>
            </a:r>
            <a:r>
              <a:rPr lang="ru-RU" sz="2400" b="1" smtClean="0">
                <a:effectLst/>
              </a:rPr>
              <a:t>СНЯТИЕ НАПРЯЖЕНИЯ</a:t>
            </a:r>
            <a:r>
              <a:rPr lang="ru-RU" sz="2400" smtClean="0">
                <a:effectLst/>
              </a:rPr>
              <a:t>, ВОЗНИКАЮЩЕГО ПРИ ДЛИТЕЛЬНОМ ПИСЬМЕ ИЛИ СИДЕНИИ В СТАТИЧНОЙ ПОЗЕ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effectLst/>
              </a:rPr>
              <a:t>НОРМАЛИЗУЕТСЯ ПРИТОК КРОВИ К ГОЛОВНОМУ МОЗГУ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effectLst/>
              </a:rPr>
              <a:t>ПОЗИТИВНО </a:t>
            </a:r>
            <a:r>
              <a:rPr lang="ru-RU" sz="2400" b="1" smtClean="0">
                <a:effectLst/>
              </a:rPr>
              <a:t>ВЛИЯЕТ НА НАВЫКИ ВНИМАНИЯ,</a:t>
            </a:r>
            <a:r>
              <a:rPr lang="ru-RU" sz="2400" b="1" smtClean="0">
                <a:effectLst/>
                <a:latin typeface="Arial" charset="0"/>
              </a:rPr>
              <a:t> </a:t>
            </a:r>
            <a:r>
              <a:rPr lang="ru-RU" sz="2400" b="1" smtClean="0">
                <a:effectLst/>
              </a:rPr>
              <a:t>ПАМЯТИ,</a:t>
            </a:r>
            <a:r>
              <a:rPr lang="ru-RU" sz="2400" b="1" smtClean="0">
                <a:effectLst/>
                <a:latin typeface="Arial" charset="0"/>
              </a:rPr>
              <a:t> </a:t>
            </a:r>
            <a:r>
              <a:rPr lang="ru-RU" sz="2400" b="1" smtClean="0">
                <a:effectLst/>
              </a:rPr>
              <a:t>ЧТЕНИЯ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effectLst/>
              </a:rPr>
              <a:t>СПОСОБСТВУЕТ БОЛЕЕ ПЛАВНОЙ И СВЯЗНОЙ РЕЧИ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effectLst/>
              </a:rPr>
              <a:t>СНИМАЕТ НАПРЯЖЕНИЕ ПРИ РАБОТЕ С КОМПЬЮТЕРОМ И ДРУГОЙ ТЕХНИКОЙ</a:t>
            </a:r>
          </a:p>
        </p:txBody>
      </p:sp>
      <p:pic>
        <p:nvPicPr>
          <p:cNvPr id="22532" name="Picture 4" descr="C:\Users\Ринат\Desktop\фото\DSC0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1857375"/>
            <a:ext cx="2643187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«СЛОН»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4438" y="1196975"/>
            <a:ext cx="6202362" cy="5545138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effectLst/>
              </a:rPr>
              <a:t>АКТИВИЗИРУЕТ ВСЕ КАНАЛЫ ВОСПРИЯТИЯ: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effectLst/>
              </a:rPr>
              <a:t>-</a:t>
            </a:r>
            <a:r>
              <a:rPr lang="ru-RU" sz="2000" b="1" i="1" smtClean="0">
                <a:effectLst/>
              </a:rPr>
              <a:t>КИНЕСТЕТИЧЕСКИЙ(ТЕЛЕСНЫЙ)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smtClean="0">
                <a:effectLst/>
              </a:rPr>
              <a:t>-ВИЗУАЛЬНЫЙ (ЗРИТЕЛЬНЫЙ)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smtClean="0">
                <a:effectLst/>
              </a:rPr>
              <a:t>-АУДИАЛЬНЫЙ (СЛУХОВОЙ)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 i="1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2000" smtClean="0">
                <a:effectLst/>
              </a:rPr>
              <a:t>ПОВЫШАЕТСЯ </a:t>
            </a:r>
            <a:r>
              <a:rPr lang="ru-RU" sz="2000" b="1" smtClean="0">
                <a:effectLst/>
              </a:rPr>
              <a:t>УРОВЕНЬ ВНИМАНИЯ</a:t>
            </a:r>
          </a:p>
          <a:p>
            <a:pPr>
              <a:lnSpc>
                <a:spcPct val="80000"/>
              </a:lnSpc>
            </a:pPr>
            <a:endParaRPr lang="ru-RU" sz="2000" b="1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2000" smtClean="0">
                <a:effectLst/>
              </a:rPr>
              <a:t>УЛУЧШАЕТСЯ </a:t>
            </a:r>
            <a:r>
              <a:rPr lang="ru-RU" sz="2000" b="1" smtClean="0">
                <a:effectLst/>
              </a:rPr>
              <a:t>КРАТКОВРЕМЕННАЯ И ДОЛГОВРЕМЕННАЯ ПАМЯТЬ</a:t>
            </a:r>
          </a:p>
          <a:p>
            <a:pPr>
              <a:lnSpc>
                <a:spcPct val="80000"/>
              </a:lnSpc>
            </a:pPr>
            <a:endParaRPr lang="ru-RU" sz="2000" b="1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2000" smtClean="0">
                <a:effectLst/>
              </a:rPr>
              <a:t>УЛУЧШАЮТСЯ НАВЫКИ ПОНИМАЮЩЕГО ЧТЕНИЯ ,ЧТЕНИЯ ВСЛУХ ,ПОНИМАЮЩЕЙ РЕЧИ, СОЕДИНЕНИЯ СЛОГОВ В СЛОВА, СЛОВ ВО ФРАЗЫ, ПОНИМАНИЯ ,УЗНАВАНИЯ СИМВОЛОВ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2000" b="1" smtClean="0">
                <a:effectLst/>
              </a:rPr>
              <a:t>СТИМУЛИРУЕТСЯ ВНУТРЕННЯЯ РЕЧЬ И СПОСОБНОСТЬ ТВОРЧЕСКОГО МЫШЛЕНИЯ</a:t>
            </a:r>
          </a:p>
        </p:txBody>
      </p:sp>
      <p:pic>
        <p:nvPicPr>
          <p:cNvPr id="23556" name="Picture 4" descr="C:\Users\Ринат\Desktop\фото\DSC0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2286000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«ДВОЙНЫЕ РИСУНКИ»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6851650" cy="295275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effectLst/>
              </a:rPr>
              <a:t>ОСУЩЕСТВЛЯЕТСЯ РАСШИРЕНИЕ ЗРИТЕЛЬНОГО ПОЛЯ, ДВИЖЕНИЯ ГЛАЗ СТАНОВИТСЯ БОЛЕЕ ПЛАВНЫМИ</a:t>
            </a:r>
            <a:endParaRPr lang="ru-RU" sz="2000" smtClean="0">
              <a:effectLst/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smtClean="0">
              <a:effectLst/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000" smtClean="0">
                <a:effectLst/>
              </a:rPr>
              <a:t>СПОСОБСТВУЕТ </a:t>
            </a:r>
            <a:r>
              <a:rPr lang="ru-RU" sz="2000" b="1" smtClean="0">
                <a:effectLst/>
              </a:rPr>
              <a:t>УЛУЧШЕНИЮ НАВЫКОВ ПИСЬМА,ЧТЕНИЯ</a:t>
            </a:r>
            <a:endParaRPr lang="ru-RU" sz="2000" b="1" smtClean="0">
              <a:effectLst/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2000" b="1" smtClean="0">
              <a:effectLst/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000" smtClean="0">
                <a:effectLst/>
              </a:rPr>
              <a:t>АКТИВИЗИРУЕТ ОБА ПОЛУШАРИЯ МОЗГА И </a:t>
            </a:r>
            <a:r>
              <a:rPr lang="ru-RU" sz="2000" b="1" smtClean="0">
                <a:effectLst/>
              </a:rPr>
              <a:t>СПОСОБСТВУЕТ ЛУЧШЕМУ ВЫПОЛНЕНИЮ ЛЮБЫХ ТВОРЧЕСКИХ ЗАДАНИЙ</a:t>
            </a:r>
          </a:p>
        </p:txBody>
      </p:sp>
      <p:pic>
        <p:nvPicPr>
          <p:cNvPr id="24580" name="Picture 4" descr="C:\Users\Ринат\Desktop\фото\DSC0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916113"/>
            <a:ext cx="2339975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 descr="C:\Users\Ринат\Desktop\фото\DSC0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916113"/>
            <a:ext cx="2339975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r>
              <a:rPr lang="ru-RU" sz="4000" smtClean="0">
                <a:latin typeface="Arial" charset="0"/>
              </a:rPr>
              <a:t>Литература 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492375"/>
            <a:ext cx="9144000" cy="4530725"/>
          </a:xfrm>
        </p:spPr>
        <p:txBody>
          <a:bodyPr/>
          <a:lstStyle/>
          <a:p>
            <a:pPr eaLnBrk="1" hangingPunct="1"/>
            <a:r>
              <a:rPr lang="ru-RU" sz="2800" smtClean="0"/>
              <a:t>Смирнова С.С. Образовательная кинестетика. М.2008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:\ПК\ФОТО\ПЕЧАТЬ\DSC01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1638" y="-301625"/>
            <a:ext cx="9948863" cy="7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258888" y="0"/>
            <a:ext cx="6403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pPr eaLnBrk="1" hangingPunct="1">
              <a:defRPr/>
            </a:pPr>
            <a:endParaRPr lang="ru-RU" sz="3200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620713"/>
            <a:ext cx="5327650" cy="62372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2800" smtClean="0"/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	</a:t>
            </a:r>
            <a:r>
              <a:rPr lang="ru-RU" smtClean="0"/>
              <a:t>Ребёнок,</a:t>
            </a:r>
            <a:r>
              <a:rPr lang="ru-RU" smtClean="0">
                <a:latin typeface="Arial" charset="0"/>
              </a:rPr>
              <a:t> </a:t>
            </a:r>
            <a:r>
              <a:rPr lang="ru-RU" smtClean="0"/>
              <a:t>находящийся в разбалансированном состоянии, тратит на простые действия очень большое количество времени.</a:t>
            </a:r>
          </a:p>
        </p:txBody>
      </p:sp>
      <p:pic>
        <p:nvPicPr>
          <p:cNvPr id="4100" name="Picture 4" descr="MMj02836300000[1]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6325" y="1989138"/>
            <a:ext cx="2447925" cy="3095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                                </a:t>
            </a:r>
            <a:r>
              <a:rPr lang="ru-RU" sz="4800" i="1" smtClean="0">
                <a:latin typeface="Castellar" pitchFamily="18" charset="0"/>
              </a:rPr>
              <a:t>СТРЕСС</a:t>
            </a:r>
            <a:r>
              <a:rPr lang="ru-RU" sz="2400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1036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800" b="1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u="sng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360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352800" y="3246438"/>
          <a:ext cx="2438400" cy="365602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</a:tblGrid>
              <a:tr h="365125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641" marB="456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41" marB="456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7" name="Picture 6" descr="http://im0-tub.yandex.net/i?id=152910800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20713"/>
            <a:ext cx="31686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5" descr="i?id=134929275&amp;tov=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2781300"/>
            <a:ext cx="30241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827088" y="1885950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571750" algn="l"/>
              </a:tabLst>
            </a:pPr>
            <a:endParaRPr lang="ru-RU" sz="2400">
              <a:latin typeface="Arial" charset="0"/>
            </a:endParaRPr>
          </a:p>
        </p:txBody>
      </p:sp>
      <p:pic>
        <p:nvPicPr>
          <p:cNvPr id="6148" name="Picture 6" descr="i?id=51235363&amp;tov=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149725"/>
            <a:ext cx="23034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Oval 11"/>
          <p:cNvSpPr>
            <a:spLocks noChangeArrowheads="1"/>
          </p:cNvSpPr>
          <p:nvPr/>
        </p:nvSpPr>
        <p:spPr bwMode="auto">
          <a:xfrm>
            <a:off x="1403350" y="836613"/>
            <a:ext cx="2089150" cy="1439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3366FF"/>
                </a:solidFill>
              </a:rPr>
              <a:t>Мышление</a:t>
            </a:r>
          </a:p>
        </p:txBody>
      </p:sp>
      <p:sp>
        <p:nvSpPr>
          <p:cNvPr id="6150" name="Oval 12"/>
          <p:cNvSpPr>
            <a:spLocks noChangeArrowheads="1"/>
          </p:cNvSpPr>
          <p:nvPr/>
        </p:nvSpPr>
        <p:spPr bwMode="auto">
          <a:xfrm>
            <a:off x="4859338" y="836613"/>
            <a:ext cx="2232025" cy="151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3366FF"/>
                </a:solidFill>
              </a:rPr>
              <a:t>Эмоции</a:t>
            </a:r>
          </a:p>
        </p:txBody>
      </p:sp>
      <p:sp>
        <p:nvSpPr>
          <p:cNvPr id="6151" name="Oval 13"/>
          <p:cNvSpPr>
            <a:spLocks noChangeArrowheads="1"/>
          </p:cNvSpPr>
          <p:nvPr/>
        </p:nvSpPr>
        <p:spPr bwMode="auto">
          <a:xfrm>
            <a:off x="3132138" y="2492375"/>
            <a:ext cx="2305050" cy="165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3366FF"/>
                </a:solidFill>
              </a:rPr>
              <a:t>Тело</a:t>
            </a:r>
            <a:r>
              <a:rPr lang="ru-RU"/>
              <a:t> </a:t>
            </a:r>
          </a:p>
        </p:txBody>
      </p:sp>
      <p:sp>
        <p:nvSpPr>
          <p:cNvPr id="6152" name="Line 17"/>
          <p:cNvSpPr>
            <a:spLocks noChangeShapeType="1"/>
          </p:cNvSpPr>
          <p:nvPr/>
        </p:nvSpPr>
        <p:spPr bwMode="auto">
          <a:xfrm>
            <a:off x="3492500" y="1700213"/>
            <a:ext cx="719138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3" name="Line 18"/>
          <p:cNvSpPr>
            <a:spLocks noChangeShapeType="1"/>
          </p:cNvSpPr>
          <p:nvPr/>
        </p:nvSpPr>
        <p:spPr bwMode="auto">
          <a:xfrm flipV="1">
            <a:off x="4211638" y="1628775"/>
            <a:ext cx="64770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4" name="Line 19"/>
          <p:cNvSpPr>
            <a:spLocks noChangeShapeType="1"/>
          </p:cNvSpPr>
          <p:nvPr/>
        </p:nvSpPr>
        <p:spPr bwMode="auto">
          <a:xfrm>
            <a:off x="3492500" y="1700213"/>
            <a:ext cx="1366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6155" name="Picture 4" descr="i?id=52756695&amp;tov=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4221163"/>
            <a:ext cx="20875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422400"/>
          </a:xfrm>
          <a:noFill/>
        </p:spPr>
        <p:txBody>
          <a:bodyPr/>
          <a:lstStyle/>
          <a:p>
            <a:r>
              <a:rPr lang="ru-RU" sz="4000" smtClean="0">
                <a:effectLst/>
              </a:rPr>
              <a:t>   Проблема социализации «особого» ребёнка приводит: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60575"/>
            <a:ext cx="9144000" cy="4070350"/>
          </a:xfrm>
          <a:noFill/>
        </p:spPr>
        <p:txBody>
          <a:bodyPr/>
          <a:lstStyle/>
          <a:p>
            <a:pPr algn="ctr"/>
            <a:r>
              <a:rPr lang="ru-RU" smtClean="0">
                <a:effectLst/>
              </a:rPr>
              <a:t>к социальной дезадаптации;</a:t>
            </a:r>
          </a:p>
          <a:p>
            <a:pPr algn="ctr"/>
            <a:r>
              <a:rPr lang="ru-RU" smtClean="0">
                <a:effectLst/>
              </a:rPr>
              <a:t>к нарушению эмоционально-волевой сферы;</a:t>
            </a:r>
          </a:p>
          <a:p>
            <a:pPr algn="ctr"/>
            <a:r>
              <a:rPr lang="ru-RU" smtClean="0">
                <a:effectLst/>
              </a:rPr>
              <a:t>к задержке развития ВПФ;</a:t>
            </a:r>
          </a:p>
          <a:p>
            <a:pPr algn="ctr"/>
            <a:r>
              <a:rPr lang="ru-RU" smtClean="0">
                <a:effectLst/>
              </a:rPr>
              <a:t>к задержке развития коммуникативных навыков;</a:t>
            </a:r>
          </a:p>
          <a:p>
            <a:pPr algn="ctr"/>
            <a:r>
              <a:rPr lang="ru-RU" smtClean="0">
                <a:effectLst/>
              </a:rPr>
              <a:t>к заниженной самооценке;</a:t>
            </a:r>
          </a:p>
          <a:p>
            <a:pPr algn="ctr"/>
            <a:r>
              <a:rPr lang="ru-RU" smtClean="0">
                <a:effectLst/>
              </a:rPr>
              <a:t>к нарушению поведенческих аспектов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71462"/>
          </a:xfrm>
          <a:noFill/>
        </p:spPr>
        <p:txBody>
          <a:bodyPr/>
          <a:lstStyle/>
          <a:p>
            <a:endParaRPr lang="ru-RU" sz="4000" smtClean="0">
              <a:effectLst/>
            </a:endParaRPr>
          </a:p>
        </p:txBody>
      </p:sp>
      <p:sp>
        <p:nvSpPr>
          <p:cNvPr id="8195" name="Oval 4"/>
          <p:cNvSpPr>
            <a:spLocks noChangeArrowheads="1"/>
          </p:cNvSpPr>
          <p:nvPr/>
        </p:nvSpPr>
        <p:spPr bwMode="auto">
          <a:xfrm>
            <a:off x="1835150" y="1196975"/>
            <a:ext cx="2305050" cy="151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3366FF"/>
                </a:solidFill>
              </a:rPr>
              <a:t>МЫШЛЕНИЕ</a:t>
            </a:r>
          </a:p>
        </p:txBody>
      </p:sp>
      <p:sp>
        <p:nvSpPr>
          <p:cNvPr id="8196" name="Oval 5"/>
          <p:cNvSpPr>
            <a:spLocks noChangeArrowheads="1"/>
          </p:cNvSpPr>
          <p:nvPr/>
        </p:nvSpPr>
        <p:spPr bwMode="auto">
          <a:xfrm>
            <a:off x="5148263" y="1268413"/>
            <a:ext cx="2303462" cy="15128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3366FF"/>
                </a:solidFill>
              </a:rPr>
              <a:t>ЭМОЦИИ</a:t>
            </a:r>
          </a:p>
        </p:txBody>
      </p:sp>
      <p:sp>
        <p:nvSpPr>
          <p:cNvPr id="8197" name="Oval 7"/>
          <p:cNvSpPr>
            <a:spLocks noChangeArrowheads="1"/>
          </p:cNvSpPr>
          <p:nvPr/>
        </p:nvSpPr>
        <p:spPr bwMode="auto">
          <a:xfrm>
            <a:off x="3276600" y="2708275"/>
            <a:ext cx="2735263" cy="15128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3366FF"/>
                </a:solidFill>
              </a:rPr>
              <a:t>ТЕЛО</a:t>
            </a:r>
          </a:p>
        </p:txBody>
      </p:sp>
      <p:sp>
        <p:nvSpPr>
          <p:cNvPr id="8198" name="Freeform 9"/>
          <p:cNvSpPr>
            <a:spLocks/>
          </p:cNvSpPr>
          <p:nvPr/>
        </p:nvSpPr>
        <p:spPr bwMode="auto">
          <a:xfrm>
            <a:off x="3851275" y="2349500"/>
            <a:ext cx="1427163" cy="220663"/>
          </a:xfrm>
          <a:custGeom>
            <a:avLst/>
            <a:gdLst>
              <a:gd name="T0" fmla="*/ 0 w 899"/>
              <a:gd name="T1" fmla="*/ 59 h 139"/>
              <a:gd name="T2" fmla="*/ 39 w 899"/>
              <a:gd name="T3" fmla="*/ 121 h 139"/>
              <a:gd name="T4" fmla="*/ 238 w 899"/>
              <a:gd name="T5" fmla="*/ 21 h 139"/>
              <a:gd name="T6" fmla="*/ 300 w 899"/>
              <a:gd name="T7" fmla="*/ 36 h 139"/>
              <a:gd name="T8" fmla="*/ 354 w 899"/>
              <a:gd name="T9" fmla="*/ 67 h 139"/>
              <a:gd name="T10" fmla="*/ 469 w 899"/>
              <a:gd name="T11" fmla="*/ 36 h 139"/>
              <a:gd name="T12" fmla="*/ 569 w 899"/>
              <a:gd name="T13" fmla="*/ 44 h 139"/>
              <a:gd name="T14" fmla="*/ 622 w 899"/>
              <a:gd name="T15" fmla="*/ 13 h 139"/>
              <a:gd name="T16" fmla="*/ 692 w 899"/>
              <a:gd name="T17" fmla="*/ 59 h 139"/>
              <a:gd name="T18" fmla="*/ 745 w 899"/>
              <a:gd name="T19" fmla="*/ 67 h 139"/>
              <a:gd name="T20" fmla="*/ 753 w 899"/>
              <a:gd name="T21" fmla="*/ 44 h 139"/>
              <a:gd name="T22" fmla="*/ 776 w 899"/>
              <a:gd name="T23" fmla="*/ 36 h 139"/>
              <a:gd name="T24" fmla="*/ 845 w 899"/>
              <a:gd name="T25" fmla="*/ 44 h 139"/>
              <a:gd name="T26" fmla="*/ 876 w 899"/>
              <a:gd name="T27" fmla="*/ 52 h 139"/>
              <a:gd name="T28" fmla="*/ 899 w 899"/>
              <a:gd name="T29" fmla="*/ 44 h 1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99"/>
              <a:gd name="T46" fmla="*/ 0 h 139"/>
              <a:gd name="T47" fmla="*/ 899 w 899"/>
              <a:gd name="T48" fmla="*/ 139 h 13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99" h="139">
                <a:moveTo>
                  <a:pt x="0" y="59"/>
                </a:moveTo>
                <a:cubicBezTo>
                  <a:pt x="21" y="80"/>
                  <a:pt x="18" y="100"/>
                  <a:pt x="39" y="121"/>
                </a:cubicBezTo>
                <a:cubicBezTo>
                  <a:pt x="183" y="113"/>
                  <a:pt x="202" y="139"/>
                  <a:pt x="238" y="21"/>
                </a:cubicBezTo>
                <a:cubicBezTo>
                  <a:pt x="242" y="22"/>
                  <a:pt x="296" y="34"/>
                  <a:pt x="300" y="36"/>
                </a:cubicBezTo>
                <a:cubicBezTo>
                  <a:pt x="372" y="77"/>
                  <a:pt x="272" y="46"/>
                  <a:pt x="354" y="67"/>
                </a:cubicBezTo>
                <a:cubicBezTo>
                  <a:pt x="400" y="137"/>
                  <a:pt x="414" y="55"/>
                  <a:pt x="469" y="36"/>
                </a:cubicBezTo>
                <a:cubicBezTo>
                  <a:pt x="505" y="41"/>
                  <a:pt x="536" y="56"/>
                  <a:pt x="569" y="44"/>
                </a:cubicBezTo>
                <a:cubicBezTo>
                  <a:pt x="589" y="13"/>
                  <a:pt x="585" y="0"/>
                  <a:pt x="622" y="13"/>
                </a:cubicBezTo>
                <a:cubicBezTo>
                  <a:pt x="644" y="34"/>
                  <a:pt x="665" y="46"/>
                  <a:pt x="692" y="59"/>
                </a:cubicBezTo>
                <a:cubicBezTo>
                  <a:pt x="709" y="77"/>
                  <a:pt x="712" y="89"/>
                  <a:pt x="745" y="67"/>
                </a:cubicBezTo>
                <a:cubicBezTo>
                  <a:pt x="752" y="62"/>
                  <a:pt x="747" y="50"/>
                  <a:pt x="753" y="44"/>
                </a:cubicBezTo>
                <a:cubicBezTo>
                  <a:pt x="759" y="38"/>
                  <a:pt x="768" y="39"/>
                  <a:pt x="776" y="36"/>
                </a:cubicBezTo>
                <a:cubicBezTo>
                  <a:pt x="799" y="39"/>
                  <a:pt x="822" y="40"/>
                  <a:pt x="845" y="44"/>
                </a:cubicBezTo>
                <a:cubicBezTo>
                  <a:pt x="856" y="46"/>
                  <a:pt x="865" y="52"/>
                  <a:pt x="876" y="52"/>
                </a:cubicBezTo>
                <a:cubicBezTo>
                  <a:pt x="884" y="52"/>
                  <a:pt x="899" y="44"/>
                  <a:pt x="899" y="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9" name="Freeform 10"/>
          <p:cNvSpPr>
            <a:spLocks/>
          </p:cNvSpPr>
          <p:nvPr/>
        </p:nvSpPr>
        <p:spPr bwMode="auto">
          <a:xfrm>
            <a:off x="4067175" y="2205038"/>
            <a:ext cx="217488" cy="503237"/>
          </a:xfrm>
          <a:custGeom>
            <a:avLst/>
            <a:gdLst>
              <a:gd name="T0" fmla="*/ 16 w 341"/>
              <a:gd name="T1" fmla="*/ 0 h 423"/>
              <a:gd name="T2" fmla="*/ 24 w 341"/>
              <a:gd name="T3" fmla="*/ 23 h 423"/>
              <a:gd name="T4" fmla="*/ 147 w 341"/>
              <a:gd name="T5" fmla="*/ 154 h 423"/>
              <a:gd name="T6" fmla="*/ 154 w 341"/>
              <a:gd name="T7" fmla="*/ 400 h 423"/>
              <a:gd name="T8" fmla="*/ 331 w 341"/>
              <a:gd name="T9" fmla="*/ 354 h 423"/>
              <a:gd name="T10" fmla="*/ 331 w 341"/>
              <a:gd name="T11" fmla="*/ 423 h 4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1"/>
              <a:gd name="T19" fmla="*/ 0 h 423"/>
              <a:gd name="T20" fmla="*/ 341 w 341"/>
              <a:gd name="T21" fmla="*/ 423 h 4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1" h="423">
                <a:moveTo>
                  <a:pt x="16" y="0"/>
                </a:moveTo>
                <a:cubicBezTo>
                  <a:pt x="19" y="8"/>
                  <a:pt x="23" y="15"/>
                  <a:pt x="24" y="23"/>
                </a:cubicBezTo>
                <a:cubicBezTo>
                  <a:pt x="42" y="164"/>
                  <a:pt x="0" y="142"/>
                  <a:pt x="147" y="154"/>
                </a:cubicBezTo>
                <a:cubicBezTo>
                  <a:pt x="149" y="236"/>
                  <a:pt x="116" y="327"/>
                  <a:pt x="154" y="400"/>
                </a:cubicBezTo>
                <a:cubicBezTo>
                  <a:pt x="162" y="415"/>
                  <a:pt x="304" y="362"/>
                  <a:pt x="331" y="354"/>
                </a:cubicBezTo>
                <a:cubicBezTo>
                  <a:pt x="341" y="382"/>
                  <a:pt x="331" y="394"/>
                  <a:pt x="331" y="42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0" name="Freeform 11"/>
          <p:cNvSpPr>
            <a:spLocks/>
          </p:cNvSpPr>
          <p:nvPr/>
        </p:nvSpPr>
        <p:spPr bwMode="auto">
          <a:xfrm>
            <a:off x="4316413" y="2516188"/>
            <a:ext cx="1279525" cy="323850"/>
          </a:xfrm>
          <a:custGeom>
            <a:avLst/>
            <a:gdLst>
              <a:gd name="T0" fmla="*/ 0 w 806"/>
              <a:gd name="T1" fmla="*/ 143 h 204"/>
              <a:gd name="T2" fmla="*/ 138 w 806"/>
              <a:gd name="T3" fmla="*/ 82 h 204"/>
              <a:gd name="T4" fmla="*/ 199 w 806"/>
              <a:gd name="T5" fmla="*/ 43 h 204"/>
              <a:gd name="T6" fmla="*/ 437 w 806"/>
              <a:gd name="T7" fmla="*/ 51 h 204"/>
              <a:gd name="T8" fmla="*/ 629 w 806"/>
              <a:gd name="T9" fmla="*/ 35 h 204"/>
              <a:gd name="T10" fmla="*/ 714 w 806"/>
              <a:gd name="T11" fmla="*/ 143 h 204"/>
              <a:gd name="T12" fmla="*/ 768 w 806"/>
              <a:gd name="T13" fmla="*/ 204 h 204"/>
              <a:gd name="T14" fmla="*/ 806 w 806"/>
              <a:gd name="T15" fmla="*/ 97 h 2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06"/>
              <a:gd name="T25" fmla="*/ 0 h 204"/>
              <a:gd name="T26" fmla="*/ 806 w 806"/>
              <a:gd name="T27" fmla="*/ 204 h 2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06" h="204">
                <a:moveTo>
                  <a:pt x="0" y="143"/>
                </a:moveTo>
                <a:cubicBezTo>
                  <a:pt x="51" y="128"/>
                  <a:pt x="89" y="101"/>
                  <a:pt x="138" y="82"/>
                </a:cubicBezTo>
                <a:cubicBezTo>
                  <a:pt x="157" y="62"/>
                  <a:pt x="173" y="52"/>
                  <a:pt x="199" y="43"/>
                </a:cubicBezTo>
                <a:cubicBezTo>
                  <a:pt x="273" y="47"/>
                  <a:pt x="362" y="64"/>
                  <a:pt x="437" y="51"/>
                </a:cubicBezTo>
                <a:cubicBezTo>
                  <a:pt x="488" y="0"/>
                  <a:pt x="558" y="32"/>
                  <a:pt x="629" y="35"/>
                </a:cubicBezTo>
                <a:cubicBezTo>
                  <a:pt x="695" y="101"/>
                  <a:pt x="663" y="61"/>
                  <a:pt x="714" y="143"/>
                </a:cubicBezTo>
                <a:cubicBezTo>
                  <a:pt x="728" y="166"/>
                  <a:pt x="768" y="204"/>
                  <a:pt x="768" y="204"/>
                </a:cubicBezTo>
                <a:cubicBezTo>
                  <a:pt x="791" y="168"/>
                  <a:pt x="776" y="127"/>
                  <a:pt x="806" y="9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201" name="Picture 7" descr="i?id=149321560&amp;tov=4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29313" y="3929063"/>
            <a:ext cx="3024187" cy="2382837"/>
          </a:xfrm>
          <a:noFill/>
        </p:spPr>
      </p:pic>
      <p:pic>
        <p:nvPicPr>
          <p:cNvPr id="8202" name="Picture 14" descr="http://im4-tub-ru.yandex.net/i?id=397198853-5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3929063"/>
            <a:ext cx="24288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3600" smtClean="0">
                <a:effectLst/>
                <a:latin typeface="Arial" charset="0"/>
              </a:rPr>
              <a:t>Упражнения</a:t>
            </a:r>
            <a:r>
              <a:rPr lang="ru-RU" sz="3600" smtClean="0">
                <a:effectLst/>
              </a:rPr>
              <a:t> </a:t>
            </a:r>
            <a:r>
              <a:rPr lang="ru-RU" sz="3600" smtClean="0">
                <a:effectLst/>
                <a:latin typeface="Arial" charset="0"/>
              </a:rPr>
              <a:t>метода «образовательная кинестетика»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 smtClean="0">
                <a:effectLst/>
              </a:rPr>
              <a:t>«КНОПКИ МОЗГА»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effectLst/>
              </a:rPr>
              <a:t>«ПЕРЕКРЁСТНЫЕ ШАГИ»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effectLst/>
              </a:rPr>
              <a:t>«ПОЗИТИВНЫЕ ТОЧКИ»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effectLst/>
              </a:rPr>
              <a:t>«ПОМПА»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effectLst/>
              </a:rPr>
              <a:t>«ЛЕНИВАЯ ВОСЬМЁРКА»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effectLst/>
              </a:rPr>
              <a:t>«ДУМАТЕЛЬНЫЙ КОЛПАК»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effectLst/>
              </a:rPr>
              <a:t>«СОВА»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effectLst/>
              </a:rPr>
              <a:t>«СЛОН»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effectLst/>
              </a:rPr>
              <a:t>«ДВОЙНЫЕ РИСУНКИ»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«КНОПКИ МОЗГА»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СПОСОБСТВУЕТ ОБОГАЩЕНИЮ МОЗГА КИСЛОРОДОМ, ЗА СЧЁТ ЭТОГО </a:t>
            </a:r>
            <a:r>
              <a:rPr lang="ru-RU" sz="3600" b="1" i="1" smtClean="0">
                <a:effectLst/>
              </a:rPr>
              <a:t>УЛУЧШАЕТСЯ ВОСПРИЯТИЕ ИНФОРМАЦИИ</a:t>
            </a:r>
          </a:p>
        </p:txBody>
      </p:sp>
      <p:pic>
        <p:nvPicPr>
          <p:cNvPr id="16388" name="Picture 5" descr="C:\Users\Ринат\Desktop\фото\DSC01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3141663"/>
            <a:ext cx="2484437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«ПЕРЕКРЁСТНЫЕ ШАГИ»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3" y="1268413"/>
            <a:ext cx="6840538" cy="4897437"/>
          </a:xfrm>
          <a:noFill/>
        </p:spPr>
        <p:txBody>
          <a:bodyPr/>
          <a:lstStyle/>
          <a:p>
            <a:r>
              <a:rPr lang="ru-RU" sz="2800" smtClean="0">
                <a:effectLst/>
              </a:rPr>
              <a:t>АКТИВИЗИРУЕТ РАБОТУ </a:t>
            </a:r>
            <a:r>
              <a:rPr lang="ru-RU" sz="3000" b="1" smtClean="0">
                <a:effectLst/>
              </a:rPr>
              <a:t>ОБОИХ ПОЛУШАРИЙ МОЗГА</a:t>
            </a:r>
          </a:p>
          <a:p>
            <a:r>
              <a:rPr lang="ru-RU" sz="2800" smtClean="0">
                <a:effectLst/>
              </a:rPr>
              <a:t>СПОСОБСТВУЕТ БОЛЕЕ БЫСТРОМУ ВКЛЮЧЕНИЮ В СИТУАЦИЮ, </a:t>
            </a:r>
            <a:r>
              <a:rPr lang="ru-RU" sz="3000" b="1" smtClean="0">
                <a:effectLst/>
              </a:rPr>
              <a:t>УСВОЕНИЮ ИНФОРМАЦИИ</a:t>
            </a:r>
          </a:p>
          <a:p>
            <a:r>
              <a:rPr lang="ru-RU" sz="2800" smtClean="0">
                <a:effectLst/>
              </a:rPr>
              <a:t>СПОСОБСТВУЕТ РАЗВИТИЮ СПОСОБНОСТИ </a:t>
            </a:r>
            <a:r>
              <a:rPr lang="ru-RU" sz="3000" b="1" smtClean="0">
                <a:effectLst/>
              </a:rPr>
              <a:t>БЫСТРОГО ЧТЕНИЯ,</a:t>
            </a:r>
            <a:r>
              <a:rPr lang="ru-RU" sz="3000" smtClean="0">
                <a:effectLst/>
              </a:rPr>
              <a:t> </a:t>
            </a:r>
            <a:r>
              <a:rPr lang="ru-RU" sz="3000" b="1" smtClean="0">
                <a:effectLst/>
              </a:rPr>
              <a:t>АКТИВНОГО ПОНИМАЮЩЕГО СЛУШАНИЯ</a:t>
            </a:r>
          </a:p>
        </p:txBody>
      </p:sp>
      <p:pic>
        <p:nvPicPr>
          <p:cNvPr id="17412" name="Picture 4" descr="C:\Users\Ринат\Desktop\фото\DSC01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1428750"/>
            <a:ext cx="2484437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Клен">
  <a:themeElements>
    <a:clrScheme name="1_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1_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1702</TotalTime>
  <Words>396</Words>
  <Application>Microsoft Office PowerPoint</Application>
  <PresentationFormat>Экран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Клен</vt:lpstr>
      <vt:lpstr>1_Клен</vt:lpstr>
      <vt:lpstr>   МЕТОД «ОБРАЗОВАТЕЛЬНАЯ КИНЕСТЕТИКА»     Абубякирова Ирина Анатольевна  педагог-психолог ГБОУ ЦПМСС «РАДИНЕЦ»</vt:lpstr>
      <vt:lpstr>Слайд 2</vt:lpstr>
      <vt:lpstr>                                 СТРЕСС </vt:lpstr>
      <vt:lpstr>Слайд 4</vt:lpstr>
      <vt:lpstr>   Проблема социализации «особого» ребёнка приводит:</vt:lpstr>
      <vt:lpstr>Слайд 6</vt:lpstr>
      <vt:lpstr>Упражнения метода «образовательная кинестетика»</vt:lpstr>
      <vt:lpstr>«КНОПКИ МОЗГА»</vt:lpstr>
      <vt:lpstr>«ПЕРЕКРЁСТНЫЕ ШАГИ»</vt:lpstr>
      <vt:lpstr>«ПОЗИТИВНЫЕ ТОЧКИ»</vt:lpstr>
      <vt:lpstr>«ПОМПА»</vt:lpstr>
      <vt:lpstr>«ЛЕНИВАЯ ВОСЬМЁРКА»</vt:lpstr>
      <vt:lpstr>«ДУМАТЕЛЬНЫЙ КОЛПАК»</vt:lpstr>
      <vt:lpstr>«СОВА»</vt:lpstr>
      <vt:lpstr>«СЛОН»</vt:lpstr>
      <vt:lpstr>«ДВОЙНЫЕ РИСУНКИ»</vt:lpstr>
      <vt:lpstr>   Литература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 игровой коррекции педагогической запущенности  и социальной дезадаптации  у детей старшего дошкольного возраста</dc:title>
  <dc:creator>Ринат</dc:creator>
  <cp:lastModifiedBy>Ринат</cp:lastModifiedBy>
  <cp:revision>53</cp:revision>
  <dcterms:created xsi:type="dcterms:W3CDTF">2009-12-15T16:05:34Z</dcterms:created>
  <dcterms:modified xsi:type="dcterms:W3CDTF">2016-03-16T10:20:41Z</dcterms:modified>
</cp:coreProperties>
</file>