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5" r:id="rId12"/>
    <p:sldId id="266" r:id="rId13"/>
    <p:sldId id="267" r:id="rId14"/>
    <p:sldId id="268" r:id="rId15"/>
    <p:sldId id="272" r:id="rId16"/>
    <p:sldId id="269" r:id="rId17"/>
    <p:sldId id="270" r:id="rId18"/>
    <p:sldId id="276" r:id="rId19"/>
    <p:sldId id="271" r:id="rId20"/>
    <p:sldId id="289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3" r:id="rId2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717" autoAdjust="0"/>
  </p:normalViewPr>
  <p:slideViewPr>
    <p:cSldViewPr>
      <p:cViewPr varScale="1">
        <p:scale>
          <a:sx n="100" d="100"/>
          <a:sy n="100" d="100"/>
        </p:scale>
        <p:origin x="-3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9B92524-056F-4E91-87B0-7FD3CD3FC395}" type="datetimeFigureOut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61222EC-7898-40A5-A830-DF3A25825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A0E36-0C95-4151-976E-6B5101AC3A6E}" type="datetimeFigureOut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1BB45-BF34-441F-A02D-B69B22AF9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348BE4-D739-4AD1-9BED-E46101C90FEB}" type="datetimeFigureOut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A40A4-5658-470E-A8D4-A0EE88CC2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0E98E-D0C7-4E32-B5F5-A06C8904D0E7}" type="datetimeFigureOut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C8D39-CBE7-4347-8697-6F08BF490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47DCE77-9B2A-4771-9631-900A6F670E66}" type="datetimeFigureOut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F5914-3752-43AF-87FA-B97319DF3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65595-6203-46D4-9B53-5B204396E335}" type="datetimeFigureOut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5158A-5AEF-4916-A7D6-587A09648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E22D2-D338-4478-A6F3-25C03E6CE8C5}" type="datetimeFigureOut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8F561-D533-4270-996E-E7EA6330A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09950-63B5-42B7-A508-B8C06F099275}" type="datetimeFigureOut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B2945-479B-42AA-9E7E-C3E8B793B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9027B-C083-4D7D-B510-2FC3787D4E33}" type="datetimeFigureOut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19598-0A80-485E-8443-AF64842E0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BD166-24C2-472D-8C2B-9D6079326CF0}" type="datetimeFigureOut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673F3-0DB1-4698-8833-7E279F8FA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57FCFD-B816-4D4A-BFAC-BD05B6A9BA2E}" type="datetimeFigureOut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BD981-C4E3-4D8C-B0C4-2D3F9B8F0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DA2247A-6F07-4937-99AD-7F6A7A03C4F5}" type="datetimeFigureOut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E4EEEAB-0D2E-4307-BAF3-9EC0882A3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17" r:id="rId2"/>
    <p:sldLayoutId id="2147483825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6" r:id="rId9"/>
    <p:sldLayoutId id="2147483823" r:id="rId10"/>
    <p:sldLayoutId id="21474838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1556792"/>
            <a:ext cx="6300192" cy="286816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/>
              <a:t>«МОИ эмоции»</a:t>
            </a:r>
            <a:endParaRPr lang="ru-RU" sz="6000" dirty="0"/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2138" y="5589588"/>
            <a:ext cx="5832475" cy="1100137"/>
          </a:xfrm>
        </p:spPr>
        <p:txBody>
          <a:bodyPr/>
          <a:lstStyle/>
          <a:p>
            <a:pPr eaLnBrk="1" hangingPunct="1"/>
            <a:r>
              <a:rPr lang="ru-RU" smtClean="0"/>
              <a:t>Абубякирова Ирина Анатольевна</a:t>
            </a:r>
          </a:p>
          <a:p>
            <a:pPr eaLnBrk="1" hangingPunct="1"/>
            <a:r>
              <a:rPr lang="ru-RU" smtClean="0"/>
              <a:t>педагог-психолог ГБУ ГППЦ ДОгМ </a:t>
            </a:r>
          </a:p>
          <a:p>
            <a:pPr eaLnBrk="1" hangingPunct="1"/>
            <a:r>
              <a:rPr lang="ru-RU" smtClean="0"/>
              <a:t>ТО «Лианозовское»</a:t>
            </a:r>
          </a:p>
        </p:txBody>
      </p:sp>
      <p:pic>
        <p:nvPicPr>
          <p:cNvPr id="6148" name="Picture 3" descr="C:\Users\Ринат\Desktop\презентация мастер-класса\смайл мир эмо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476250"/>
            <a:ext cx="3913187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Ринат\Desktop\презентация мастер-класса\отвращ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2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Ринат\Desktop\презентация мастер-класса\ужа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2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Ринат\Desktop\презентация мастер-класса\удивл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2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Ринат\Desktop\презентация мастер-класса\усталос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2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Ринат\Desktop\презентация мастер-класса\сочувств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2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Ринат\Desktop\презентация мастер-класса\жалость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2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Ринат\Desktop\презентация мастер-класса\умил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2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56992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dirty="0" smtClean="0">
                <a:solidFill>
                  <a:schemeClr val="accent5">
                    <a:lumMod val="50000"/>
                  </a:schemeClr>
                </a:solidFill>
              </a:rPr>
              <a:t>У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пражнение 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5300" dirty="0" smtClean="0">
                <a:solidFill>
                  <a:schemeClr val="accent5">
                    <a:lumMod val="50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ырази  эмоцию одной фразой»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u="sng" dirty="0" smtClean="0"/>
              <a:t>Цель: подчеркнуть значение интонации в процессе коммуникации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1" name="Содержимое 3" descr="смайл восторг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950" y="4149725"/>
            <a:ext cx="1727200" cy="1704975"/>
          </a:xfrm>
        </p:spPr>
      </p:pic>
      <p:pic>
        <p:nvPicPr>
          <p:cNvPr id="22532" name="Picture 2" descr="C:\Users\Ринат\Desktop\презентация мастер-класса\смайл гне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3068638"/>
            <a:ext cx="19431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 descr="C:\Users\Ринат\Desktop\презентация мастер-класса\смайл грусть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4913313"/>
            <a:ext cx="19431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4" descr="C:\Users\Ринат\Desktop\презентация мастер-класса\смайл ужас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3716338"/>
            <a:ext cx="19431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5" descr="C:\Users\Ринат\Desktop\презентация мастер-класса\смайл презрение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325" y="4986338"/>
            <a:ext cx="187166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377" y="188640"/>
            <a:ext cx="7239000" cy="207910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-</a:t>
            </a:r>
            <a:r>
              <a:rPr lang="ru-RU" sz="5300" dirty="0" smtClean="0"/>
              <a:t>С</a:t>
            </a:r>
            <a:r>
              <a:rPr lang="ru-RU" dirty="0" smtClean="0"/>
              <a:t>кажи-ка, дядя, ведь недаром </a:t>
            </a:r>
            <a:r>
              <a:rPr lang="ru-RU" sz="5300" dirty="0" smtClean="0"/>
              <a:t>М</a:t>
            </a:r>
            <a:r>
              <a:rPr lang="ru-RU" dirty="0" smtClean="0"/>
              <a:t>осква, спаленная пожаром, французу отдана? </a:t>
            </a:r>
            <a:endParaRPr lang="ru-RU" dirty="0"/>
          </a:p>
        </p:txBody>
      </p:sp>
      <p:pic>
        <p:nvPicPr>
          <p:cNvPr id="23555" name="Содержимое 3" descr="смайл восторг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2420938"/>
            <a:ext cx="2152650" cy="2124075"/>
          </a:xfrm>
        </p:spPr>
      </p:pic>
      <p:pic>
        <p:nvPicPr>
          <p:cNvPr id="23556" name="Picture 3" descr="C:\Users\Ринат\Desktop\презентация мастер-класса\смайл грусть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4221163"/>
            <a:ext cx="230505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C:\Users\Ринат\Desktop\презентация мастер-класса\смайл ужа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2565400"/>
            <a:ext cx="230346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300" dirty="0" smtClean="0">
                <a:solidFill>
                  <a:schemeClr val="accent5">
                    <a:lumMod val="50000"/>
                  </a:schemeClr>
                </a:solidFill>
              </a:rPr>
              <a:t>У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пражнение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5300" dirty="0" smtClean="0">
                <a:solidFill>
                  <a:schemeClr val="accent5">
                    <a:lumMod val="50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спорченный телевизор»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Цель</a:t>
            </a:r>
            <a:r>
              <a:rPr lang="ru-RU" u="sng" dirty="0" smtClean="0"/>
              <a:t>: совершенствование навыков восприятия эмоций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79" name="Picture 2" descr="C:\Users\Ринат\Desktop\презентация мастер-класса\жёлтые смайли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35375" y="3500438"/>
            <a:ext cx="4432300" cy="3140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dirty="0" smtClean="0"/>
              <a:t>Эмоции-</a:t>
            </a:r>
            <a:endParaRPr lang="ru-RU" sz="6000" dirty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4000" smtClean="0"/>
              <a:t>  это переживания, в которых выражается отношение субъекта к миру</a:t>
            </a:r>
            <a:r>
              <a:rPr lang="ru-RU" sz="4000" smtClean="0">
                <a:latin typeface="Arial" charset="0"/>
              </a:rPr>
              <a:t>.</a:t>
            </a:r>
            <a:r>
              <a:rPr lang="ru-RU" sz="4000" smtClean="0"/>
              <a:t>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4000" smtClean="0"/>
              <a:t>  </a:t>
            </a:r>
            <a:r>
              <a:rPr lang="ru-RU" sz="4000" smtClean="0">
                <a:latin typeface="Arial" charset="0"/>
              </a:rPr>
              <a:t>С </a:t>
            </a:r>
            <a:r>
              <a:rPr lang="ru-RU" sz="4000" smtClean="0"/>
              <a:t>помощью </a:t>
            </a:r>
            <a:r>
              <a:rPr lang="ru-RU" sz="4000" smtClean="0">
                <a:latin typeface="Arial" charset="0"/>
              </a:rPr>
              <a:t>эмоций </a:t>
            </a:r>
            <a:r>
              <a:rPr lang="ru-RU" sz="4000" smtClean="0"/>
              <a:t>индивид устанавливает связь между происходящими событиями и своими потребностями.                   (С.Л.Рубинштейн)</a:t>
            </a:r>
          </a:p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132856"/>
            <a:ext cx="7191592" cy="13620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u="sng" dirty="0" smtClean="0"/>
              <a:t>ЦЕЛЬ: ФОРМИРОВАНИЕ ЭМОЦИОНАЛЬНОЙ СФЕРЫ: развитие у детей способности понимать, осознавать свои и чужие </a:t>
            </a:r>
            <a:r>
              <a:rPr lang="ru-RU" u="sng" dirty="0" err="1" smtClean="0"/>
              <a:t>эмоции,правильно</a:t>
            </a:r>
            <a:r>
              <a:rPr lang="ru-RU" u="sng" dirty="0" smtClean="0"/>
              <a:t> их выражать</a:t>
            </a:r>
            <a:endParaRPr lang="ru-RU" u="sng" dirty="0"/>
          </a:p>
        </p:txBody>
      </p:sp>
      <p:sp>
        <p:nvSpPr>
          <p:cNvPr id="26627" name="Текст 2"/>
          <p:cNvSpPr>
            <a:spLocks noGrp="1"/>
          </p:cNvSpPr>
          <p:nvPr>
            <p:ph type="body" idx="1"/>
          </p:nvPr>
        </p:nvSpPr>
        <p:spPr>
          <a:xfrm>
            <a:off x="395288" y="908050"/>
            <a:ext cx="6975475" cy="744538"/>
          </a:xfrm>
        </p:spPr>
        <p:txBody>
          <a:bodyPr/>
          <a:lstStyle/>
          <a:p>
            <a:r>
              <a:rPr lang="ru-RU" sz="4000" b="1" smtClean="0">
                <a:solidFill>
                  <a:srgbClr val="7030A0"/>
                </a:solidFill>
              </a:rPr>
              <a:t>ПСИХОГИМНАСТИЧЕСКИЕ УПРАЖНЕНИЯ (ЭТЮДЫ)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«</a:t>
            </a:r>
            <a:r>
              <a:rPr lang="ru-RU" sz="5300" dirty="0" smtClean="0"/>
              <a:t>П</a:t>
            </a:r>
            <a:r>
              <a:rPr lang="ru-RU" dirty="0" smtClean="0"/>
              <a:t>одарок на день рождения»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«</a:t>
            </a:r>
            <a:r>
              <a:rPr lang="ru-RU" sz="4800" dirty="0" smtClean="0"/>
              <a:t>Б</a:t>
            </a:r>
            <a:r>
              <a:rPr lang="ru-RU" dirty="0" smtClean="0"/>
              <a:t>аба </a:t>
            </a:r>
            <a:r>
              <a:rPr lang="ru-RU" sz="4800" dirty="0" smtClean="0"/>
              <a:t>я</a:t>
            </a:r>
            <a:r>
              <a:rPr lang="ru-RU" dirty="0" smtClean="0"/>
              <a:t>га»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239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«</a:t>
            </a:r>
            <a:r>
              <a:rPr lang="ru-RU" sz="5300" dirty="0" smtClean="0"/>
              <a:t>П</a:t>
            </a:r>
            <a:r>
              <a:rPr lang="ru-RU" dirty="0" smtClean="0"/>
              <a:t>етя, </a:t>
            </a:r>
            <a:r>
              <a:rPr lang="ru-RU" sz="5300" dirty="0" smtClean="0"/>
              <a:t>п</a:t>
            </a:r>
            <a:r>
              <a:rPr lang="ru-RU" dirty="0" smtClean="0"/>
              <a:t>етя- петушок»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sz="5300" dirty="0" smtClean="0"/>
              <a:t>о</a:t>
            </a:r>
            <a:r>
              <a:rPr lang="ru-RU" dirty="0" smtClean="0"/>
              <a:t>дин дома»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«</a:t>
            </a:r>
            <a:r>
              <a:rPr lang="ru-RU" sz="4800" dirty="0" smtClean="0"/>
              <a:t>П</a:t>
            </a:r>
            <a:r>
              <a:rPr lang="ru-RU" dirty="0" smtClean="0"/>
              <a:t>осле работы»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«</a:t>
            </a:r>
            <a:r>
              <a:rPr lang="ru-RU" sz="4800" dirty="0" smtClean="0"/>
              <a:t>у</a:t>
            </a:r>
            <a:r>
              <a:rPr lang="ru-RU" dirty="0" smtClean="0"/>
              <a:t>ра, пятёрка!»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«</a:t>
            </a:r>
            <a:r>
              <a:rPr lang="ru-RU" sz="4800" dirty="0" smtClean="0"/>
              <a:t>Г</a:t>
            </a:r>
            <a:r>
              <a:rPr lang="ru-RU" dirty="0" smtClean="0"/>
              <a:t>роза»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Отгадайте зашифрованные эмоции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404813"/>
            <a:ext cx="7239000" cy="4846637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6600" b="1" dirty="0" smtClean="0">
                <a:solidFill>
                  <a:srgbClr val="002060"/>
                </a:solidFill>
              </a:rPr>
              <a:t>НЕВГ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6600" b="1" dirty="0" smtClean="0">
                <a:solidFill>
                  <a:srgbClr val="002060"/>
                </a:solidFill>
              </a:rPr>
              <a:t>СХАРТ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6600" b="1" dirty="0" smtClean="0">
                <a:solidFill>
                  <a:srgbClr val="002060"/>
                </a:solidFill>
              </a:rPr>
              <a:t>СТОДАРЬ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6600" b="1" dirty="0" smtClean="0">
                <a:solidFill>
                  <a:srgbClr val="002060"/>
                </a:solidFill>
              </a:rPr>
              <a:t>СТУГРЬ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6600" b="1" dirty="0" smtClean="0">
                <a:solidFill>
                  <a:srgbClr val="002060"/>
                </a:solidFill>
              </a:rPr>
              <a:t>НЕВОЛНИЕ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332656"/>
            <a:ext cx="3429000" cy="2057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СПАСИБО ЗА ВНИМАНИЕ!!!</a:t>
            </a:r>
            <a:endParaRPr lang="ru-RU" sz="4000" dirty="0"/>
          </a:p>
        </p:txBody>
      </p:sp>
      <p:sp>
        <p:nvSpPr>
          <p:cNvPr id="34819" name="Текст 2"/>
          <p:cNvSpPr>
            <a:spLocks noGrp="1"/>
          </p:cNvSpPr>
          <p:nvPr>
            <p:ph type="body" sz="half" idx="2"/>
          </p:nvPr>
        </p:nvSpPr>
        <p:spPr>
          <a:xfrm>
            <a:off x="3059113" y="5300663"/>
            <a:ext cx="5868987" cy="19208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7200" smtClean="0"/>
              <a:t>Улыбайтесь!</a:t>
            </a:r>
          </a:p>
        </p:txBody>
      </p:sp>
      <p:pic>
        <p:nvPicPr>
          <p:cNvPr id="5" name="Рисунок 4" descr="улыбайтесь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>
          <a:xfrm>
            <a:off x="611560" y="836712"/>
            <a:ext cx="4206240" cy="42062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dirty="0" smtClean="0"/>
              <a:t>эмоции</a:t>
            </a:r>
            <a:endParaRPr lang="ru-RU" sz="6000" dirty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4000" smtClean="0"/>
              <a:t>  приобретают </a:t>
            </a:r>
            <a:r>
              <a:rPr lang="ru-RU" sz="4000" b="1" smtClean="0">
                <a:solidFill>
                  <a:srgbClr val="FFC000"/>
                </a:solidFill>
              </a:rPr>
              <a:t>положительный </a:t>
            </a:r>
            <a:r>
              <a:rPr lang="ru-RU" sz="4000" smtClean="0"/>
              <a:t>или </a:t>
            </a:r>
            <a:r>
              <a:rPr lang="ru-RU" sz="4000" b="1" smtClean="0">
                <a:solidFill>
                  <a:srgbClr val="002060"/>
                </a:solidFill>
              </a:rPr>
              <a:t>отрицательный</a:t>
            </a:r>
            <a:r>
              <a:rPr lang="ru-RU" sz="4000" smtClean="0"/>
              <a:t> характер в зависимости от того, насколько происходящее согласуется с установками и потребностями личности.</a:t>
            </a:r>
          </a:p>
          <a:p>
            <a:pPr eaLnBrk="1" hangingPunct="1"/>
            <a:endParaRPr lang="ru-RU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957" y="1051149"/>
            <a:ext cx="72390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Важно уметь осознавать собственные эмоции и управлять ими</a:t>
            </a:r>
            <a:endParaRPr lang="ru-RU" sz="4000" dirty="0"/>
          </a:p>
        </p:txBody>
      </p:sp>
      <p:pic>
        <p:nvPicPr>
          <p:cNvPr id="9219" name="Содержимое 3" descr="капельки эмоци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9975" y="2276475"/>
            <a:ext cx="3657600" cy="4024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Ринат\Desktop\презентация мастер-класса\радость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2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Ринат\Desktop\презентация мастер-класса\ску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2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Ринат\Desktop\презентация мастер-класса\стра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2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Ринат\Desktop\презентация мастер-класса\спокойств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2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Ринат\Desktop\презентация мастер-класса\удивление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2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660</TotalTime>
  <Words>156</Words>
  <Application>Microsoft Office PowerPoint</Application>
  <PresentationFormat>Экран (4:3)</PresentationFormat>
  <Paragraphs>33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Изящная</vt:lpstr>
      <vt:lpstr>«МОИ эмоции»</vt:lpstr>
      <vt:lpstr>Эмоции-</vt:lpstr>
      <vt:lpstr>эмоции</vt:lpstr>
      <vt:lpstr>Важно уметь осознавать собственные эмоции и управлять ими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 Упражнение   «Вырази  эмоцию одной фразой»  Цель: подчеркнуть значение интонации в процессе коммуникации  </vt:lpstr>
      <vt:lpstr>-Скажи-ка, дядя, ведь недаром Москва, спаленная пожаром, французу отдана? </vt:lpstr>
      <vt:lpstr>Упражнение  «Испорченный телевизор»   Цель: совершенствование навыков восприятия эмоций </vt:lpstr>
      <vt:lpstr>ЦЕЛЬ: ФОРМИРОВАНИЕ ЭМОЦИОНАЛЬНОЙ СФЕРЫ: развитие у детей способности понимать, осознавать свои и чужие эмоции,правильно их выражать</vt:lpstr>
      <vt:lpstr>«Подарок на день рождения»</vt:lpstr>
      <vt:lpstr>«Баба яга»</vt:lpstr>
      <vt:lpstr>«Петя, петя- петушок»  «один дома»</vt:lpstr>
      <vt:lpstr>«После работы»</vt:lpstr>
      <vt:lpstr>«ура, пятёрка!»</vt:lpstr>
      <vt:lpstr>«Гроза»</vt:lpstr>
      <vt:lpstr>Отгадайте зашифрованные эмоции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эмоций</dc:title>
  <dc:creator>Ринат</dc:creator>
  <cp:lastModifiedBy>Ринат</cp:lastModifiedBy>
  <cp:revision>75</cp:revision>
  <dcterms:created xsi:type="dcterms:W3CDTF">2014-11-25T21:20:10Z</dcterms:created>
  <dcterms:modified xsi:type="dcterms:W3CDTF">2016-03-16T10:35:13Z</dcterms:modified>
</cp:coreProperties>
</file>