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57" r:id="rId4"/>
    <p:sldId id="260" r:id="rId5"/>
    <p:sldId id="264" r:id="rId6"/>
    <p:sldId id="259" r:id="rId7"/>
    <p:sldId id="265" r:id="rId8"/>
    <p:sldId id="261" r:id="rId9"/>
    <p:sldId id="266" r:id="rId10"/>
    <p:sldId id="262" r:id="rId11"/>
    <p:sldId id="267" r:id="rId12"/>
    <p:sldId id="263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5A0290CE-ECBD-4B4B-839F-0F6A0BCCAD8D}">
          <p14:sldIdLst>
            <p14:sldId id="269"/>
            <p14:sldId id="258"/>
            <p14:sldId id="257"/>
            <p14:sldId id="260"/>
            <p14:sldId id="264"/>
            <p14:sldId id="259"/>
            <p14:sldId id="265"/>
            <p14:sldId id="261"/>
            <p14:sldId id="266"/>
            <p14:sldId id="262"/>
            <p14:sldId id="267"/>
            <p14:sldId id="263"/>
            <p14:sldId id="268"/>
            <p14:sldId id="270"/>
          </p14:sldIdLst>
        </p14:section>
        <p14:section name="Раздел без заголовка" id="{A481914D-C535-4390-9FA6-F07379874878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09.10.2013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563920" y="1196752"/>
            <a:ext cx="7772400" cy="309634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70000"/>
              </a:lnSpc>
            </a:pPr>
            <a:r>
              <a:rPr lang="ru-RU" sz="4800" b="1" dirty="0" smtClean="0"/>
              <a:t>РЕШЕНИЕ ЗАДАНИЙ </a:t>
            </a:r>
          </a:p>
          <a:p>
            <a:pPr algn="ctr">
              <a:lnSpc>
                <a:spcPct val="170000"/>
              </a:lnSpc>
            </a:pPr>
            <a:r>
              <a:rPr lang="ru-RU" sz="4800" b="1" dirty="0" smtClean="0"/>
              <a:t>ГРУППЫ  «</a:t>
            </a:r>
            <a:r>
              <a:rPr lang="ru-RU" sz="4800" b="1" i="1" dirty="0" smtClean="0"/>
              <a:t>С»</a:t>
            </a:r>
            <a:r>
              <a:rPr lang="ru-RU" sz="4800" b="1" dirty="0" smtClean="0"/>
              <a:t>  </a:t>
            </a:r>
          </a:p>
          <a:p>
            <a:pPr algn="ctr">
              <a:lnSpc>
                <a:spcPct val="170000"/>
              </a:lnSpc>
            </a:pPr>
            <a:r>
              <a:rPr lang="ru-RU" sz="4800" b="1" dirty="0" smtClean="0"/>
              <a:t>С ПАРАМЕТРОМ 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6216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>
            <a:off x="827584" y="3391469"/>
            <a:ext cx="3600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891504" y="3378556"/>
            <a:ext cx="355257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>
            <a:off x="5681202" y="2241031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flipV="1">
            <a:off x="1683749" y="327512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73450" y="2245507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16956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2241032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04174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01650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12443" y="34719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27759" y="34625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50351" y="4098890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(B)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23648" y="2360271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15830" y="2262203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016851" y="2237591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971534" y="2672547"/>
            <a:ext cx="38103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018155" y="2794775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062550" y="194864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&gt; 0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241270" y="238016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&lt; 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13189" y="4567020"/>
            <a:ext cx="12554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&gt; </a:t>
            </a:r>
            <a:r>
              <a:rPr lang="en-US" sz="2400" dirty="0" smtClean="0"/>
              <a:t>0</a:t>
            </a:r>
            <a:endParaRPr lang="en-US" sz="2400" dirty="0" smtClean="0"/>
          </a:p>
          <a:p>
            <a:r>
              <a:rPr lang="en-US" sz="2400" dirty="0">
                <a:latin typeface="Monotype Corsiva" panose="03010101010201010101" pitchFamily="66" charset="0"/>
              </a:rPr>
              <a:t>f </a:t>
            </a:r>
            <a:r>
              <a:rPr lang="en-US" sz="2400" dirty="0"/>
              <a:t>(A) &lt; 0</a:t>
            </a:r>
          </a:p>
          <a:p>
            <a:r>
              <a:rPr lang="en-US" sz="2400" dirty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(B) </a:t>
            </a:r>
            <a:r>
              <a:rPr lang="en-US" sz="2400" dirty="0"/>
              <a:t>&lt; 0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324177" y="4654241"/>
            <a:ext cx="143367" cy="122303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123648" y="4596302"/>
            <a:ext cx="12554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&lt; </a:t>
            </a:r>
            <a:r>
              <a:rPr lang="en-US" sz="2400" dirty="0" smtClean="0"/>
              <a:t>0</a:t>
            </a:r>
            <a:endParaRPr lang="en-US" sz="2400" dirty="0" smtClean="0"/>
          </a:p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/>
              <a:t>(A</a:t>
            </a:r>
            <a:r>
              <a:rPr lang="en-US" sz="2400" dirty="0" smtClean="0"/>
              <a:t>) </a:t>
            </a:r>
            <a:r>
              <a:rPr lang="en-US" sz="2400" dirty="0" smtClean="0"/>
              <a:t>&gt; </a:t>
            </a:r>
            <a:r>
              <a:rPr lang="en-US" sz="2400" dirty="0" smtClean="0"/>
              <a:t>0</a:t>
            </a:r>
          </a:p>
          <a:p>
            <a:r>
              <a:rPr lang="en-US" sz="2400" dirty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(B) </a:t>
            </a:r>
            <a:r>
              <a:rPr lang="en-US" sz="2400" dirty="0"/>
              <a:t>&gt; 0</a:t>
            </a:r>
          </a:p>
          <a:p>
            <a:endParaRPr lang="en-US" dirty="0" smtClean="0"/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4882192" y="4636836"/>
            <a:ext cx="216024" cy="1240436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467544" y="260648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Корни квадратного трехчлена заключены на интервале (А;В)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436394" y="2262203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2492098" y="2672547"/>
            <a:ext cx="38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dirty="0"/>
          </a:p>
        </p:txBody>
      </p:sp>
      <p:sp>
        <p:nvSpPr>
          <p:cNvPr id="63" name="TextBox 62"/>
          <p:cNvSpPr txBox="1"/>
          <p:nvPr/>
        </p:nvSpPr>
        <p:spPr>
          <a:xfrm>
            <a:off x="6569199" y="2223502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64" name="TextBox 63"/>
          <p:cNvSpPr txBox="1"/>
          <p:nvPr/>
        </p:nvSpPr>
        <p:spPr>
          <a:xfrm>
            <a:off x="6569200" y="2791589"/>
            <a:ext cx="38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062550" y="4178926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40482" y="2041703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(B)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7724" y="1700808"/>
            <a:ext cx="74462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При каких значениях а корни</a:t>
            </a:r>
            <a:endParaRPr lang="en-US" sz="3600" dirty="0" smtClean="0"/>
          </a:p>
          <a:p>
            <a:pPr algn="ctr"/>
            <a:r>
              <a:rPr lang="ru-RU" sz="3600" dirty="0" smtClean="0"/>
              <a:t>уравнение  4</a:t>
            </a:r>
            <a:r>
              <a:rPr lang="en-US" sz="3600" dirty="0" smtClean="0"/>
              <a:t>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 </a:t>
            </a:r>
            <a:r>
              <a:rPr lang="ru-RU" sz="3600" dirty="0" smtClean="0"/>
              <a:t>-</a:t>
            </a:r>
            <a:r>
              <a:rPr lang="en-US" sz="3600" dirty="0" smtClean="0"/>
              <a:t> (</a:t>
            </a:r>
            <a:r>
              <a:rPr lang="ru-RU" sz="3600" dirty="0" smtClean="0"/>
              <a:t>3</a:t>
            </a:r>
            <a:r>
              <a:rPr lang="en-US" sz="3600" dirty="0" smtClean="0"/>
              <a:t>a</a:t>
            </a:r>
            <a:r>
              <a:rPr lang="ru-RU" sz="3600" dirty="0"/>
              <a:t>+</a:t>
            </a:r>
            <a:r>
              <a:rPr lang="en-US" sz="3600" dirty="0" smtClean="0"/>
              <a:t>1)x </a:t>
            </a:r>
            <a:r>
              <a:rPr lang="ru-RU" sz="3600" dirty="0"/>
              <a:t>-</a:t>
            </a:r>
            <a:r>
              <a:rPr lang="en-US" sz="3600" dirty="0" smtClean="0"/>
              <a:t> a – </a:t>
            </a:r>
            <a:r>
              <a:rPr lang="ru-RU" sz="3600" dirty="0" smtClean="0"/>
              <a:t>2</a:t>
            </a:r>
            <a:r>
              <a:rPr lang="en-US" sz="3600" dirty="0" smtClean="0"/>
              <a:t> = 0</a:t>
            </a:r>
          </a:p>
          <a:p>
            <a:pPr algn="ctr"/>
            <a:r>
              <a:rPr lang="ru-RU" sz="3600" dirty="0" smtClean="0"/>
              <a:t>заключены на интервале (-1:2)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665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260648"/>
            <a:ext cx="82089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Корни квадратного трехчлена лежат по разные стороны интервала (А;В)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827584" y="3391469"/>
            <a:ext cx="3600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891504" y="3378556"/>
            <a:ext cx="355257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>
            <a:off x="5627941" y="2255100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flipV="1">
            <a:off x="1619672" y="476672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73450" y="2245507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16956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2241032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04174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01650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12443" y="34719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27759" y="34625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1871205" y="2071754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14482" y="1960566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95860" y="3761906"/>
                <a:ext cx="1002658" cy="793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860" y="3761906"/>
                <a:ext cx="1002658" cy="7936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63303" y="3771815"/>
                <a:ext cx="891078" cy="793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303" y="3771815"/>
                <a:ext cx="891078" cy="7936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062550" y="194864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&gt; 0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241270" y="238016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&lt; 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565633" y="4613707"/>
            <a:ext cx="12554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&gt; </a:t>
            </a:r>
            <a:r>
              <a:rPr lang="en-US" sz="2400" dirty="0" smtClean="0"/>
              <a:t>0</a:t>
            </a:r>
            <a:endParaRPr lang="en-US" sz="2400" dirty="0" smtClean="0"/>
          </a:p>
          <a:p>
            <a:r>
              <a:rPr lang="en-US" sz="2400" dirty="0">
                <a:latin typeface="Monotype Corsiva" panose="03010101010201010101" pitchFamily="66" charset="0"/>
              </a:rPr>
              <a:t>f </a:t>
            </a:r>
            <a:r>
              <a:rPr lang="en-US" sz="2400" dirty="0"/>
              <a:t>(A</a:t>
            </a:r>
            <a:r>
              <a:rPr lang="en-US" sz="2400" dirty="0" smtClean="0"/>
              <a:t>) </a:t>
            </a:r>
            <a:r>
              <a:rPr lang="en-US" sz="2400" dirty="0" smtClean="0"/>
              <a:t>&lt; 0</a:t>
            </a:r>
          </a:p>
          <a:p>
            <a:r>
              <a:rPr lang="en-US" sz="2400" dirty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(B) </a:t>
            </a:r>
            <a:r>
              <a:rPr lang="en-US" sz="2400" dirty="0"/>
              <a:t>&lt; 0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29" name="Левая фигурная скобка 28"/>
          <p:cNvSpPr/>
          <p:nvPr/>
        </p:nvSpPr>
        <p:spPr>
          <a:xfrm>
            <a:off x="324177" y="4654241"/>
            <a:ext cx="241456" cy="1151023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5123648" y="4596302"/>
            <a:ext cx="12554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&lt; </a:t>
            </a:r>
            <a:r>
              <a:rPr lang="en-US" sz="2400" dirty="0" smtClean="0"/>
              <a:t>0</a:t>
            </a:r>
            <a:endParaRPr lang="en-US" sz="2400" dirty="0" smtClean="0"/>
          </a:p>
          <a:p>
            <a:r>
              <a:rPr lang="en-US" sz="2400" dirty="0">
                <a:latin typeface="Monotype Corsiva" panose="03010101010201010101" pitchFamily="66" charset="0"/>
              </a:rPr>
              <a:t>f </a:t>
            </a:r>
            <a:r>
              <a:rPr lang="en-US" sz="2400" dirty="0"/>
              <a:t>(A</a:t>
            </a:r>
            <a:r>
              <a:rPr lang="en-US" sz="2400" dirty="0" smtClean="0"/>
              <a:t>) </a:t>
            </a:r>
            <a:r>
              <a:rPr lang="en-US" sz="2400" dirty="0"/>
              <a:t>&gt;</a:t>
            </a:r>
            <a:r>
              <a:rPr lang="en-US" sz="2400" dirty="0" smtClean="0"/>
              <a:t> 0</a:t>
            </a:r>
          </a:p>
          <a:p>
            <a:r>
              <a:rPr lang="en-US" sz="2400" dirty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(B) &gt; </a:t>
            </a:r>
            <a:r>
              <a:rPr lang="en-US" sz="2400" dirty="0"/>
              <a:t>0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31" name="Левая фигурная скобка 30"/>
          <p:cNvSpPr/>
          <p:nvPr/>
        </p:nvSpPr>
        <p:spPr>
          <a:xfrm>
            <a:off x="4882192" y="4636836"/>
            <a:ext cx="216024" cy="116842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915830" y="2262203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971534" y="2672547"/>
            <a:ext cx="38103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2436394" y="2262203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2492098" y="2672547"/>
            <a:ext cx="38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5935469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5991173" y="2665444"/>
            <a:ext cx="38103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456033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511737" y="2665444"/>
            <a:ext cx="381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2691147" y="2071753"/>
            <a:ext cx="75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(B)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06621" y="1960566"/>
            <a:ext cx="7425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(B)</a:t>
            </a:r>
            <a:endParaRPr lang="ru-RU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9037" y="1700808"/>
            <a:ext cx="911980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Найти множество значений параметра а,</a:t>
            </a:r>
          </a:p>
          <a:p>
            <a:pPr algn="ctr"/>
            <a:r>
              <a:rPr lang="ru-RU" sz="3600" dirty="0" smtClean="0"/>
              <a:t>при котором корни квадратного </a:t>
            </a:r>
            <a:br>
              <a:rPr lang="ru-RU" sz="3600" dirty="0" smtClean="0"/>
            </a:br>
            <a:r>
              <a:rPr lang="ru-RU" sz="3600" dirty="0" smtClean="0"/>
              <a:t>уравнения </a:t>
            </a:r>
            <a:r>
              <a:rPr lang="en-US" sz="3600" dirty="0" smtClean="0"/>
              <a:t>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 </a:t>
            </a:r>
            <a:r>
              <a:rPr lang="ru-RU" sz="3600" dirty="0"/>
              <a:t>-</a:t>
            </a:r>
            <a:r>
              <a:rPr lang="en-US" sz="3600" dirty="0"/>
              <a:t> </a:t>
            </a:r>
            <a:r>
              <a:rPr lang="ru-RU" sz="3600" dirty="0" smtClean="0"/>
              <a:t>3</a:t>
            </a:r>
            <a:r>
              <a:rPr lang="en-US" sz="3600" dirty="0" smtClean="0"/>
              <a:t>(</a:t>
            </a:r>
            <a:r>
              <a:rPr lang="ru-RU" sz="3600" dirty="0" smtClean="0"/>
              <a:t>3р+7</a:t>
            </a:r>
            <a:r>
              <a:rPr lang="en-US" sz="3600" dirty="0" smtClean="0"/>
              <a:t>)x </a:t>
            </a:r>
            <a:r>
              <a:rPr lang="ru-RU" sz="3600" dirty="0" smtClean="0"/>
              <a:t>+</a:t>
            </a:r>
            <a:r>
              <a:rPr lang="en-US" sz="3600" dirty="0" smtClean="0"/>
              <a:t> </a:t>
            </a:r>
            <a:r>
              <a:rPr lang="ru-RU" sz="3600" dirty="0" smtClean="0"/>
              <a:t>р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 </a:t>
            </a:r>
            <a:r>
              <a:rPr lang="ru-RU" sz="3600" dirty="0" smtClean="0"/>
              <a:t>+ 34р + 60</a:t>
            </a:r>
            <a:r>
              <a:rPr lang="en-US" sz="3600" dirty="0" smtClean="0"/>
              <a:t> </a:t>
            </a:r>
            <a:r>
              <a:rPr lang="en-US" sz="3600" dirty="0"/>
              <a:t>= </a:t>
            </a:r>
            <a:r>
              <a:rPr lang="en-US" sz="3600" dirty="0" smtClean="0"/>
              <a:t>0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лежат по разные стороны интервала (3:4)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78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20412" y="1700808"/>
                <a:ext cx="7580921" cy="21954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ru-RU" sz="3600" dirty="0" smtClean="0"/>
                  <a:t>При каких значениях параметра а</a:t>
                </a:r>
              </a:p>
              <a:p>
                <a:pPr algn="ctr"/>
                <a:r>
                  <a:rPr lang="ru-RU" sz="3600" dirty="0" smtClean="0"/>
                  <a:t>уравнение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ru-RU" sz="3600" b="0" i="1" smtClean="0">
                                <a:latin typeface="Cambria Math"/>
                              </a:rPr>
                              <m:t>4</m:t>
                            </m:r>
                          </m:e>
                          <m:sup>
                            <m:r>
                              <a:rPr lang="ru-RU" sz="3600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sz="3600" b="0" i="1" smtClean="0">
                            <a:latin typeface="Cambria Math"/>
                          </a:rPr>
                          <m:t>−2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  <m:r>
                          <a:rPr lang="en-US" sz="3600" b="0" i="1" smtClean="0"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/>
                          </a:rPr>
                          <m:t>𝑎</m:t>
                        </m:r>
                      </m:num>
                      <m:den>
                        <m:r>
                          <a:rPr lang="en-US" sz="3600" b="0" i="1" smtClean="0">
                            <a:latin typeface="Cambria Math"/>
                          </a:rPr>
                          <m:t>2∗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sz="3600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3600" dirty="0" smtClean="0"/>
                  <a:t> = 3 </a:t>
                </a:r>
              </a:p>
              <a:p>
                <a:pPr algn="ctr"/>
                <a:r>
                  <a:rPr lang="ru-RU" sz="3600" dirty="0" smtClean="0"/>
                  <a:t>Имеет хотя бы </a:t>
                </a:r>
                <a:r>
                  <a:rPr lang="ru-RU" sz="3600" smtClean="0"/>
                  <a:t>оди</a:t>
                </a:r>
                <a:r>
                  <a:rPr lang="ru-RU" sz="3600" smtClean="0"/>
                  <a:t>н корень</a:t>
                </a:r>
                <a:endParaRPr lang="ru-RU" sz="36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12" y="1700808"/>
                <a:ext cx="7580921" cy="2195473"/>
              </a:xfrm>
              <a:prstGeom prst="rect">
                <a:avLst/>
              </a:prstGeom>
              <a:blipFill rotWithShape="1">
                <a:blip r:embed="rId2"/>
                <a:stretch>
                  <a:fillRect l="-1929" t="-4167" r="-2010" b="-97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8198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509120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ПЯТЬ БАЗОВЫХ ЗАДАЧ </a:t>
            </a:r>
            <a:r>
              <a:rPr lang="ru-RU" dirty="0" smtClean="0"/>
              <a:t>НА </a:t>
            </a:r>
            <a:r>
              <a:rPr lang="ru-RU" dirty="0" smtClean="0"/>
              <a:t>РАСПОЛОЖЕНИЕ КОРНЕЙ КВАДРАТНОГО ТРЕХЧЛЕНА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55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19672" y="908720"/>
            <a:ext cx="6609928" cy="25922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373216"/>
            <a:ext cx="7543800" cy="914400"/>
          </a:xfrm>
        </p:spPr>
        <p:txBody>
          <a:bodyPr/>
          <a:lstStyle/>
          <a:p>
            <a:endParaRPr lang="ru-RU" sz="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0103" y="260648"/>
            <a:ext cx="770485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 Корни квадратного трехчлена расположены левее числа А.</a:t>
            </a:r>
          </a:p>
          <a:p>
            <a:endParaRPr lang="ru-RU" sz="2800" dirty="0"/>
          </a:p>
          <a:p>
            <a:r>
              <a:rPr lang="ru-RU" sz="2800" dirty="0"/>
              <a:t>2. Корни квадратного трехчлена расположены правее числа А.</a:t>
            </a:r>
          </a:p>
          <a:p>
            <a:endParaRPr lang="ru-RU" sz="2800" dirty="0"/>
          </a:p>
          <a:p>
            <a:r>
              <a:rPr lang="ru-RU" sz="2800" dirty="0"/>
              <a:t>3. Число А расположено между корнями квадратного трехчлена</a:t>
            </a:r>
            <a:r>
              <a:rPr lang="ru-RU" sz="2800" dirty="0" smtClean="0"/>
              <a:t>.</a:t>
            </a:r>
          </a:p>
          <a:p>
            <a:endParaRPr lang="ru-RU" sz="2800" dirty="0"/>
          </a:p>
          <a:p>
            <a:r>
              <a:rPr lang="ru-RU" sz="2800" dirty="0"/>
              <a:t>4. Корни квадратного трехчлена заключены на интервале (А;В)</a:t>
            </a:r>
          </a:p>
          <a:p>
            <a:endParaRPr lang="ru-RU" sz="2800" dirty="0"/>
          </a:p>
          <a:p>
            <a:r>
              <a:rPr lang="ru-RU" sz="2800" dirty="0"/>
              <a:t>5. Корни квадратного трехчлена лежат по разные стороны интервала (А;В)</a:t>
            </a:r>
          </a:p>
        </p:txBody>
      </p:sp>
    </p:spTree>
    <p:extLst>
      <p:ext uri="{BB962C8B-B14F-4D97-AF65-F5344CB8AC3E}">
        <p14:creationId xmlns:p14="http://schemas.microsoft.com/office/powerpoint/2010/main" val="79056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-171400"/>
            <a:ext cx="7848872" cy="1807095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ru-RU" sz="3200" dirty="0" smtClean="0"/>
              <a:t> </a:t>
            </a:r>
            <a:r>
              <a:rPr lang="ru-RU" sz="3200" dirty="0"/>
              <a:t>Корни квадратного трехчлена </a:t>
            </a:r>
            <a:r>
              <a:rPr lang="ru-RU" sz="3200" dirty="0" smtClean="0"/>
              <a:t>расположены левее числа А.</a:t>
            </a:r>
            <a:endParaRPr lang="ru-RU" sz="32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827584" y="3391469"/>
            <a:ext cx="3600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835853" y="3391469"/>
            <a:ext cx="355257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5627941" y="2255100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flipV="1">
            <a:off x="1619672" y="476672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373450" y="2245507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016956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508104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948264" y="2241032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204174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301650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12443" y="34719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7227759" y="34625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3490161" y="2147664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272300" y="4566319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3406" y="2271796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561737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569110" y="2760934"/>
            <a:ext cx="38103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564962" y="282579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946435" y="3509695"/>
                <a:ext cx="1002658" cy="793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435" y="3509695"/>
                <a:ext cx="1002658" cy="7936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991023" y="2428985"/>
                <a:ext cx="891078" cy="793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023" y="2428985"/>
                <a:ext cx="891078" cy="7936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2085005" y="208610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&gt; 0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383021" y="206410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&lt; 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65633" y="4613707"/>
                <a:ext cx="1277081" cy="2009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 &gt; 0</a:t>
                </a:r>
              </a:p>
              <a:p>
                <a:r>
                  <a:rPr lang="en-US" sz="2400" dirty="0" smtClean="0"/>
                  <a:t>D &gt; 0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 smtClean="0"/>
                  <a:t> &lt; A</a:t>
                </a:r>
              </a:p>
              <a:p>
                <a:r>
                  <a:rPr lang="en-US" sz="2400" dirty="0">
                    <a:latin typeface="Monotype Corsiva" panose="03010101010201010101" pitchFamily="66" charset="0"/>
                  </a:rPr>
                  <a:t>f </a:t>
                </a:r>
                <a:r>
                  <a:rPr lang="en-US" sz="2400" dirty="0"/>
                  <a:t>(A</a:t>
                </a:r>
                <a:r>
                  <a:rPr lang="en-US" sz="2400" dirty="0" smtClean="0"/>
                  <a:t>) &gt; 0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33" y="4613707"/>
                <a:ext cx="1277081" cy="2009268"/>
              </a:xfrm>
              <a:prstGeom prst="rect">
                <a:avLst/>
              </a:prstGeom>
              <a:blipFill rotWithShape="1">
                <a:blip r:embed="rId6"/>
                <a:stretch>
                  <a:fillRect l="-7656" t="-2432" r="-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Левая фигурная скобка 45"/>
          <p:cNvSpPr/>
          <p:nvPr/>
        </p:nvSpPr>
        <p:spPr>
          <a:xfrm>
            <a:off x="324177" y="4654241"/>
            <a:ext cx="216024" cy="174663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5123648" y="4596302"/>
                <a:ext cx="1277081" cy="2009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 &lt; 0</a:t>
                </a:r>
              </a:p>
              <a:p>
                <a:r>
                  <a:rPr lang="en-US" sz="2400" dirty="0" smtClean="0"/>
                  <a:t>D &gt; 0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 smtClean="0"/>
                  <a:t> &lt; A</a:t>
                </a:r>
              </a:p>
              <a:p>
                <a:r>
                  <a:rPr lang="en-US" sz="2400" dirty="0">
                    <a:latin typeface="Monotype Corsiva" panose="03010101010201010101" pitchFamily="66" charset="0"/>
                  </a:rPr>
                  <a:t>f </a:t>
                </a:r>
                <a:r>
                  <a:rPr lang="en-US" sz="2400" dirty="0"/>
                  <a:t>(A</a:t>
                </a:r>
                <a:r>
                  <a:rPr lang="en-US" sz="2400" dirty="0" smtClean="0"/>
                  <a:t>) &lt; 0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648" y="4596302"/>
                <a:ext cx="1277081" cy="2009268"/>
              </a:xfrm>
              <a:prstGeom prst="rect">
                <a:avLst/>
              </a:prstGeom>
              <a:blipFill rotWithShape="1">
                <a:blip r:embed="rId7"/>
                <a:stretch>
                  <a:fillRect l="-7143" t="-2424" r="-6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Левая фигурная скобка 47"/>
          <p:cNvSpPr/>
          <p:nvPr/>
        </p:nvSpPr>
        <p:spPr>
          <a:xfrm>
            <a:off x="4882192" y="4636836"/>
            <a:ext cx="216024" cy="174663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0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534" y="1700808"/>
            <a:ext cx="89306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При каких значениях параметра а </a:t>
            </a:r>
            <a:endParaRPr lang="en-US" sz="3600" dirty="0" smtClean="0"/>
          </a:p>
          <a:p>
            <a:pPr algn="ctr"/>
            <a:r>
              <a:rPr lang="ru-RU" sz="3600" dirty="0" smtClean="0"/>
              <a:t>уравнение </a:t>
            </a:r>
            <a:r>
              <a:rPr lang="en-US" sz="3600" dirty="0" smtClean="0"/>
              <a:t>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 + 2(a-1)x + a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– 8a + 9 = 0</a:t>
            </a:r>
          </a:p>
          <a:p>
            <a:pPr algn="ctr"/>
            <a:r>
              <a:rPr lang="ru-RU" sz="3600" dirty="0" smtClean="0"/>
              <a:t>имеет два различных корня, меньших 1?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612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1"/>
          <p:cNvSpPr txBox="1">
            <a:spLocks/>
          </p:cNvSpPr>
          <p:nvPr/>
        </p:nvSpPr>
        <p:spPr>
          <a:xfrm>
            <a:off x="611560" y="1"/>
            <a:ext cx="7848872" cy="1628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Font typeface="Wingdings" pitchFamily="2" charset="2"/>
              <a:buNone/>
            </a:pPr>
            <a:r>
              <a:rPr lang="ru-RU" sz="3200" dirty="0" smtClean="0"/>
              <a:t> Корни квадратного трехчлена расположены правее числа А.</a:t>
            </a:r>
            <a:endParaRPr lang="ru-RU" sz="32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827584" y="3391469"/>
            <a:ext cx="3600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4835853" y="3391469"/>
            <a:ext cx="355257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>
            <a:off x="5627941" y="2255100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flipV="1">
            <a:off x="1619672" y="476672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1373450" y="2245507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3016956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508104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948264" y="2241032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1204174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3301650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5212443" y="34719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7227759" y="34625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807269" y="2086107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26744" y="3943024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19480" y="2272719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4966221" y="2262203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992416" y="2685675"/>
            <a:ext cx="38103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4988268" y="2750534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946435" y="3509695"/>
                <a:ext cx="1002658" cy="793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435" y="3509695"/>
                <a:ext cx="1002658" cy="7936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5991023" y="2428985"/>
                <a:ext cx="891078" cy="793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1023" y="2428985"/>
                <a:ext cx="891078" cy="7936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TextBox 52"/>
          <p:cNvSpPr txBox="1"/>
          <p:nvPr/>
        </p:nvSpPr>
        <p:spPr>
          <a:xfrm>
            <a:off x="2085005" y="2086107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&gt; 0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7383021" y="2064109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&lt; 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65633" y="4613707"/>
                <a:ext cx="1277081" cy="2009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 &gt; 0</a:t>
                </a:r>
              </a:p>
              <a:p>
                <a:r>
                  <a:rPr lang="en-US" sz="2400" dirty="0" smtClean="0"/>
                  <a:t>D &gt; 0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 smtClean="0"/>
                  <a:t> &gt; A</a:t>
                </a:r>
              </a:p>
              <a:p>
                <a:r>
                  <a:rPr lang="en-US" sz="2400" dirty="0">
                    <a:latin typeface="Monotype Corsiva" panose="03010101010201010101" pitchFamily="66" charset="0"/>
                  </a:rPr>
                  <a:t>f </a:t>
                </a:r>
                <a:r>
                  <a:rPr lang="en-US" sz="2400" dirty="0"/>
                  <a:t>(A</a:t>
                </a:r>
                <a:r>
                  <a:rPr lang="en-US" sz="2400" dirty="0" smtClean="0"/>
                  <a:t>) &gt; 0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33" y="4613707"/>
                <a:ext cx="1277081" cy="2009268"/>
              </a:xfrm>
              <a:prstGeom prst="rect">
                <a:avLst/>
              </a:prstGeom>
              <a:blipFill rotWithShape="1">
                <a:blip r:embed="rId6"/>
                <a:stretch>
                  <a:fillRect l="-7656" t="-2432" r="-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Левая фигурная скобка 57"/>
          <p:cNvSpPr/>
          <p:nvPr/>
        </p:nvSpPr>
        <p:spPr>
          <a:xfrm>
            <a:off x="324177" y="4654241"/>
            <a:ext cx="216024" cy="174663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123648" y="4596302"/>
                <a:ext cx="1277081" cy="2009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 &lt; 0</a:t>
                </a:r>
              </a:p>
              <a:p>
                <a:r>
                  <a:rPr lang="en-US" sz="2400" dirty="0" smtClean="0"/>
                  <a:t>D &gt; 0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 smtClean="0"/>
                  <a:t> &gt; A</a:t>
                </a:r>
              </a:p>
              <a:p>
                <a:r>
                  <a:rPr lang="en-US" sz="2400" dirty="0">
                    <a:latin typeface="Monotype Corsiva" panose="03010101010201010101" pitchFamily="66" charset="0"/>
                  </a:rPr>
                  <a:t>f </a:t>
                </a:r>
                <a:r>
                  <a:rPr lang="en-US" sz="2400" dirty="0"/>
                  <a:t>(A</a:t>
                </a:r>
                <a:r>
                  <a:rPr lang="en-US" sz="2400" dirty="0" smtClean="0"/>
                  <a:t>) &lt; 0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648" y="4596302"/>
                <a:ext cx="1277081" cy="2009268"/>
              </a:xfrm>
              <a:prstGeom prst="rect">
                <a:avLst/>
              </a:prstGeom>
              <a:blipFill rotWithShape="1">
                <a:blip r:embed="rId7"/>
                <a:stretch>
                  <a:fillRect l="-7143" t="-2424" r="-6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Левая фигурная скобка 59"/>
          <p:cNvSpPr/>
          <p:nvPr/>
        </p:nvSpPr>
        <p:spPr>
          <a:xfrm>
            <a:off x="4882192" y="4636836"/>
            <a:ext cx="216024" cy="174663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5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80" y="1700808"/>
            <a:ext cx="888256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При каких значениях параметра а </a:t>
            </a:r>
            <a:endParaRPr lang="en-US" sz="3600" dirty="0" smtClean="0"/>
          </a:p>
          <a:p>
            <a:pPr algn="ctr"/>
            <a:r>
              <a:rPr lang="ru-RU" sz="3600" dirty="0" smtClean="0"/>
              <a:t>уравнение </a:t>
            </a:r>
            <a:r>
              <a:rPr lang="en-US" sz="3600" dirty="0" smtClean="0"/>
              <a:t>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 - 2(a+1)x + a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– 2a + 4 = 0</a:t>
            </a:r>
          </a:p>
          <a:p>
            <a:pPr algn="ctr"/>
            <a:r>
              <a:rPr lang="ru-RU" sz="3600" dirty="0" smtClean="0"/>
              <a:t>имеет два различных корня, больших 1?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49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1"/>
          <p:cNvSpPr txBox="1">
            <a:spLocks/>
          </p:cNvSpPr>
          <p:nvPr/>
        </p:nvSpPr>
        <p:spPr>
          <a:xfrm>
            <a:off x="577119" y="116632"/>
            <a:ext cx="7848872" cy="1807095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 algn="ctr">
              <a:buNone/>
            </a:pPr>
            <a:r>
              <a:rPr lang="ru-RU" sz="3200" dirty="0" smtClean="0"/>
              <a:t> </a:t>
            </a:r>
            <a:r>
              <a:rPr lang="ru-RU" sz="3200" dirty="0"/>
              <a:t>Число А расположено между корнями квадратного трехчлена.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827584" y="3391469"/>
            <a:ext cx="3600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4891504" y="3378556"/>
            <a:ext cx="355257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Дуга 5"/>
          <p:cNvSpPr/>
          <p:nvPr/>
        </p:nvSpPr>
        <p:spPr>
          <a:xfrm>
            <a:off x="5627941" y="2255100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уга 6"/>
          <p:cNvSpPr/>
          <p:nvPr/>
        </p:nvSpPr>
        <p:spPr>
          <a:xfrm flipV="1">
            <a:off x="1619672" y="476672"/>
            <a:ext cx="1656184" cy="4320480"/>
          </a:xfrm>
          <a:prstGeom prst="arc">
            <a:avLst>
              <a:gd name="adj1" fmla="val 10992259"/>
              <a:gd name="adj2" fmla="val 292074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73450" y="2245507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016956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255100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948264" y="2241032"/>
            <a:ext cx="648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04174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301650" y="35037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212443" y="347197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ru-RU" baseline="-25000" dirty="0"/>
          </a:p>
        </p:txBody>
      </p:sp>
      <p:sp>
        <p:nvSpPr>
          <p:cNvPr id="15" name="TextBox 14"/>
          <p:cNvSpPr txBox="1"/>
          <p:nvPr/>
        </p:nvSpPr>
        <p:spPr>
          <a:xfrm>
            <a:off x="7227759" y="34625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2</a:t>
            </a:r>
            <a:endParaRPr lang="ru-RU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223149" y="2190549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59129" y="2449082"/>
            <a:ext cx="793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Monotype Corsiva" panose="03010101010201010101" pitchFamily="66" charset="0"/>
              </a:rPr>
              <a:t>f </a:t>
            </a:r>
            <a:r>
              <a:rPr lang="en-US" sz="2400" dirty="0" smtClean="0"/>
              <a:t>(A)</a:t>
            </a:r>
            <a:endParaRPr lang="ru-RU" dirty="0">
              <a:latin typeface="Monotype Corsiva" panose="03010101010201010101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32179" y="2245507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209811" y="2264082"/>
            <a:ext cx="4924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/>
              <a:t>.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397189" y="2760934"/>
            <a:ext cx="381034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244276" y="2825793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95860" y="3761906"/>
                <a:ext cx="1002658" cy="7936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860" y="3761906"/>
                <a:ext cx="1002658" cy="79361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163303" y="3771815"/>
                <a:ext cx="891078" cy="7936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𝑏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303" y="3771815"/>
                <a:ext cx="891078" cy="79361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062550" y="1948644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&gt; 0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241270" y="238016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 &lt; 0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3078" y="3423830"/>
                <a:ext cx="37279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2027" y="3441360"/>
                <a:ext cx="372794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65633" y="4613707"/>
                <a:ext cx="1277081" cy="2009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 &gt; 0</a:t>
                </a:r>
              </a:p>
              <a:p>
                <a:r>
                  <a:rPr lang="en-US" sz="2400" dirty="0" smtClean="0"/>
                  <a:t>D &gt; 0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 smtClean="0"/>
                  <a:t> &lt; A</a:t>
                </a:r>
              </a:p>
              <a:p>
                <a:r>
                  <a:rPr lang="en-US" sz="2400" dirty="0">
                    <a:latin typeface="Monotype Corsiva" panose="03010101010201010101" pitchFamily="66" charset="0"/>
                  </a:rPr>
                  <a:t>f </a:t>
                </a:r>
                <a:r>
                  <a:rPr lang="en-US" sz="2400" dirty="0"/>
                  <a:t>(A</a:t>
                </a:r>
                <a:r>
                  <a:rPr lang="en-US" sz="2400" dirty="0" smtClean="0"/>
                  <a:t>) &gt; 0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33" y="4613707"/>
                <a:ext cx="1277081" cy="2009268"/>
              </a:xfrm>
              <a:prstGeom prst="rect">
                <a:avLst/>
              </a:prstGeom>
              <a:blipFill rotWithShape="1">
                <a:blip r:embed="rId6"/>
                <a:stretch>
                  <a:fillRect l="-7656" t="-2432" r="-62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Левая фигурная скобка 28"/>
          <p:cNvSpPr/>
          <p:nvPr/>
        </p:nvSpPr>
        <p:spPr>
          <a:xfrm>
            <a:off x="324177" y="4654241"/>
            <a:ext cx="216024" cy="174663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23648" y="4596302"/>
                <a:ext cx="1277081" cy="2009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 &lt; 0</a:t>
                </a:r>
              </a:p>
              <a:p>
                <a:r>
                  <a:rPr lang="en-US" sz="2400" dirty="0" smtClean="0"/>
                  <a:t>D &gt; 0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2400" dirty="0" smtClean="0"/>
                  <a:t> &lt; A</a:t>
                </a:r>
              </a:p>
              <a:p>
                <a:r>
                  <a:rPr lang="en-US" sz="2400" dirty="0">
                    <a:latin typeface="Monotype Corsiva" panose="03010101010201010101" pitchFamily="66" charset="0"/>
                  </a:rPr>
                  <a:t>f </a:t>
                </a:r>
                <a:r>
                  <a:rPr lang="en-US" sz="2400" dirty="0"/>
                  <a:t>(A</a:t>
                </a:r>
                <a:r>
                  <a:rPr lang="en-US" sz="2400" dirty="0" smtClean="0"/>
                  <a:t>) &lt; 0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648" y="4596302"/>
                <a:ext cx="1277081" cy="2009268"/>
              </a:xfrm>
              <a:prstGeom prst="rect">
                <a:avLst/>
              </a:prstGeom>
              <a:blipFill rotWithShape="1">
                <a:blip r:embed="rId7"/>
                <a:stretch>
                  <a:fillRect l="-7143" t="-2424" r="-61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Левая фигурная скобка 30"/>
          <p:cNvSpPr/>
          <p:nvPr/>
        </p:nvSpPr>
        <p:spPr>
          <a:xfrm>
            <a:off x="4882192" y="4636836"/>
            <a:ext cx="216024" cy="174663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45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517" y="1700808"/>
            <a:ext cx="87366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/>
              <a:t>Найдите количество значений </a:t>
            </a:r>
          </a:p>
          <a:p>
            <a:pPr algn="ctr"/>
            <a:r>
              <a:rPr lang="ru-RU" sz="3600" dirty="0" smtClean="0"/>
              <a:t>параметра а, при котором число А=3 </a:t>
            </a:r>
          </a:p>
          <a:p>
            <a:pPr algn="ctr"/>
            <a:r>
              <a:rPr lang="ru-RU" sz="3600" dirty="0" smtClean="0"/>
              <a:t>находится между корнями квадратного</a:t>
            </a:r>
          </a:p>
          <a:p>
            <a:pPr algn="ctr"/>
            <a:r>
              <a:rPr lang="ru-RU" sz="3600" dirty="0" smtClean="0"/>
              <a:t>уравнения 3а</a:t>
            </a:r>
            <a:r>
              <a:rPr lang="en-US" sz="3600" dirty="0" smtClean="0"/>
              <a:t>x</a:t>
            </a:r>
            <a:r>
              <a:rPr lang="en-US" sz="3600" baseline="30000" dirty="0" smtClean="0"/>
              <a:t>2 </a:t>
            </a:r>
            <a:r>
              <a:rPr lang="en-US" sz="3600" dirty="0" smtClean="0"/>
              <a:t> - 2(</a:t>
            </a:r>
            <a:r>
              <a:rPr lang="ru-RU" sz="3600" dirty="0" smtClean="0"/>
              <a:t>7</a:t>
            </a:r>
            <a:r>
              <a:rPr lang="en-US" sz="3600" dirty="0" smtClean="0"/>
              <a:t>a+</a:t>
            </a:r>
            <a:r>
              <a:rPr lang="ru-RU" sz="3600" dirty="0" smtClean="0"/>
              <a:t>3</a:t>
            </a:r>
            <a:r>
              <a:rPr lang="en-US" sz="3600" dirty="0" smtClean="0"/>
              <a:t>)x + </a:t>
            </a:r>
            <a:r>
              <a:rPr lang="ru-RU" sz="3600" dirty="0" smtClean="0"/>
              <a:t>3</a:t>
            </a:r>
            <a:r>
              <a:rPr lang="en-US" sz="3600" dirty="0" smtClean="0"/>
              <a:t>a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</a:t>
            </a:r>
            <a:r>
              <a:rPr lang="ru-RU" sz="3600" dirty="0" smtClean="0"/>
              <a:t>+ 30 </a:t>
            </a:r>
            <a:r>
              <a:rPr lang="en-US" sz="3600" dirty="0" smtClean="0"/>
              <a:t>= 0</a:t>
            </a:r>
            <a:r>
              <a:rPr lang="ru-RU" sz="3600" dirty="0" smtClean="0"/>
              <a:t>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26801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185</TotalTime>
  <Words>691</Words>
  <Application>Microsoft Office PowerPoint</Application>
  <PresentationFormat>Экран (4:3)</PresentationFormat>
  <Paragraphs>182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Базовая</vt:lpstr>
      <vt:lpstr>Презентация PowerPoint</vt:lpstr>
      <vt:lpstr>ПЯТЬ БАЗОВЫХ ЗАДАЧ НА РАСПОЛОЖЕНИЕ КОРНЕЙ КВАДРАТНОГО ТРЕХЧЛЕНА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ЗАДАНИЙ ГРУППЫ       С                                              С ПАРАМЕТРОМ</dc:title>
  <dc:creator>Admin</dc:creator>
  <cp:lastModifiedBy>Admin</cp:lastModifiedBy>
  <cp:revision>25</cp:revision>
  <dcterms:created xsi:type="dcterms:W3CDTF">2013-10-08T06:27:50Z</dcterms:created>
  <dcterms:modified xsi:type="dcterms:W3CDTF">2013-10-09T06:24:02Z</dcterms:modified>
</cp:coreProperties>
</file>