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34"/>
  </p:notesMasterIdLst>
  <p:sldIdLst>
    <p:sldId id="256" r:id="rId2"/>
    <p:sldId id="285" r:id="rId3"/>
    <p:sldId id="269" r:id="rId4"/>
    <p:sldId id="268" r:id="rId5"/>
    <p:sldId id="270" r:id="rId6"/>
    <p:sldId id="271" r:id="rId7"/>
    <p:sldId id="272" r:id="rId8"/>
    <p:sldId id="273" r:id="rId9"/>
    <p:sldId id="274" r:id="rId10"/>
    <p:sldId id="275" r:id="rId11"/>
    <p:sldId id="276" r:id="rId12"/>
    <p:sldId id="277" r:id="rId13"/>
    <p:sldId id="278" r:id="rId14"/>
    <p:sldId id="279" r:id="rId15"/>
    <p:sldId id="289" r:id="rId16"/>
    <p:sldId id="286" r:id="rId17"/>
    <p:sldId id="287" r:id="rId18"/>
    <p:sldId id="288" r:id="rId19"/>
    <p:sldId id="258" r:id="rId20"/>
    <p:sldId id="262" r:id="rId21"/>
    <p:sldId id="257" r:id="rId22"/>
    <p:sldId id="283" r:id="rId23"/>
    <p:sldId id="259" r:id="rId24"/>
    <p:sldId id="263" r:id="rId25"/>
    <p:sldId id="260" r:id="rId26"/>
    <p:sldId id="261" r:id="rId27"/>
    <p:sldId id="264" r:id="rId28"/>
    <p:sldId id="265" r:id="rId29"/>
    <p:sldId id="266" r:id="rId30"/>
    <p:sldId id="267" r:id="rId31"/>
    <p:sldId id="282" r:id="rId32"/>
    <p:sldId id="280"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6098" autoAdjust="0"/>
  </p:normalViewPr>
  <p:slideViewPr>
    <p:cSldViewPr>
      <p:cViewPr varScale="1">
        <p:scale>
          <a:sx n="86" d="100"/>
          <a:sy n="86" d="100"/>
        </p:scale>
        <p:origin x="-3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90F53-8606-45A5-B703-89A0839D20E4}" type="datetimeFigureOut">
              <a:rPr lang="ru-RU" smtClean="0"/>
              <a:pPr/>
              <a:t>26.11.2008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BCEB7-A762-49BF-A6DB-F3CCA4D59DB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B1BCEB7-A762-49BF-A6DB-F3CCA4D59DB8}" type="slidenum">
              <a:rPr lang="ru-RU" smtClean="0"/>
              <a:pPr/>
              <a:t>20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B1BCEB7-A762-49BF-A6DB-F3CCA4D59DB8}" type="slidenum">
              <a:rPr lang="ru-RU" smtClean="0"/>
              <a:pPr/>
              <a:t>24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2000" dirty="0"/>
          </a:p>
        </p:txBody>
      </p:sp>
      <p:sp>
        <p:nvSpPr>
          <p:cNvPr id="4" name="Номер слайда 3"/>
          <p:cNvSpPr>
            <a:spLocks noGrp="1"/>
          </p:cNvSpPr>
          <p:nvPr>
            <p:ph type="sldNum" sz="quarter" idx="10"/>
          </p:nvPr>
        </p:nvSpPr>
        <p:spPr/>
        <p:txBody>
          <a:bodyPr/>
          <a:lstStyle/>
          <a:p>
            <a:fld id="{9B1BCEB7-A762-49BF-A6DB-F3CCA4D59DB8}" type="slidenum">
              <a:rPr lang="ru-RU" smtClean="0"/>
              <a:pPr/>
              <a:t>32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287ED3-0CA2-4DCD-AABC-28CDC5C14C02}" type="datetimeFigureOut">
              <a:rPr lang="ru-RU" smtClean="0"/>
              <a:pPr/>
              <a:t>26.11.2008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59C038-D06B-4025-902E-3BD5392246B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87ED3-0CA2-4DCD-AABC-28CDC5C14C02}" type="datetimeFigureOut">
              <a:rPr lang="ru-RU" smtClean="0"/>
              <a:pPr/>
              <a:t>26.11.2008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9C038-D06B-4025-902E-3BD5392246B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85728"/>
            <a:ext cx="7772400" cy="1000132"/>
          </a:xfrm>
        </p:spPr>
        <p:txBody>
          <a:bodyPr>
            <a:normAutofit/>
          </a:bodyPr>
          <a:lstStyle/>
          <a:p>
            <a:r>
              <a:rPr lang="ru-RU" sz="4000" dirty="0" smtClean="0">
                <a:latin typeface="Bookman Old Style" pitchFamily="18" charset="0"/>
              </a:rPr>
              <a:t>Классный час</a:t>
            </a:r>
            <a:endParaRPr lang="ru-RU" sz="4000" dirty="0">
              <a:latin typeface="Bookman Old Style" pitchFamily="18" charset="0"/>
            </a:endParaRPr>
          </a:p>
        </p:txBody>
      </p:sp>
      <p:sp>
        <p:nvSpPr>
          <p:cNvPr id="3" name="Подзаголовок 2"/>
          <p:cNvSpPr>
            <a:spLocks noGrp="1"/>
          </p:cNvSpPr>
          <p:nvPr>
            <p:ph type="subTitle" idx="1"/>
          </p:nvPr>
        </p:nvSpPr>
        <p:spPr>
          <a:xfrm>
            <a:off x="1357290" y="1785926"/>
            <a:ext cx="6400800" cy="3714776"/>
          </a:xfrm>
        </p:spPr>
        <p:txBody>
          <a:bodyPr>
            <a:noAutofit/>
          </a:bodyPr>
          <a:lstStyle/>
          <a:p>
            <a:r>
              <a:rPr lang="ru-RU" sz="8800" dirty="0" smtClean="0">
                <a:solidFill>
                  <a:schemeClr val="accent4">
                    <a:lumMod val="40000"/>
                    <a:lumOff val="60000"/>
                  </a:schemeClr>
                </a:solidFill>
                <a:latin typeface="Monotype Corsiva" pitchFamily="66" charset="0"/>
              </a:rPr>
              <a:t>Движение -                               жизнь</a:t>
            </a:r>
            <a:endParaRPr lang="ru-RU" sz="8800" dirty="0">
              <a:solidFill>
                <a:schemeClr val="accent4">
                  <a:lumMod val="40000"/>
                  <a:lumOff val="60000"/>
                </a:schemeClr>
              </a:solidFill>
              <a:latin typeface="Monotype Corsiva" pitchFamily="66"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3571900" cy="2000264"/>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r>
              <a:rPr lang="ru-RU" sz="6600" dirty="0" smtClean="0"/>
              <a:t>бокс</a:t>
            </a:r>
            <a:endParaRPr lang="ru-RU" sz="6600" dirty="0"/>
          </a:p>
        </p:txBody>
      </p:sp>
      <p:pic>
        <p:nvPicPr>
          <p:cNvPr id="3" name="Рисунок 2" descr="images.jpg"/>
          <p:cNvPicPr>
            <a:picLocks noChangeAspect="1"/>
          </p:cNvPicPr>
          <p:nvPr/>
        </p:nvPicPr>
        <p:blipFill>
          <a:blip r:embed="rId2"/>
          <a:stretch>
            <a:fillRect/>
          </a:stretch>
        </p:blipFill>
        <p:spPr>
          <a:xfrm>
            <a:off x="285720" y="3143249"/>
            <a:ext cx="4576029" cy="328614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 name="Рисунок 3" descr="бокс.jpg"/>
          <p:cNvPicPr>
            <a:picLocks noChangeAspect="1"/>
          </p:cNvPicPr>
          <p:nvPr/>
        </p:nvPicPr>
        <p:blipFill>
          <a:blip r:embed="rId3"/>
          <a:stretch>
            <a:fillRect/>
          </a:stretch>
        </p:blipFill>
        <p:spPr>
          <a:xfrm>
            <a:off x="4500562" y="101494"/>
            <a:ext cx="4500594" cy="332748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alpha val="91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68874"/>
          </a:xfrm>
        </p:spPr>
        <p:txBody>
          <a:bodyPr>
            <a:normAutofit/>
          </a:bodyPr>
          <a:lstStyle/>
          <a:p>
            <a:r>
              <a:rPr lang="ru-RU" sz="4800" dirty="0" smtClean="0">
                <a:latin typeface="Monotype Corsiva" pitchFamily="66" charset="0"/>
              </a:rPr>
              <a:t>4.Сплав по горным рекам на катамаранах или байдарках.</a:t>
            </a:r>
            <a:endParaRPr lang="ru-RU" sz="4800" dirty="0">
              <a:latin typeface="Monotype Corsiva" pitchFamily="66" charset="0"/>
            </a:endParaRPr>
          </a:p>
        </p:txBody>
      </p:sp>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3429024" cy="1500198"/>
          </a:xfrm>
        </p:spPr>
        <p:style>
          <a:lnRef idx="1">
            <a:schemeClr val="accent4"/>
          </a:lnRef>
          <a:fillRef idx="2">
            <a:schemeClr val="accent4"/>
          </a:fillRef>
          <a:effectRef idx="1">
            <a:schemeClr val="accent4"/>
          </a:effectRef>
          <a:fontRef idx="minor">
            <a:schemeClr val="dk1"/>
          </a:fontRef>
        </p:style>
        <p:txBody>
          <a:bodyPr>
            <a:normAutofit/>
          </a:bodyPr>
          <a:lstStyle/>
          <a:p>
            <a:r>
              <a:rPr lang="ru-RU" sz="6000" dirty="0" err="1" smtClean="0"/>
              <a:t>рафтинг</a:t>
            </a:r>
            <a:endParaRPr lang="ru-RU" sz="6000" dirty="0"/>
          </a:p>
        </p:txBody>
      </p:sp>
      <p:pic>
        <p:nvPicPr>
          <p:cNvPr id="3" name="Рисунок 2" descr="рафтинг.jpg"/>
          <p:cNvPicPr>
            <a:picLocks noChangeAspect="1"/>
          </p:cNvPicPr>
          <p:nvPr/>
        </p:nvPicPr>
        <p:blipFill>
          <a:blip r:embed="rId2"/>
          <a:stretch>
            <a:fillRect/>
          </a:stretch>
        </p:blipFill>
        <p:spPr>
          <a:xfrm>
            <a:off x="428596" y="2786058"/>
            <a:ext cx="4857784" cy="371420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 name="Рисунок 3" descr="рафтинг1.jpg"/>
          <p:cNvPicPr>
            <a:picLocks noChangeAspect="1"/>
          </p:cNvPicPr>
          <p:nvPr/>
        </p:nvPicPr>
        <p:blipFill>
          <a:blip r:embed="rId3"/>
          <a:stretch>
            <a:fillRect/>
          </a:stretch>
        </p:blipFill>
        <p:spPr>
          <a:xfrm>
            <a:off x="4357686" y="428604"/>
            <a:ext cx="4357718" cy="342902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alpha val="67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a:bodyPr>
          <a:lstStyle/>
          <a:p>
            <a:r>
              <a:rPr lang="ru-RU" sz="4800" dirty="0" smtClean="0">
                <a:latin typeface="Monotype Corsiva" pitchFamily="66" charset="0"/>
              </a:rPr>
              <a:t>5.Катание на волне с применением специальных досок</a:t>
            </a:r>
            <a:endParaRPr lang="ru-RU" sz="4800" dirty="0">
              <a:latin typeface="Monotype Corsiva" pitchFamily="66" charset="0"/>
            </a:endParaRPr>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4686304" cy="1500198"/>
          </a:xfrm>
        </p:spPr>
        <p:style>
          <a:lnRef idx="1">
            <a:schemeClr val="accent5"/>
          </a:lnRef>
          <a:fillRef idx="2">
            <a:schemeClr val="accent5"/>
          </a:fillRef>
          <a:effectRef idx="1">
            <a:schemeClr val="accent5"/>
          </a:effectRef>
          <a:fontRef idx="minor">
            <a:schemeClr val="dk1"/>
          </a:fontRef>
        </p:style>
        <p:txBody>
          <a:bodyPr>
            <a:normAutofit/>
          </a:bodyPr>
          <a:lstStyle/>
          <a:p>
            <a:r>
              <a:rPr lang="ru-RU" sz="6600" dirty="0" smtClean="0"/>
              <a:t>серфинг</a:t>
            </a:r>
            <a:endParaRPr lang="ru-RU" sz="6600" dirty="0"/>
          </a:p>
        </p:txBody>
      </p:sp>
      <p:pic>
        <p:nvPicPr>
          <p:cNvPr id="3" name="Рисунок 2" descr="серфинг.jpg"/>
          <p:cNvPicPr>
            <a:picLocks noChangeAspect="1"/>
          </p:cNvPicPr>
          <p:nvPr/>
        </p:nvPicPr>
        <p:blipFill>
          <a:blip r:embed="rId2"/>
          <a:stretch>
            <a:fillRect/>
          </a:stretch>
        </p:blipFill>
        <p:spPr>
          <a:xfrm>
            <a:off x="701927" y="3000372"/>
            <a:ext cx="5047797" cy="35004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 name="Рисунок 3" descr="серфинг1.jpg"/>
          <p:cNvPicPr>
            <a:picLocks noChangeAspect="1"/>
          </p:cNvPicPr>
          <p:nvPr/>
        </p:nvPicPr>
        <p:blipFill>
          <a:blip r:embed="rId3"/>
          <a:stretch>
            <a:fillRect/>
          </a:stretch>
        </p:blipFill>
        <p:spPr>
          <a:xfrm>
            <a:off x="4857752" y="357166"/>
            <a:ext cx="3945968" cy="3191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40312"/>
          </a:xfrm>
        </p:spPr>
        <p:txBody>
          <a:bodyPr>
            <a:normAutofit/>
          </a:bodyPr>
          <a:lstStyle/>
          <a:p>
            <a:r>
              <a:rPr lang="ru-RU" dirty="0" smtClean="0">
                <a:latin typeface="Monotype Corsiva" pitchFamily="66" charset="0"/>
              </a:rPr>
              <a:t>6.Командный вид спорта с мячом, в котором две команды стараются забить гол в ворота соперника. Игра происходит в бассейне.</a:t>
            </a:r>
            <a:endParaRPr lang="ru-RU" dirty="0">
              <a:latin typeface="Monotype Corsiva" pitchFamily="66"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043494" cy="1143000"/>
          </a:xfrm>
        </p:spPr>
        <p:txBody>
          <a:bodyPr/>
          <a:lstStyle/>
          <a:p>
            <a:r>
              <a:rPr lang="ru-RU" dirty="0" smtClean="0"/>
              <a:t>Водное поло</a:t>
            </a:r>
            <a:endParaRPr lang="ru-RU" dirty="0"/>
          </a:p>
        </p:txBody>
      </p:sp>
      <p:pic>
        <p:nvPicPr>
          <p:cNvPr id="5" name="Рисунок 4" descr="водноеполо.jpg"/>
          <p:cNvPicPr>
            <a:picLocks noChangeAspect="1"/>
          </p:cNvPicPr>
          <p:nvPr/>
        </p:nvPicPr>
        <p:blipFill>
          <a:blip r:embed="rId2"/>
          <a:stretch>
            <a:fillRect/>
          </a:stretch>
        </p:blipFill>
        <p:spPr>
          <a:xfrm>
            <a:off x="3857620" y="2857496"/>
            <a:ext cx="4857774" cy="3806928"/>
          </a:xfrm>
          <a:prstGeom prst="rect">
            <a:avLst/>
          </a:prstGeom>
        </p:spPr>
      </p:pic>
      <p:pic>
        <p:nvPicPr>
          <p:cNvPr id="6" name="Рисунок 5" descr="водноеполо1.jpg"/>
          <p:cNvPicPr>
            <a:picLocks noChangeAspect="1"/>
          </p:cNvPicPr>
          <p:nvPr/>
        </p:nvPicPr>
        <p:blipFill>
          <a:blip r:embed="rId3"/>
          <a:stretch>
            <a:fillRect/>
          </a:stretch>
        </p:blipFill>
        <p:spPr>
          <a:xfrm>
            <a:off x="285720" y="357166"/>
            <a:ext cx="3471879" cy="2428892"/>
          </a:xfrm>
          <a:prstGeom prst="rect">
            <a:avLst/>
          </a:prstGeom>
        </p:spPr>
      </p:pic>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725998"/>
          </a:xfrm>
        </p:spPr>
        <p:txBody>
          <a:bodyPr>
            <a:normAutofit/>
          </a:bodyPr>
          <a:lstStyle/>
          <a:p>
            <a:r>
              <a:rPr lang="ru-RU" dirty="0" smtClean="0">
                <a:latin typeface="Monotype Corsiva" pitchFamily="66" charset="0"/>
              </a:rPr>
              <a:t>7.Вид спорта, заключающийся в спуске с заснеженных склонов на специальном снаряде.</a:t>
            </a:r>
            <a:endParaRPr lang="ru-RU" dirty="0">
              <a:latin typeface="Monotype Corsiva" pitchFamily="66" charset="0"/>
            </a:endParaRP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143512"/>
            <a:ext cx="4786346" cy="1357322"/>
          </a:xfrm>
        </p:spPr>
        <p:txBody>
          <a:bodyPr/>
          <a:lstStyle/>
          <a:p>
            <a:r>
              <a:rPr lang="ru-RU" dirty="0" smtClean="0"/>
              <a:t>Сноубординг</a:t>
            </a:r>
            <a:endParaRPr lang="ru-RU" dirty="0"/>
          </a:p>
        </p:txBody>
      </p:sp>
      <p:pic>
        <p:nvPicPr>
          <p:cNvPr id="3" name="Рисунок 2" descr="сноу.jpg"/>
          <p:cNvPicPr>
            <a:picLocks noChangeAspect="1"/>
          </p:cNvPicPr>
          <p:nvPr/>
        </p:nvPicPr>
        <p:blipFill>
          <a:blip r:embed="rId2"/>
          <a:stretch>
            <a:fillRect/>
          </a:stretch>
        </p:blipFill>
        <p:spPr>
          <a:xfrm>
            <a:off x="5572132" y="3286124"/>
            <a:ext cx="3357586" cy="321471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4" name="Рисунок 3" descr="сноу1.jpg"/>
          <p:cNvPicPr>
            <a:picLocks noChangeAspect="1"/>
          </p:cNvPicPr>
          <p:nvPr/>
        </p:nvPicPr>
        <p:blipFill>
          <a:blip r:embed="rId3"/>
          <a:stretch>
            <a:fillRect/>
          </a:stretch>
        </p:blipFill>
        <p:spPr>
          <a:xfrm>
            <a:off x="500034" y="357166"/>
            <a:ext cx="4643470" cy="45720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7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2910" y="1714500"/>
            <a:ext cx="7643840" cy="2714625"/>
          </a:xfrm>
          <a:noFill/>
        </p:spPr>
        <p:txBody>
          <a:bodyPr>
            <a:normAutofit/>
          </a:bodyPr>
          <a:lstStyle/>
          <a:p>
            <a:r>
              <a:rPr lang="ru-RU" sz="6000" dirty="0" smtClean="0">
                <a:latin typeface="Monotype Corsiva" pitchFamily="66" charset="0"/>
              </a:rPr>
              <a:t>Взаимосвязаны ли красота и здоровье?</a:t>
            </a:r>
            <a:endParaRPr lang="ru-RU" sz="6000" dirty="0">
              <a:latin typeface="Monotype Corsiva" pitchFamily="66"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6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8143932" cy="4725998"/>
          </a:xfrm>
        </p:spPr>
        <p:txBody>
          <a:bodyPr>
            <a:normAutofit fontScale="90000"/>
          </a:bodyPr>
          <a:lstStyle/>
          <a:p>
            <a:pPr algn="l"/>
            <a:r>
              <a:rPr lang="ru-RU" sz="5300" dirty="0" smtClean="0">
                <a:latin typeface="Monotype Corsiva" pitchFamily="66" charset="0"/>
              </a:rPr>
              <a:t>Физические упражнения могут заменить множество лекарств, но ни одно лекарство в мире не может заменить физические упражнения.</a:t>
            </a:r>
            <a:r>
              <a:rPr lang="ru-RU" dirty="0" smtClean="0"/>
              <a:t/>
            </a:r>
            <a:br>
              <a:rPr lang="ru-RU" dirty="0" smtClean="0"/>
            </a:br>
            <a:r>
              <a:rPr lang="ru-RU" dirty="0" smtClean="0"/>
              <a:t>                                     </a:t>
            </a:r>
            <a:r>
              <a:rPr lang="ru-RU" dirty="0" err="1" smtClean="0">
                <a:latin typeface="Mistral" pitchFamily="66" charset="0"/>
              </a:rPr>
              <a:t>Анджело</a:t>
            </a:r>
            <a:r>
              <a:rPr lang="ru-RU" dirty="0" smtClean="0">
                <a:latin typeface="Mistral" pitchFamily="66" charset="0"/>
              </a:rPr>
              <a:t>  </a:t>
            </a:r>
            <a:r>
              <a:rPr lang="ru-RU" dirty="0" err="1" smtClean="0">
                <a:latin typeface="Mistral" pitchFamily="66" charset="0"/>
              </a:rPr>
              <a:t>Моссо</a:t>
            </a:r>
            <a:r>
              <a:rPr lang="ru-RU" dirty="0" smtClean="0">
                <a:latin typeface="Mistral" pitchFamily="66" charset="0"/>
              </a:rPr>
              <a:t>,</a:t>
            </a:r>
            <a:br>
              <a:rPr lang="ru-RU" dirty="0" smtClean="0">
                <a:latin typeface="Mistral" pitchFamily="66" charset="0"/>
              </a:rPr>
            </a:br>
            <a:r>
              <a:rPr lang="ru-RU" dirty="0" smtClean="0">
                <a:latin typeface="Mistral" pitchFamily="66" charset="0"/>
              </a:rPr>
              <a:t>                                       </a:t>
            </a:r>
            <a:r>
              <a:rPr lang="ru-RU" dirty="0" err="1" smtClean="0">
                <a:latin typeface="Mistral" pitchFamily="66" charset="0"/>
              </a:rPr>
              <a:t>итал</a:t>
            </a:r>
            <a:r>
              <a:rPr lang="ru-RU" dirty="0" smtClean="0">
                <a:latin typeface="Mistral" pitchFamily="66" charset="0"/>
              </a:rPr>
              <a:t>. художник</a:t>
            </a:r>
            <a:endParaRPr lang="ru-RU" dirty="0">
              <a:latin typeface="Mistral" pitchFamily="66"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alpha val="3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14348" y="428604"/>
            <a:ext cx="8143932" cy="5000631"/>
          </a:xfrm>
        </p:spPr>
        <p:txBody>
          <a:bodyPr>
            <a:noAutofit/>
          </a:bodyPr>
          <a:lstStyle/>
          <a:p>
            <a:r>
              <a:rPr lang="ru-RU" sz="4000" dirty="0" smtClean="0">
                <a:latin typeface="Calibri" pitchFamily="34" charset="0"/>
              </a:rPr>
              <a:t>Походка человека и  внешний вид зависят от его осанки.                                Человек с правильной осанкой выглядит красиво и уверенно.                                         Его организм здоров и полон сил.</a:t>
            </a:r>
            <a:endParaRPr lang="ru-RU" sz="4000" dirty="0">
              <a:latin typeface="Calibri" pitchFamily="34" charset="0"/>
            </a:endParaRP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43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2910" y="1285860"/>
            <a:ext cx="8001056" cy="3929090"/>
          </a:xfrm>
          <a:noFill/>
        </p:spPr>
        <p:txBody>
          <a:bodyPr>
            <a:normAutofit fontScale="90000"/>
          </a:bodyPr>
          <a:lstStyle/>
          <a:p>
            <a:pPr algn="l"/>
            <a:r>
              <a:rPr lang="ru-RU" sz="8000" dirty="0" smtClean="0">
                <a:latin typeface="Monotype Corsiva" pitchFamily="66" charset="0"/>
                <a:cs typeface="Times New Roman" pitchFamily="18" charset="0"/>
              </a:rPr>
              <a:t>Осанка человека–  </a:t>
            </a:r>
            <a:br>
              <a:rPr lang="ru-RU" sz="8000" dirty="0" smtClean="0">
                <a:latin typeface="Monotype Corsiva" pitchFamily="66" charset="0"/>
                <a:cs typeface="Times New Roman" pitchFamily="18" charset="0"/>
              </a:rPr>
            </a:br>
            <a:r>
              <a:rPr lang="ru-RU" sz="8000" dirty="0" smtClean="0">
                <a:latin typeface="Monotype Corsiva" pitchFamily="66" charset="0"/>
                <a:cs typeface="Times New Roman" pitchFamily="18" charset="0"/>
              </a:rPr>
              <a:t>                  фасад души.</a:t>
            </a:r>
            <a:r>
              <a:rPr lang="ru-RU" sz="5400" dirty="0" smtClean="0">
                <a:latin typeface="Monotype Corsiva" pitchFamily="66" charset="0"/>
                <a:cs typeface="Times New Roman" pitchFamily="18" charset="0"/>
              </a:rPr>
              <a:t/>
            </a:r>
            <a:br>
              <a:rPr lang="ru-RU" sz="5400" dirty="0" smtClean="0">
                <a:latin typeface="Monotype Corsiva" pitchFamily="66" charset="0"/>
                <a:cs typeface="Times New Roman" pitchFamily="18" charset="0"/>
              </a:rPr>
            </a:br>
            <a:r>
              <a:rPr lang="ru-RU" sz="5400" dirty="0" smtClean="0">
                <a:latin typeface="Monotype Corsiva" pitchFamily="66"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Бальтасар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Грасиан</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испан</a:t>
            </a:r>
            <a:r>
              <a:rPr lang="ru-RU" dirty="0" smtClean="0">
                <a:latin typeface="Times New Roman" pitchFamily="18" charset="0"/>
                <a:cs typeface="Times New Roman" pitchFamily="18" charset="0"/>
              </a:rPr>
              <a:t>. писатель и философ</a:t>
            </a:r>
            <a:endParaRPr lang="ru-RU"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alpha val="32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225932"/>
          </a:xfrm>
        </p:spPr>
        <p:txBody>
          <a:bodyPr>
            <a:normAutofit/>
          </a:bodyPr>
          <a:lstStyle/>
          <a:p>
            <a:pPr algn="l"/>
            <a:r>
              <a:rPr lang="ru-RU" sz="3600" dirty="0" smtClean="0">
                <a:solidFill>
                  <a:srgbClr val="002060"/>
                </a:solidFill>
                <a:latin typeface="Monotype Corsiva" pitchFamily="66" charset="0"/>
              </a:rPr>
              <a:t>Узнаете ли вы кого-нибудь из своих знакомых в герое этого стихотворения?</a:t>
            </a:r>
            <a:br>
              <a:rPr lang="ru-RU" sz="3600" dirty="0" smtClean="0">
                <a:solidFill>
                  <a:srgbClr val="002060"/>
                </a:solidFill>
                <a:latin typeface="Monotype Corsiva" pitchFamily="66" charset="0"/>
              </a:rPr>
            </a:br>
            <a:r>
              <a:rPr lang="ru-RU" sz="2800" dirty="0" smtClean="0"/>
              <a:t/>
            </a:r>
            <a:br>
              <a:rPr lang="ru-RU" sz="2800" dirty="0" smtClean="0"/>
            </a:br>
            <a:r>
              <a:rPr lang="ru-RU" sz="2800" dirty="0" smtClean="0"/>
              <a:t>                Мама Алеше твердит спозаранку:</a:t>
            </a:r>
            <a:br>
              <a:rPr lang="ru-RU" sz="2800" dirty="0" smtClean="0"/>
            </a:br>
            <a:r>
              <a:rPr lang="ru-RU" sz="2800" dirty="0" smtClean="0"/>
              <a:t>               «Леша, не горбись! Следи за осанкой!»</a:t>
            </a:r>
            <a:br>
              <a:rPr lang="ru-RU" sz="2800" dirty="0" smtClean="0"/>
            </a:br>
            <a:r>
              <a:rPr lang="ru-RU" sz="2800" dirty="0" smtClean="0"/>
              <a:t>                Он проследил бы за ней, но беда-</a:t>
            </a:r>
            <a:br>
              <a:rPr lang="ru-RU" sz="2800" dirty="0" smtClean="0"/>
            </a:br>
            <a:r>
              <a:rPr lang="ru-RU" sz="2800" dirty="0" smtClean="0"/>
              <a:t>                Леша ее не встречал никогда!</a:t>
            </a:r>
            <a:endParaRPr lang="ru-RU" sz="2800" dirty="0"/>
          </a:p>
        </p:txBody>
      </p:sp>
    </p:spTree>
  </p:cSld>
  <p:clrMapOvr>
    <a:masterClrMapping/>
  </p:clrMapOvr>
  <p:transition>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2D050">
            <a:alpha val="53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00034" y="142852"/>
            <a:ext cx="8429684" cy="6286503"/>
          </a:xfrm>
        </p:spPr>
        <p:txBody>
          <a:bodyPr>
            <a:normAutofit/>
          </a:bodyPr>
          <a:lstStyle/>
          <a:p>
            <a:pPr algn="l"/>
            <a:r>
              <a:rPr lang="ru-RU" sz="3200" dirty="0" smtClean="0"/>
              <a:t>Прямая спина, расправленные плечи, развернутая грудь, поднятая голова-это все признаки хорошей осанки. Сведенные и опущенные плечи, впалая грудь затрудняют работу внутренних органов дыхания, сердца, сосудов головного мозга.</a:t>
            </a:r>
            <a:br>
              <a:rPr lang="ru-RU" sz="3200" dirty="0" smtClean="0"/>
            </a:br>
            <a:r>
              <a:rPr lang="ru-RU" sz="3200" dirty="0" smtClean="0"/>
              <a:t>Правильную  осанку необходимо вырабатывать в детстве и юности, потому что после 18 лет выправить ее недостатки очень трудно.  </a:t>
            </a:r>
            <a:endParaRPr lang="ru-RU" sz="3200" dirty="0"/>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54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42844" y="142852"/>
            <a:ext cx="4857784" cy="4071966"/>
          </a:xfrm>
        </p:spPr>
        <p:txBody>
          <a:bodyPr>
            <a:normAutofit fontScale="90000"/>
          </a:bodyPr>
          <a:lstStyle/>
          <a:p>
            <a:r>
              <a:rPr lang="ru-RU" dirty="0" smtClean="0"/>
              <a:t>Неправильная </a:t>
            </a:r>
            <a:r>
              <a:rPr lang="ru-RU" dirty="0" smtClean="0"/>
              <a:t>посадка может привести к опасному искривлению позвоночника. </a:t>
            </a:r>
            <a:endParaRPr lang="ru-RU" dirty="0"/>
          </a:p>
        </p:txBody>
      </p:sp>
      <p:pic>
        <p:nvPicPr>
          <p:cNvPr id="3" name="Рисунок 2" descr="осанка4.jpg"/>
          <p:cNvPicPr>
            <a:picLocks noChangeAspect="1"/>
          </p:cNvPicPr>
          <p:nvPr/>
        </p:nvPicPr>
        <p:blipFill>
          <a:blip r:embed="rId3"/>
          <a:stretch>
            <a:fillRect/>
          </a:stretch>
        </p:blipFill>
        <p:spPr>
          <a:xfrm>
            <a:off x="5429256" y="714356"/>
            <a:ext cx="3143272" cy="5000660"/>
          </a:xfrm>
          <a:prstGeom prst="rect">
            <a:avLst/>
          </a:prstGeom>
        </p:spPr>
      </p:pic>
      <p:pic>
        <p:nvPicPr>
          <p:cNvPr id="7" name="Рисунок 6" descr="осанка.jpg"/>
          <p:cNvPicPr>
            <a:picLocks noChangeAspect="1"/>
          </p:cNvPicPr>
          <p:nvPr/>
        </p:nvPicPr>
        <p:blipFill>
          <a:blip r:embed="rId4"/>
          <a:stretch>
            <a:fillRect/>
          </a:stretch>
        </p:blipFill>
        <p:spPr>
          <a:xfrm rot="10800000" flipH="1" flipV="1">
            <a:off x="1071538" y="4572008"/>
            <a:ext cx="2428892" cy="1928826"/>
          </a:xfrm>
          <a:prstGeom prst="rect">
            <a:avLst/>
          </a:prstGeom>
        </p:spPr>
      </p:pic>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57224" y="2000240"/>
            <a:ext cx="7372376" cy="1785948"/>
          </a:xfrm>
        </p:spPr>
        <p:txBody>
          <a:bodyPr/>
          <a:lstStyle/>
          <a:p>
            <a:r>
              <a:rPr lang="ru-RU" dirty="0" smtClean="0">
                <a:latin typeface="Monotype Corsiva" pitchFamily="66" charset="0"/>
              </a:rPr>
              <a:t>Как правильно сидеть за столом?</a:t>
            </a:r>
            <a:endParaRPr lang="ru-RU" dirty="0">
              <a:latin typeface="Monotype Corsiva" pitchFamily="66" charset="0"/>
            </a:endParaRPr>
          </a:p>
        </p:txBody>
      </p:sp>
    </p:spTree>
  </p:cSld>
  <p:clrMapOvr>
    <a:masterClrMapping/>
  </p:clrMapOvr>
  <p:transition>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0000">
            <a:alpha val="13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00562" y="285728"/>
            <a:ext cx="4214842" cy="6429420"/>
          </a:xfrm>
        </p:spPr>
        <p:txBody>
          <a:bodyPr>
            <a:normAutofit/>
          </a:bodyPr>
          <a:lstStyle/>
          <a:p>
            <a:pPr algn="l"/>
            <a:r>
              <a:rPr lang="ru-RU" sz="2800" dirty="0" smtClean="0"/>
              <a:t>- Сидеть развалившись на стуле или согнувшись колесом очень вредно для твоего позвоночника и всего организма.                                                                                 - Сидя за столом, держи спину прямо, чтобы расстояние между столом и грудью было не больше четырех сантиметров.                                                                              - Голову старайся низко не опускать.</a:t>
            </a:r>
            <a:endParaRPr lang="ru-RU" sz="2800" dirty="0"/>
          </a:p>
        </p:txBody>
      </p:sp>
      <p:pic>
        <p:nvPicPr>
          <p:cNvPr id="3" name="Рисунок 2" descr="осанка3.jpg"/>
          <p:cNvPicPr>
            <a:picLocks noChangeAspect="1"/>
          </p:cNvPicPr>
          <p:nvPr/>
        </p:nvPicPr>
        <p:blipFill>
          <a:blip r:embed="rId2"/>
          <a:stretch>
            <a:fillRect/>
          </a:stretch>
        </p:blipFill>
        <p:spPr>
          <a:xfrm>
            <a:off x="214282" y="928670"/>
            <a:ext cx="3714776" cy="5072098"/>
          </a:xfrm>
          <a:prstGeom prst="rect">
            <a:avLst/>
          </a:prstGeom>
        </p:spPr>
      </p:pic>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txBody>
          <a:bodyPr>
            <a:normAutofit/>
          </a:bodyPr>
          <a:lstStyle/>
          <a:p>
            <a:r>
              <a:rPr lang="ru-RU" dirty="0" smtClean="0">
                <a:latin typeface="Monotype Corsiva" pitchFamily="66" charset="0"/>
              </a:rPr>
              <a:t>Что нужно делать, чтобы на долгие годы сохранить красоту и здоровье?</a:t>
            </a:r>
            <a:endParaRPr lang="ru-RU" dirty="0">
              <a:latin typeface="Monotype Corsiva" pitchFamily="66" charset="0"/>
            </a:endParaRPr>
          </a:p>
        </p:txBody>
      </p:sp>
    </p:spTree>
  </p:cSld>
  <p:clrMapOvr>
    <a:masterClrMapping/>
  </p:clrMapOvr>
  <p:transition>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alpha val="3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638"/>
            <a:ext cx="7643866" cy="2368544"/>
          </a:xfrm>
        </p:spPr>
        <p:txBody>
          <a:bodyPr>
            <a:normAutofit fontScale="90000"/>
          </a:bodyPr>
          <a:lstStyle/>
          <a:p>
            <a:pPr algn="l"/>
            <a:r>
              <a:rPr lang="ru-RU" dirty="0" smtClean="0"/>
              <a:t>Существует надежное средство увеличения защитных средств своего организма –закаливание.</a:t>
            </a:r>
            <a:endParaRPr lang="ru-RU" dirty="0"/>
          </a:p>
        </p:txBody>
      </p:sp>
      <p:pic>
        <p:nvPicPr>
          <p:cNvPr id="4" name="Рисунок 3" descr="закалиание2.jpg"/>
          <p:cNvPicPr>
            <a:picLocks noChangeAspect="1"/>
          </p:cNvPicPr>
          <p:nvPr/>
        </p:nvPicPr>
        <p:blipFill>
          <a:blip r:embed="rId2"/>
          <a:stretch>
            <a:fillRect/>
          </a:stretch>
        </p:blipFill>
        <p:spPr>
          <a:xfrm>
            <a:off x="2000232" y="2643182"/>
            <a:ext cx="5500726" cy="3786214"/>
          </a:xfrm>
          <a:prstGeom prst="rect">
            <a:avLst/>
          </a:prstGeom>
        </p:spPr>
      </p:pic>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2D050">
            <a:alpha val="74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429684" cy="5929354"/>
          </a:xfrm>
        </p:spPr>
        <p:txBody>
          <a:bodyPr>
            <a:noAutofit/>
          </a:bodyPr>
          <a:lstStyle/>
          <a:p>
            <a:pPr algn="l"/>
            <a:r>
              <a:rPr lang="ru-RU" sz="3200" dirty="0" smtClean="0"/>
              <a:t>Почему один из героев В.Драгунского Дениска после такого закаливания заболел: «Я залез под душ и пустил сначала тепленькой водички, а потом  поддал холодной. И я ее довольно легко перетерпел. Тогда я подумал, что раз дело идет так хорошо, надо </a:t>
            </a:r>
            <a:r>
              <a:rPr lang="ru-RU" sz="3200" dirty="0" err="1" smtClean="0"/>
              <a:t>подзакалиться</a:t>
            </a:r>
            <a:r>
              <a:rPr lang="ru-RU" sz="3200" dirty="0" smtClean="0"/>
              <a:t> чуточку получше , и пустил ледяную струю. </a:t>
            </a:r>
            <a:r>
              <a:rPr lang="ru-RU" sz="3200" dirty="0" err="1" smtClean="0"/>
              <a:t>Ого-го</a:t>
            </a:r>
            <a:r>
              <a:rPr lang="ru-RU" sz="3200" dirty="0" smtClean="0"/>
              <a:t>! У меня сразу вжался живот, и я покрылся </a:t>
            </a:r>
            <a:r>
              <a:rPr lang="ru-RU" sz="3200" dirty="0" err="1" smtClean="0"/>
              <a:t>пупырками</a:t>
            </a:r>
            <a:r>
              <a:rPr lang="ru-RU" sz="3200" dirty="0" smtClean="0"/>
              <a:t>.» </a:t>
            </a:r>
            <a:br>
              <a:rPr lang="ru-RU" sz="3200" dirty="0" smtClean="0"/>
            </a:br>
            <a:r>
              <a:rPr lang="ru-RU" sz="3200" dirty="0" smtClean="0"/>
              <a:t/>
            </a:r>
            <a:br>
              <a:rPr lang="ru-RU" sz="3200" dirty="0" smtClean="0"/>
            </a:br>
            <a:endParaRPr lang="ru-RU" sz="3200" dirty="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alpha val="43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72560" cy="6440510"/>
          </a:xfrm>
        </p:spPr>
        <p:txBody>
          <a:bodyPr>
            <a:normAutofit fontScale="90000"/>
          </a:bodyPr>
          <a:lstStyle/>
          <a:p>
            <a:pPr algn="l"/>
            <a:r>
              <a:rPr lang="ru-RU" sz="2400" dirty="0" smtClean="0"/>
              <a:t>      Знаете ли вы, что еще великие мыслители древности Платон, Аристотель, Сократ отмечали положительное влияние движения на организм. Они сами до глубокой старости занимались гимнастикой.</a:t>
            </a:r>
            <a:br>
              <a:rPr lang="ru-RU" sz="2400" dirty="0" smtClean="0"/>
            </a:br>
            <a:r>
              <a:rPr lang="ru-RU" sz="2400" dirty="0" smtClean="0"/>
              <a:t>Передовые люди России 18 века также говорили о необходимости движения для сохранения здоровья.</a:t>
            </a:r>
            <a:br>
              <a:rPr lang="ru-RU" sz="2400" dirty="0" smtClean="0"/>
            </a:br>
            <a:r>
              <a:rPr lang="ru-RU" sz="2400" dirty="0" smtClean="0"/>
              <a:t>      Первым о пользе физических упражнений заговорил М.В.Ломоносов. Он даже мечтал ввести в России «Олимпийские игры». </a:t>
            </a:r>
            <a:br>
              <a:rPr lang="ru-RU" sz="2400" dirty="0" smtClean="0"/>
            </a:br>
            <a:r>
              <a:rPr lang="ru-RU" sz="2400" dirty="0" smtClean="0"/>
              <a:t>     А.В.Суворов ввел и сам делал воинскую гимнастику, требовал тренировки и закаливания солдат.</a:t>
            </a:r>
            <a:br>
              <a:rPr lang="ru-RU" sz="2400" dirty="0" smtClean="0"/>
            </a:br>
            <a:r>
              <a:rPr lang="ru-RU" sz="2400" dirty="0" smtClean="0"/>
              <a:t>     Л.Н.Толстой начинал свой день с зарядки, которая продолжалась не менее часа. Зарядку сменяла пешая или конная прогулка. Толстой освоил все основные виды спорта: плавание, верховую езду, велоспорт, гимнастику, шахматы. В 70 лет он побеждал в беге на коньках молодых людей.</a:t>
            </a:r>
            <a:br>
              <a:rPr lang="ru-RU" sz="2400" dirty="0" smtClean="0"/>
            </a:br>
            <a:r>
              <a:rPr lang="ru-RU" sz="2400" dirty="0" smtClean="0"/>
              <a:t>     Максим Горький увлекался греблей, плаванием, игрой в городки, ходил на лыжах, катался на коньках.</a:t>
            </a:r>
            <a:br>
              <a:rPr lang="ru-RU" sz="2400" dirty="0" smtClean="0"/>
            </a:br>
            <a:r>
              <a:rPr lang="ru-RU" sz="2400" dirty="0" smtClean="0"/>
              <a:t>     И.П.Павлов до глубокой старости занимался спортом и много лет руководил гимнастическим кружком врачей в Петербурге.</a:t>
            </a:r>
            <a:br>
              <a:rPr lang="ru-RU" sz="2400" dirty="0" smtClean="0"/>
            </a:br>
            <a:endParaRPr lang="ru-RU" sz="2400" dirty="0"/>
          </a:p>
        </p:txBody>
      </p:sp>
    </p:spTree>
  </p:cSld>
  <p:clrMapOvr>
    <a:masterClrMapping/>
  </p:clrMapOvr>
  <p:transition>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0000">
            <a:alpha val="3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7686" y="214290"/>
            <a:ext cx="4643470" cy="6215106"/>
          </a:xfrm>
        </p:spPr>
        <p:txBody>
          <a:bodyPr>
            <a:normAutofit/>
          </a:bodyPr>
          <a:lstStyle/>
          <a:p>
            <a:pPr algn="l"/>
            <a:r>
              <a:rPr lang="ru-RU" sz="2400" dirty="0" smtClean="0"/>
              <a:t>1.Начинать проще всего с утренней зарядки.</a:t>
            </a:r>
            <a:br>
              <a:rPr lang="ru-RU" sz="2400" dirty="0" smtClean="0"/>
            </a:br>
            <a:r>
              <a:rPr lang="ru-RU" sz="2400" dirty="0" smtClean="0"/>
              <a:t>2.Упражнения нужно делать при открытой форточке. После зарядки - обтирание по пояс. Сначала температура воды должна быть 38С. Постепенно ее можно довести до 27-28 С.</a:t>
            </a:r>
            <a:br>
              <a:rPr lang="ru-RU" sz="2400" dirty="0" smtClean="0"/>
            </a:br>
            <a:r>
              <a:rPr lang="ru-RU" sz="2400" dirty="0" smtClean="0"/>
              <a:t>3.Привыкнув к обтиранию, можно перейти к обливанию или прохладному душу. Продолжительность этих процедур- не более 1-2 мин. Не забывайте после них энергично растереться полотенцем. </a:t>
            </a:r>
            <a:endParaRPr lang="ru-RU" sz="2400" dirty="0"/>
          </a:p>
        </p:txBody>
      </p:sp>
      <p:pic>
        <p:nvPicPr>
          <p:cNvPr id="3" name="Рисунок 2" descr="зарядка.jpg"/>
          <p:cNvPicPr>
            <a:picLocks noChangeAspect="1"/>
          </p:cNvPicPr>
          <p:nvPr/>
        </p:nvPicPr>
        <p:blipFill>
          <a:blip r:embed="rId2"/>
          <a:stretch>
            <a:fillRect/>
          </a:stretch>
        </p:blipFill>
        <p:spPr>
          <a:xfrm>
            <a:off x="214282" y="214290"/>
            <a:ext cx="2071702" cy="1785950"/>
          </a:xfrm>
          <a:prstGeom prst="rect">
            <a:avLst/>
          </a:prstGeom>
        </p:spPr>
      </p:pic>
      <p:pic>
        <p:nvPicPr>
          <p:cNvPr id="5" name="Рисунок 4" descr="закалиание.jpg"/>
          <p:cNvPicPr>
            <a:picLocks noChangeAspect="1"/>
          </p:cNvPicPr>
          <p:nvPr/>
        </p:nvPicPr>
        <p:blipFill>
          <a:blip r:embed="rId3"/>
          <a:stretch>
            <a:fillRect/>
          </a:stretch>
        </p:blipFill>
        <p:spPr>
          <a:xfrm>
            <a:off x="357158" y="3429000"/>
            <a:ext cx="3786214" cy="3214710"/>
          </a:xfrm>
          <a:prstGeom prst="rect">
            <a:avLst/>
          </a:prstGeom>
        </p:spPr>
      </p:pic>
    </p:spTree>
  </p:cSld>
  <p:clrMapOvr>
    <a:masterClrMapping/>
  </p:clrMapOvr>
  <p:transition>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alpha val="41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txBody>
          <a:bodyPr>
            <a:normAutofit fontScale="90000"/>
          </a:bodyPr>
          <a:lstStyle/>
          <a:p>
            <a:pPr algn="l"/>
            <a:r>
              <a:rPr lang="ru-RU" sz="3600" dirty="0" smtClean="0">
                <a:solidFill>
                  <a:srgbClr val="C00000"/>
                </a:solidFill>
                <a:latin typeface="Monotype Corsiva" pitchFamily="66" charset="0"/>
              </a:rPr>
              <a:t>1.Для улучшения мозгового кровообращения.</a:t>
            </a:r>
            <a:br>
              <a:rPr lang="ru-RU" sz="3600" dirty="0" smtClean="0">
                <a:solidFill>
                  <a:srgbClr val="C00000"/>
                </a:solidFill>
                <a:latin typeface="Monotype Corsiva" pitchFamily="66" charset="0"/>
              </a:rPr>
            </a:br>
            <a:r>
              <a:rPr lang="ru-RU" sz="2700" dirty="0" smtClean="0">
                <a:solidFill>
                  <a:schemeClr val="tx1">
                    <a:lumMod val="95000"/>
                    <a:lumOff val="5000"/>
                  </a:schemeClr>
                </a:solidFill>
                <a:latin typeface="+mn-lt"/>
              </a:rPr>
              <a:t>Голову наклонить направо, налево, вперед(повторить 3-4раза)</a:t>
            </a:r>
            <a:r>
              <a:rPr lang="ru-RU" sz="3600" dirty="0" smtClean="0">
                <a:solidFill>
                  <a:schemeClr val="tx1">
                    <a:lumMod val="95000"/>
                    <a:lumOff val="5000"/>
                  </a:schemeClr>
                </a:solidFill>
                <a:latin typeface="Monotype Corsiva" pitchFamily="66" charset="0"/>
              </a:rPr>
              <a:t/>
            </a:r>
            <a:br>
              <a:rPr lang="ru-RU" sz="3600" dirty="0" smtClean="0">
                <a:solidFill>
                  <a:schemeClr val="tx1">
                    <a:lumMod val="95000"/>
                    <a:lumOff val="5000"/>
                  </a:schemeClr>
                </a:solidFill>
                <a:latin typeface="Monotype Corsiva" pitchFamily="66" charset="0"/>
              </a:rPr>
            </a:br>
            <a:r>
              <a:rPr lang="ru-RU" sz="3600" dirty="0" smtClean="0">
                <a:solidFill>
                  <a:srgbClr val="C00000"/>
                </a:solidFill>
                <a:latin typeface="Monotype Corsiva" pitchFamily="66" charset="0"/>
              </a:rPr>
              <a:t>2.Для снятия утомления с плечевого пояса и рук. </a:t>
            </a:r>
            <a:br>
              <a:rPr lang="ru-RU" sz="3600" dirty="0" smtClean="0">
                <a:solidFill>
                  <a:srgbClr val="C00000"/>
                </a:solidFill>
                <a:latin typeface="Monotype Corsiva" pitchFamily="66" charset="0"/>
              </a:rPr>
            </a:br>
            <a:r>
              <a:rPr lang="ru-RU" sz="2700" dirty="0" smtClean="0">
                <a:solidFill>
                  <a:srgbClr val="000000"/>
                </a:solidFill>
                <a:latin typeface="+mn-lt"/>
              </a:rPr>
              <a:t>Поднять руки вверх, сжать кисти в кулак, разжать(повторить 6-8 раз),затем руки опустить и потрясти кистями.</a:t>
            </a:r>
            <a:r>
              <a:rPr lang="ru-RU" sz="3100" dirty="0" smtClean="0">
                <a:solidFill>
                  <a:srgbClr val="000000"/>
                </a:solidFill>
                <a:latin typeface="+mn-lt"/>
              </a:rPr>
              <a:t/>
            </a:r>
            <a:br>
              <a:rPr lang="ru-RU" sz="3100" dirty="0" smtClean="0">
                <a:solidFill>
                  <a:srgbClr val="000000"/>
                </a:solidFill>
                <a:latin typeface="+mn-lt"/>
              </a:rPr>
            </a:br>
            <a:r>
              <a:rPr lang="ru-RU" sz="3600" dirty="0" smtClean="0">
                <a:solidFill>
                  <a:srgbClr val="C00000"/>
                </a:solidFill>
                <a:latin typeface="Monotype Corsiva" pitchFamily="66" charset="0"/>
              </a:rPr>
              <a:t>3.При первых признаках усталости.</a:t>
            </a:r>
            <a:br>
              <a:rPr lang="ru-RU" sz="3600" dirty="0" smtClean="0">
                <a:solidFill>
                  <a:srgbClr val="C00000"/>
                </a:solidFill>
                <a:latin typeface="Monotype Corsiva" pitchFamily="66" charset="0"/>
              </a:rPr>
            </a:br>
            <a:r>
              <a:rPr lang="ru-RU" sz="2700" dirty="0" smtClean="0">
                <a:solidFill>
                  <a:srgbClr val="000000"/>
                </a:solidFill>
                <a:latin typeface="+mn-lt"/>
              </a:rPr>
              <a:t>1) Растереть ладонями сначала мочки ушей, затем все ухо.</a:t>
            </a:r>
            <a:br>
              <a:rPr lang="ru-RU" sz="2700" dirty="0" smtClean="0">
                <a:solidFill>
                  <a:srgbClr val="000000"/>
                </a:solidFill>
                <a:latin typeface="+mn-lt"/>
              </a:rPr>
            </a:br>
            <a:r>
              <a:rPr lang="ru-RU" sz="2700" dirty="0" smtClean="0">
                <a:solidFill>
                  <a:srgbClr val="000000"/>
                </a:solidFill>
                <a:latin typeface="+mn-lt"/>
              </a:rPr>
              <a:t>2) </a:t>
            </a:r>
            <a:r>
              <a:rPr lang="ru-RU" sz="2700" dirty="0" err="1" smtClean="0">
                <a:solidFill>
                  <a:srgbClr val="000000"/>
                </a:solidFill>
                <a:latin typeface="+mn-lt"/>
              </a:rPr>
              <a:t>Поцокать</a:t>
            </a:r>
            <a:r>
              <a:rPr lang="ru-RU" sz="2700" dirty="0" smtClean="0">
                <a:solidFill>
                  <a:srgbClr val="000000"/>
                </a:solidFill>
                <a:latin typeface="+mn-lt"/>
              </a:rPr>
              <a:t> языком (15-20 сек.)</a:t>
            </a:r>
            <a:br>
              <a:rPr lang="ru-RU" sz="2700" dirty="0" smtClean="0">
                <a:solidFill>
                  <a:srgbClr val="000000"/>
                </a:solidFill>
                <a:latin typeface="+mn-lt"/>
              </a:rPr>
            </a:br>
            <a:r>
              <a:rPr lang="ru-RU" sz="2700" dirty="0" smtClean="0">
                <a:solidFill>
                  <a:srgbClr val="000000"/>
                </a:solidFill>
                <a:latin typeface="+mn-lt"/>
              </a:rPr>
              <a:t>3) Дотянуться языком до подбородка.</a:t>
            </a:r>
            <a:r>
              <a:rPr lang="ru-RU" sz="3100" dirty="0" smtClean="0">
                <a:solidFill>
                  <a:srgbClr val="000000"/>
                </a:solidFill>
                <a:latin typeface="+mn-lt"/>
              </a:rPr>
              <a:t/>
            </a:r>
            <a:br>
              <a:rPr lang="ru-RU" sz="3100" dirty="0" smtClean="0">
                <a:solidFill>
                  <a:srgbClr val="000000"/>
                </a:solidFill>
                <a:latin typeface="+mn-lt"/>
              </a:rPr>
            </a:br>
            <a:r>
              <a:rPr lang="ru-RU" sz="3100" dirty="0" smtClean="0">
                <a:solidFill>
                  <a:srgbClr val="C00000"/>
                </a:solidFill>
                <a:latin typeface="Monotype Corsiva" pitchFamily="66" charset="0"/>
              </a:rPr>
              <a:t>4.Упражнения для глаз.</a:t>
            </a:r>
            <a:br>
              <a:rPr lang="ru-RU" sz="3100" dirty="0" smtClean="0">
                <a:solidFill>
                  <a:srgbClr val="C00000"/>
                </a:solidFill>
                <a:latin typeface="Monotype Corsiva" pitchFamily="66" charset="0"/>
              </a:rPr>
            </a:br>
            <a:r>
              <a:rPr lang="ru-RU" sz="2700" dirty="0" smtClean="0">
                <a:solidFill>
                  <a:srgbClr val="000000"/>
                </a:solidFill>
                <a:latin typeface="+mn-lt"/>
              </a:rPr>
              <a:t>1) Поморгать 30-40 сек.</a:t>
            </a:r>
            <a:br>
              <a:rPr lang="ru-RU" sz="2700" dirty="0" smtClean="0">
                <a:solidFill>
                  <a:srgbClr val="000000"/>
                </a:solidFill>
                <a:latin typeface="+mn-lt"/>
              </a:rPr>
            </a:br>
            <a:r>
              <a:rPr lang="ru-RU" sz="2700" dirty="0" smtClean="0">
                <a:solidFill>
                  <a:srgbClr val="000000"/>
                </a:solidFill>
                <a:latin typeface="+mn-lt"/>
              </a:rPr>
              <a:t>2) Смотреть на кончик носа (20-20 сек.)</a:t>
            </a:r>
            <a:br>
              <a:rPr lang="ru-RU" sz="2700" dirty="0" smtClean="0">
                <a:solidFill>
                  <a:srgbClr val="000000"/>
                </a:solidFill>
                <a:latin typeface="+mn-lt"/>
              </a:rPr>
            </a:br>
            <a:r>
              <a:rPr lang="ru-RU" sz="2700" dirty="0" smtClean="0">
                <a:solidFill>
                  <a:srgbClr val="000000"/>
                </a:solidFill>
                <a:latin typeface="+mn-lt"/>
              </a:rPr>
              <a:t>3) Посмотреть сначала на правое ,затем на левое плечо.</a:t>
            </a:r>
            <a:r>
              <a:rPr lang="ru-RU" sz="3600" dirty="0" smtClean="0">
                <a:solidFill>
                  <a:srgbClr val="C00000"/>
                </a:solidFill>
                <a:latin typeface="Monotype Corsiva" pitchFamily="66" charset="0"/>
              </a:rPr>
              <a:t/>
            </a:r>
            <a:br>
              <a:rPr lang="ru-RU" sz="3600" dirty="0" smtClean="0">
                <a:solidFill>
                  <a:srgbClr val="C00000"/>
                </a:solidFill>
                <a:latin typeface="Monotype Corsiva" pitchFamily="66" charset="0"/>
              </a:rPr>
            </a:br>
            <a:endParaRPr lang="ru-RU" sz="3600" dirty="0">
              <a:solidFill>
                <a:srgbClr val="C00000"/>
              </a:solidFill>
              <a:latin typeface="Monotype Corsiva" pitchFamily="66" charset="0"/>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C00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286544"/>
          </a:xfrm>
        </p:spPr>
        <p:txBody>
          <a:bodyPr>
            <a:normAutofit fontScale="90000"/>
          </a:bodyPr>
          <a:lstStyle/>
          <a:p>
            <a:pPr algn="l"/>
            <a:r>
              <a:rPr lang="ru-RU" dirty="0" smtClean="0"/>
              <a:t/>
            </a:r>
            <a:br>
              <a:rPr lang="ru-RU" dirty="0" smtClean="0"/>
            </a:br>
            <a:r>
              <a:rPr lang="ru-RU" sz="2200" dirty="0" smtClean="0"/>
              <a:t>-Каждому ребенку и подростку полезно заниматься физкультурой ежедневно не менее часа, а лучше больше.</a:t>
            </a:r>
            <a:br>
              <a:rPr lang="ru-RU" sz="2200" dirty="0" smtClean="0"/>
            </a:br>
            <a:r>
              <a:rPr lang="ru-RU" sz="2200" dirty="0" smtClean="0"/>
              <a:t>-Ежедневные занятия физкультурой – лучшее средство от стресса.</a:t>
            </a:r>
            <a:r>
              <a:rPr lang="ru-RU" dirty="0" smtClean="0"/>
              <a:t/>
            </a:r>
            <a:br>
              <a:rPr lang="ru-RU" dirty="0" smtClean="0"/>
            </a:br>
            <a:r>
              <a:rPr lang="ru-RU" sz="2200" dirty="0" smtClean="0"/>
              <a:t>-Следуй правилу: уделять занятиям физкультурой на улице нужно столько же времени, сколько сидишь за компьютером.</a:t>
            </a:r>
            <a:br>
              <a:rPr lang="ru-RU" sz="2200" dirty="0" smtClean="0"/>
            </a:br>
            <a:r>
              <a:rPr lang="ru-RU" sz="2200" dirty="0" smtClean="0"/>
              <a:t>-Сиди правильно, чтобы предотвратить появление боли в шее и спине.</a:t>
            </a:r>
            <a:br>
              <a:rPr lang="ru-RU" sz="2200" dirty="0" smtClean="0"/>
            </a:br>
            <a:r>
              <a:rPr lang="ru-RU" sz="2200" dirty="0" smtClean="0"/>
              <a:t>-Когда работаешь, держи плечи расслабленными.</a:t>
            </a:r>
            <a:br>
              <a:rPr lang="ru-RU" sz="2200" dirty="0" smtClean="0"/>
            </a:br>
            <a:r>
              <a:rPr lang="ru-RU" sz="2200" dirty="0" smtClean="0"/>
              <a:t>-Давай отдохнуть шее и спине: часто меняй положение.</a:t>
            </a:r>
            <a:br>
              <a:rPr lang="ru-RU" sz="2200" dirty="0" smtClean="0"/>
            </a:br>
            <a:r>
              <a:rPr lang="ru-RU" sz="2200" dirty="0" smtClean="0"/>
              <a:t>-Не сиди долго в одном и том же положении – прохаживайся время от времени.</a:t>
            </a:r>
            <a:br>
              <a:rPr lang="ru-RU" sz="2200" dirty="0" smtClean="0"/>
            </a:br>
            <a:r>
              <a:rPr lang="ru-RU" sz="2200" dirty="0" smtClean="0"/>
              <a:t>-Если долго сидишь за компьютером, необходимо много двигаться.</a:t>
            </a:r>
            <a:br>
              <a:rPr lang="ru-RU" sz="2200" dirty="0" smtClean="0"/>
            </a:br>
            <a:r>
              <a:rPr lang="ru-RU" sz="2200" dirty="0" smtClean="0"/>
              <a:t>-Делай перерывы на гимнастику, двигай плечами и делай вращательные движения руками.</a:t>
            </a:r>
            <a:br>
              <a:rPr lang="ru-RU" sz="2200" dirty="0" smtClean="0"/>
            </a:br>
            <a:r>
              <a:rPr lang="ru-RU" sz="2200" dirty="0" smtClean="0"/>
              <a:t>-Следи за своей осанкой при длительных поездках на машине или на поезде.</a:t>
            </a:r>
            <a:br>
              <a:rPr lang="ru-RU" sz="2200" dirty="0" smtClean="0"/>
            </a:br>
            <a:r>
              <a:rPr lang="ru-RU" sz="2200" dirty="0" smtClean="0"/>
              <a:t>-Не бодрствуй допоздна: от этого никакой пользы.</a:t>
            </a:r>
            <a:r>
              <a:rPr lang="ru-RU" sz="2200" b="1" dirty="0" smtClean="0"/>
              <a:t/>
            </a:r>
            <a:br>
              <a:rPr lang="ru-RU" sz="2200" b="1" dirty="0" smtClean="0"/>
            </a:br>
            <a:r>
              <a:rPr lang="ru-RU" sz="2200" b="1" dirty="0" smtClean="0"/>
              <a:t>-</a:t>
            </a:r>
            <a:r>
              <a:rPr lang="ru-RU" sz="2200" dirty="0" smtClean="0"/>
              <a:t>Чрезмерные занятия физкультурой вечером могут стать причиной бессонницы.</a:t>
            </a:r>
            <a:br>
              <a:rPr lang="ru-RU" sz="2200" dirty="0" smtClean="0"/>
            </a:br>
            <a:r>
              <a:rPr lang="ru-RU" sz="2200" dirty="0" smtClean="0"/>
              <a:t>-Если устал, вздремни немного после школы.</a:t>
            </a:r>
            <a:br>
              <a:rPr lang="ru-RU" sz="2200" dirty="0" smtClean="0"/>
            </a:br>
            <a:r>
              <a:rPr lang="ru-RU" sz="2200" dirty="0" smtClean="0"/>
              <a:t>-В период роста организм тратит много энергии и нуждается в достаточном отдыхе.</a:t>
            </a:r>
            <a:br>
              <a:rPr lang="ru-RU" sz="2200" dirty="0" smtClean="0"/>
            </a:br>
            <a:r>
              <a:rPr lang="ru-RU" sz="2200" dirty="0" smtClean="0"/>
              <a:t/>
            </a:r>
            <a:br>
              <a:rPr lang="ru-RU" sz="2200" dirty="0" smtClean="0"/>
            </a:br>
            <a:endParaRPr lang="ru-RU" sz="2200" dirty="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32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txBody>
          <a:bodyPr>
            <a:normAutofit/>
          </a:bodyPr>
          <a:lstStyle/>
          <a:p>
            <a:r>
              <a:rPr lang="ru-RU" dirty="0" smtClean="0">
                <a:latin typeface="Monotype Corsiva" pitchFamily="66" charset="0"/>
              </a:rPr>
              <a:t>Для чего нужно  заниматься физкультурой и спортом?</a:t>
            </a:r>
            <a:endParaRPr lang="ru-RU" dirty="0">
              <a:latin typeface="Monotype Corsiva" pitchFamily="66" charset="0"/>
            </a:endParaRPr>
          </a:p>
        </p:txBody>
      </p:sp>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67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643050"/>
            <a:ext cx="8229600" cy="1500198"/>
          </a:xfrm>
        </p:spPr>
        <p:txBody>
          <a:bodyPr>
            <a:noAutofit/>
          </a:bodyPr>
          <a:lstStyle/>
          <a:p>
            <a:r>
              <a:rPr lang="ru-RU" sz="6000" smtClean="0">
                <a:latin typeface="Monotype Corsiva" pitchFamily="66" charset="0"/>
              </a:rPr>
              <a:t/>
            </a:r>
            <a:br>
              <a:rPr lang="ru-RU" sz="6000" smtClean="0">
                <a:latin typeface="Monotype Corsiva" pitchFamily="66" charset="0"/>
              </a:rPr>
            </a:br>
            <a:r>
              <a:rPr lang="ru-RU" smtClean="0">
                <a:solidFill>
                  <a:schemeClr val="accent1">
                    <a:lumMod val="50000"/>
                  </a:schemeClr>
                </a:solidFill>
                <a:latin typeface="Cambria" pitchFamily="18" charset="0"/>
              </a:rPr>
              <a:t>Угадай игру</a:t>
            </a:r>
            <a:r>
              <a:rPr lang="ru-RU" smtClean="0">
                <a:latin typeface="Monotype Corsiva" pitchFamily="66" charset="0"/>
              </a:rPr>
              <a:t/>
            </a:r>
            <a:br>
              <a:rPr lang="ru-RU" smtClean="0">
                <a:latin typeface="Monotype Corsiva" pitchFamily="66" charset="0"/>
              </a:rPr>
            </a:br>
            <a:r>
              <a:rPr lang="ru-RU" smtClean="0">
                <a:latin typeface="Monotype Corsiva" pitchFamily="66" charset="0"/>
              </a:rPr>
              <a:t/>
            </a:r>
            <a:br>
              <a:rPr lang="ru-RU" smtClean="0">
                <a:latin typeface="Monotype Corsiva" pitchFamily="66" charset="0"/>
              </a:rPr>
            </a:br>
            <a:r>
              <a:rPr lang="ru-RU" smtClean="0">
                <a:latin typeface="Monotype Corsiva" pitchFamily="66" charset="0"/>
              </a:rPr>
              <a:t>1.Спортивная игра с мячом и битой, в которой  две команды поочередно выполняют атакующие и защитные действия.</a:t>
            </a:r>
            <a:endParaRPr lang="ru-RU" dirty="0">
              <a:latin typeface="Monotype Corsiva" pitchFamily="66" charset="0"/>
            </a:endParaRP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4786322"/>
            <a:ext cx="4000528" cy="1500198"/>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3">
            <a:schemeClr val="accent5"/>
          </a:fillRef>
          <a:effectRef idx="2">
            <a:schemeClr val="accent5"/>
          </a:effectRef>
          <a:fontRef idx="minor">
            <a:schemeClr val="lt1"/>
          </a:fontRef>
        </p:style>
        <p:txBody>
          <a:bodyPr>
            <a:normAutofit/>
          </a:bodyPr>
          <a:lstStyle/>
          <a:p>
            <a:r>
              <a:rPr lang="ru-RU" sz="5400" dirty="0" smtClean="0"/>
              <a:t>бейсбол</a:t>
            </a:r>
            <a:endParaRPr lang="ru-RU" sz="5400" dirty="0"/>
          </a:p>
        </p:txBody>
      </p:sp>
      <p:pic>
        <p:nvPicPr>
          <p:cNvPr id="3" name="Рисунок 2" descr="бейсбол.jpg"/>
          <p:cNvPicPr>
            <a:picLocks noChangeAspect="1"/>
          </p:cNvPicPr>
          <p:nvPr/>
        </p:nvPicPr>
        <p:blipFill>
          <a:blip r:embed="rId2"/>
          <a:stretch>
            <a:fillRect/>
          </a:stretch>
        </p:blipFill>
        <p:spPr>
          <a:xfrm>
            <a:off x="285720" y="428604"/>
            <a:ext cx="4929222" cy="314327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 name="Рисунок 3" descr="бейсбол1.jpg"/>
          <p:cNvPicPr>
            <a:picLocks noChangeAspect="1"/>
          </p:cNvPicPr>
          <p:nvPr/>
        </p:nvPicPr>
        <p:blipFill>
          <a:blip r:embed="rId3"/>
          <a:stretch>
            <a:fillRect/>
          </a:stretch>
        </p:blipFill>
        <p:spPr>
          <a:xfrm>
            <a:off x="5072066" y="3429000"/>
            <a:ext cx="3929090" cy="2928958"/>
          </a:xfrm>
          <a:prstGeom prst="rect">
            <a:avLst/>
          </a:prstGeom>
          <a:solidFill>
            <a:srgbClr val="FFFFFF">
              <a:shade val="85000"/>
            </a:srgbClr>
          </a:solidFill>
          <a:ln w="190500" cap="rnd">
            <a:solidFill>
              <a:srgbClr val="FFFFFF"/>
            </a:solidFill>
          </a:ln>
          <a:effectLst>
            <a:outerShdw blurRad="50800" dist="38100" dir="2700000" algn="tl" rotWithShape="0">
              <a:prstClr val="black">
                <a:alpha val="40000"/>
              </a:prst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alpha val="47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txBody>
          <a:bodyPr>
            <a:normAutofit/>
          </a:bodyPr>
          <a:lstStyle/>
          <a:p>
            <a:r>
              <a:rPr lang="ru-RU" sz="4000" dirty="0" smtClean="0">
                <a:latin typeface="Monotype Corsiva" pitchFamily="66" charset="0"/>
              </a:rPr>
              <a:t>2.Зимнее двоеборье , состоящее из лыжных гонок с оружием на установленные дистанции и стрельбы по мишеням из положения лежа и стоя из малокалиберной винтовки.</a:t>
            </a:r>
            <a:endParaRPr lang="ru-RU" sz="4000" dirty="0">
              <a:latin typeface="Monotype Corsiva" pitchFamily="66" charset="0"/>
            </a:endParaRPr>
          </a:p>
        </p:txBody>
      </p:sp>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4572008"/>
            <a:ext cx="4214842" cy="1643074"/>
          </a:xfrm>
          <a:ln/>
          <a:effectLst>
            <a:outerShdw blurRad="76200" dir="13500000" sy="23000" kx="1200000" algn="br" rotWithShape="0">
              <a:prstClr val="black">
                <a:alpha val="20000"/>
              </a:prstClr>
            </a:outerShdw>
          </a:effectLst>
          <a:scene3d>
            <a:camera prst="perspectiveContrastingRightFacing"/>
            <a:lightRig rig="threePt" dir="t"/>
          </a:scene3d>
        </p:spPr>
        <p:style>
          <a:lnRef idx="1">
            <a:schemeClr val="accent4"/>
          </a:lnRef>
          <a:fillRef idx="2">
            <a:schemeClr val="accent4"/>
          </a:fillRef>
          <a:effectRef idx="1">
            <a:schemeClr val="accent4"/>
          </a:effectRef>
          <a:fontRef idx="minor">
            <a:schemeClr val="dk1"/>
          </a:fontRef>
        </p:style>
        <p:txBody>
          <a:bodyPr>
            <a:normAutofit/>
          </a:bodyPr>
          <a:lstStyle/>
          <a:p>
            <a:r>
              <a:rPr lang="ru-RU" sz="6000" dirty="0" smtClean="0"/>
              <a:t>биатлон</a:t>
            </a:r>
            <a:endParaRPr lang="ru-RU" sz="6000" dirty="0"/>
          </a:p>
        </p:txBody>
      </p:sp>
      <p:pic>
        <p:nvPicPr>
          <p:cNvPr id="3" name="Рисунок 2" descr="биатлон2.jpg"/>
          <p:cNvPicPr>
            <a:picLocks noChangeAspect="1"/>
          </p:cNvPicPr>
          <p:nvPr/>
        </p:nvPicPr>
        <p:blipFill>
          <a:blip r:embed="rId2"/>
          <a:stretch>
            <a:fillRect/>
          </a:stretch>
        </p:blipFill>
        <p:spPr>
          <a:xfrm>
            <a:off x="642910" y="428604"/>
            <a:ext cx="4929222" cy="3571900"/>
          </a:xfrm>
          <a:prstGeom prst="rect">
            <a:avLst/>
          </a:prstGeom>
        </p:spPr>
      </p:pic>
      <p:pic>
        <p:nvPicPr>
          <p:cNvPr id="4" name="Рисунок 3" descr="биатлон1.jpg"/>
          <p:cNvPicPr>
            <a:picLocks noChangeAspect="1"/>
          </p:cNvPicPr>
          <p:nvPr/>
        </p:nvPicPr>
        <p:blipFill>
          <a:blip r:embed="rId3"/>
          <a:stretch>
            <a:fillRect/>
          </a:stretch>
        </p:blipFill>
        <p:spPr>
          <a:xfrm>
            <a:off x="5857884" y="351671"/>
            <a:ext cx="2857520" cy="5934849"/>
          </a:xfrm>
          <a:prstGeom prst="rect">
            <a:avLst/>
          </a:prstGeom>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5143536"/>
          </a:xfrm>
        </p:spPr>
        <p:txBody>
          <a:bodyPr>
            <a:normAutofit/>
          </a:bodyPr>
          <a:lstStyle/>
          <a:p>
            <a:r>
              <a:rPr lang="ru-RU" sz="4000" dirty="0" smtClean="0">
                <a:latin typeface="Monotype Corsiva" pitchFamily="66" charset="0"/>
              </a:rPr>
              <a:t>3.Вид спорта, кулачный бой по особым правилам между двумя спортсменами на ринге.</a:t>
            </a:r>
            <a:endParaRPr lang="ru-RU" sz="4000" dirty="0">
              <a:latin typeface="Monotype Corsiva" pitchFamily="66" charset="0"/>
            </a:endParaRPr>
          </a:p>
        </p:txBody>
      </p:sp>
    </p:spTree>
  </p:cSld>
  <p:clrMapOvr>
    <a:masterClrMapping/>
  </p:clrMapOvr>
  <p:transition>
    <p:cover dir="d"/>
  </p:transition>
  <p:timing>
    <p:tnLst>
      <p:par>
        <p:cTn id="1" dur="indefinite" restart="never" nodeType="tmRoot"/>
      </p:par>
    </p:tnLst>
  </p:timing>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Opulent</Template>
  <TotalTime>408</TotalTime>
  <Words>409</Words>
  <Application>Microsoft Office PowerPoint</Application>
  <PresentationFormat>Экран (4:3)</PresentationFormat>
  <Paragraphs>36</Paragraphs>
  <Slides>32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Классный час</vt:lpstr>
      <vt:lpstr>Физические упражнения могут заменить множество лекарств, но ни одно лекарство в мире не может заменить физические упражнения.                                      Анджело  Моссо,                                        итал. художник</vt:lpstr>
      <vt:lpstr>      Знаете ли вы, что еще великие мыслители древности Платон, Аристотель, Сократ отмечали положительное влияние движения на организм. Они сами до глубокой старости занимались гимнастикой. Передовые люди России 18 века также говорили о необходимости движения для сохранения здоровья.       Первым о пользе физических упражнений заговорил М.В.Ломоносов. Он даже мечтал ввести в России «Олимпийские игры».       А.В.Суворов ввел и сам делал воинскую гимнастику, требовал тренировки и закаливания солдат.      Л.Н.Толстой начинал свой день с зарядки, которая продолжалась не менее часа. Зарядку сменяла пешая или конная прогулка. Толстой освоил все основные виды спорта: плавание, верховую езду, велоспорт, гимнастику, шахматы. В 70 лет он побеждал в беге на коньках молодых людей.      Максим Горький увлекался греблей, плаванием, игрой в городки, ходил на лыжах, катался на коньках.      И.П.Павлов до глубокой старости занимался спортом и много лет руководил гимнастическим кружком врачей в Петербурге. </vt:lpstr>
      <vt:lpstr>Для чего нужно  заниматься физкультурой и спортом?</vt:lpstr>
      <vt:lpstr> Угадай игру  1.Спортивная игра с мячом и битой, в которой  две команды поочередно выполняют атакующие и защитные действия.</vt:lpstr>
      <vt:lpstr>бейсбол</vt:lpstr>
      <vt:lpstr>2.Зимнее двоеборье , состоящее из лыжных гонок с оружием на установленные дистанции и стрельбы по мишеням из положения лежа и стоя из малокалиберной винтовки.</vt:lpstr>
      <vt:lpstr>биатлон</vt:lpstr>
      <vt:lpstr>3.Вид спорта, кулачный бой по особым правилам между двумя спортсменами на ринге.</vt:lpstr>
      <vt:lpstr>бокс</vt:lpstr>
      <vt:lpstr>4.Сплав по горным рекам на катамаранах или байдарках.</vt:lpstr>
      <vt:lpstr>рафтинг</vt:lpstr>
      <vt:lpstr>5.Катание на волне с применением специальных досок</vt:lpstr>
      <vt:lpstr>серфинг</vt:lpstr>
      <vt:lpstr>6.Командный вид спорта с мячом, в котором две команды стараются забить гол в ворота соперника. Игра происходит в бассейне.</vt:lpstr>
      <vt:lpstr>Водное поло</vt:lpstr>
      <vt:lpstr>7.Вид спорта, заключающийся в спуске с заснеженных склонов на специальном снаряде.</vt:lpstr>
      <vt:lpstr>Сноубординг</vt:lpstr>
      <vt:lpstr>Взаимосвязаны ли красота и здоровье?</vt:lpstr>
      <vt:lpstr>Походка человека и  внешний вид зависят от его осанки.                                Человек с правильной осанкой выглядит красиво и уверенно.                                         Его организм здоров и полон сил.</vt:lpstr>
      <vt:lpstr>Осанка человека–                     фасад души.                             Бальтасар Грасиан,               испан. писатель и философ</vt:lpstr>
      <vt:lpstr>Узнаете ли вы кого-нибудь из своих знакомых в герое этого стихотворения?                  Мама Алеше твердит спозаранку:                «Леша, не горбись! Следи за осанкой!»                 Он проследил бы за ней, но беда-                 Леша ее не встречал никогда!</vt:lpstr>
      <vt:lpstr>Прямая спина, расправленные плечи, развернутая грудь, поднятая голова-это все признаки хорошей осанки. Сведенные и опущенные плечи, впалая грудь затрудняют работу внутренних органов дыхания, сердца, сосудов головного мозга. Правильную  осанку необходимо вырабатывать в детстве и юности, потому что после 18 лет выправить ее недостатки очень трудно.  </vt:lpstr>
      <vt:lpstr>Неправильная посадка может привести к опасному искривлению позвоночника. </vt:lpstr>
      <vt:lpstr>Как правильно сидеть за столом?</vt:lpstr>
      <vt:lpstr>- Сидеть развалившись на стуле или согнувшись колесом очень вредно для твоего позвоночника и всего организма.                                                                                 - Сидя за столом, держи спину прямо, чтобы расстояние между столом и грудью было не больше четырех сантиметров.                                                                              - Голову старайся низко не опускать.</vt:lpstr>
      <vt:lpstr>Что нужно делать, чтобы на долгие годы сохранить красоту и здоровье?</vt:lpstr>
      <vt:lpstr>Существует надежное средство увеличения защитных средств своего организма –закаливание.</vt:lpstr>
      <vt:lpstr>Почему один из героев В.Драгунского Дениска после такого закаливания заболел: «Я залез под душ и пустил сначала тепленькой водички, а потом  поддал холодной. И я ее довольно легко перетерпел. Тогда я подумал, что раз дело идет так хорошо, надо подзакалиться чуточку получше , и пустил ледяную струю. Ого-го! У меня сразу вжался живот, и я покрылся пупырками.»   </vt:lpstr>
      <vt:lpstr>1.Начинать проще всего с утренней зарядки. 2.Упражнения нужно делать при открытой форточке. После зарядки - обтирание по пояс. Сначала температура воды должна быть 38С. Постепенно ее можно довести до 27-28 С. 3.Привыкнув к обтиранию, можно перейти к обливанию или прохладному душу. Продолжительность этих процедур- не более 1-2 мин. Не забывайте после них энергично растереться полотенцем. </vt:lpstr>
      <vt:lpstr>1.Для улучшения мозгового кровообращения. Голову наклонить направо, налево, вперед(повторить 3-4раза) 2.Для снятия утомления с плечевого пояса и рук.  Поднять руки вверх, сжать кисти в кулак, разжать(повторить 6-8 раз),затем руки опустить и потрясти кистями. 3.При первых признаках усталости. 1) Растереть ладонями сначала мочки ушей, затем все ухо. 2) Поцокать языком (15-20 сек.) 3) Дотянуться языком до подбородка. 4.Упражнения для глаз. 1) Поморгать 30-40 сек. 2) Смотреть на кончик носа (20-20 сек.) 3) Посмотреть сначала на правое ,затем на левое плечо. </vt:lpstr>
      <vt:lpstr> -Каждому ребенку и подростку полезно заниматься физкультурой ежедневно не менее часа, а лучше больше. -Ежедневные занятия физкультурой – лучшее средство от стресса. -Следуй правилу: уделять занятиям физкультурой на улице нужно столько же времени, сколько сидишь за компьютером. -Сиди правильно, чтобы предотвратить появление боли в шее и спине. -Когда работаешь, держи плечи расслабленными. -Давай отдохнуть шее и спине: часто меняй положение. -Не сиди долго в одном и том же положении – прохаживайся время от времени. -Если долго сидишь за компьютером, необходимо много двигаться. -Делай перерывы на гимнастику, двигай плечами и делай вращательные движения руками. -Следи за своей осанкой при длительных поездках на машине или на поезде. -Не бодрствуй допоздна: от этого никакой пользы. -Чрезмерные занятия физкультурой вечером могут стать причиной бессонницы. -Если устал, вздремни немного после школы. -В период роста организм тратит много энергии и нуждается в достаточном отдыхе.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Классный час</dc:title>
  <dc:creator>Георгий</dc:creator>
  <cp:lastModifiedBy>Георгий</cp:lastModifiedBy>
  <cp:revision>47</cp:revision>
  <dcterms:created xsi:type="dcterms:W3CDTF">2008-11-17T12:06:36Z</dcterms:created>
  <dcterms:modified xsi:type="dcterms:W3CDTF">2008-11-26T09:45:49Z</dcterms:modified>
</cp:coreProperties>
</file>