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62" r:id="rId4"/>
    <p:sldId id="263" r:id="rId5"/>
    <p:sldId id="266" r:id="rId6"/>
    <p:sldId id="265" r:id="rId7"/>
    <p:sldId id="267" r:id="rId8"/>
    <p:sldId id="268" r:id="rId9"/>
    <p:sldId id="269" r:id="rId10"/>
    <p:sldId id="272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6191E-9254-44E2-A8C9-5F4B3C4412CB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B9EE4-649B-4084-83A7-1DC32ABA1F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857364"/>
            <a:ext cx="8396318" cy="1343036"/>
          </a:xfrm>
        </p:spPr>
        <p:txBody>
          <a:bodyPr>
            <a:normAutofit/>
          </a:bodyPr>
          <a:lstStyle/>
          <a:p>
            <a:pPr algn="ctr"/>
            <a:r>
              <a:rPr lang="ru-RU" sz="4000" dirty="0" err="1" smtClean="0">
                <a:latin typeface="Comic Sans MS" pitchFamily="66" charset="0"/>
              </a:rPr>
              <a:t>Антикоррупционное</a:t>
            </a:r>
            <a:r>
              <a:rPr lang="ru-RU" sz="4000" dirty="0" smtClean="0">
                <a:latin typeface="Comic Sans MS" pitchFamily="66" charset="0"/>
              </a:rPr>
              <a:t> воспитание младших школьников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4429132"/>
            <a:ext cx="4101848" cy="175260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Учитель начальных классов</a:t>
            </a:r>
          </a:p>
          <a:p>
            <a:pPr algn="l"/>
            <a:r>
              <a:rPr lang="ru-RU" sz="2000" dirty="0" smtClean="0"/>
              <a:t>ГБОУ СОШ № 425 </a:t>
            </a:r>
          </a:p>
          <a:p>
            <a:pPr algn="l"/>
            <a:r>
              <a:rPr lang="ru-RU" sz="2000" dirty="0" smtClean="0"/>
              <a:t>имени академика  П.Л. Капицы</a:t>
            </a:r>
          </a:p>
          <a:p>
            <a:pPr algn="l"/>
            <a:r>
              <a:rPr lang="ru-RU" sz="2000" dirty="0" err="1" smtClean="0"/>
              <a:t>Терешенко</a:t>
            </a:r>
            <a:r>
              <a:rPr lang="ru-RU" sz="2000" dirty="0" smtClean="0"/>
              <a:t> Екатерина Юрьевна</a:t>
            </a:r>
            <a:endParaRPr lang="ru-RU" sz="2000" dirty="0"/>
          </a:p>
        </p:txBody>
      </p:sp>
      <p:pic>
        <p:nvPicPr>
          <p:cNvPr id="5" name="Picture 4" descr="http://www.b-port.com/mediafiles/items/2014/02/123206/bb4dfc25c837d9a5a2a3e46c080bb71a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643314"/>
            <a:ext cx="3500462" cy="23744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" descr="http://www.b-port.com/mediafiles/items/2014/02/123206/bb4dfc25c837d9a5a2a3e46c080bb71a_XL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1" y="1142985"/>
            <a:ext cx="9144000" cy="56909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1857356" y="571480"/>
            <a:ext cx="592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Формы занятий для осуществления </a:t>
            </a:r>
            <a:r>
              <a:rPr lang="ru-RU" sz="2400" dirty="0" err="1" smtClean="0">
                <a:latin typeface="Comic Sans MS" pitchFamily="66" charset="0"/>
              </a:rPr>
              <a:t>антикоррупционного</a:t>
            </a:r>
            <a:r>
              <a:rPr lang="ru-RU" sz="2400" dirty="0" smtClean="0">
                <a:latin typeface="Comic Sans MS" pitchFamily="66" charset="0"/>
              </a:rPr>
              <a:t> воспитания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6314" y="2714620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omic Sans MS" pitchFamily="66" charset="0"/>
              </a:rPr>
              <a:t>Беседы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14612" y="3500438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omic Sans MS" pitchFamily="66" charset="0"/>
              </a:rPr>
              <a:t>Деловые игры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868" y="1857364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omic Sans MS" pitchFamily="66" charset="0"/>
              </a:rPr>
              <a:t>Игры по станциям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00364" y="2714620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omic Sans MS" pitchFamily="66" charset="0"/>
              </a:rPr>
              <a:t>Конкурсы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000496" y="4572008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omic Sans MS" pitchFamily="66" charset="0"/>
              </a:rPr>
              <a:t>Обсуждение ситуаций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357686" y="3929066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omic Sans MS" pitchFamily="66" charset="0"/>
              </a:rPr>
              <a:t>Проекты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2285992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Уроки 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4429132"/>
            <a:ext cx="2571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Внеурочная деятельность </a:t>
            </a:r>
            <a:endParaRPr lang="ru-RU" sz="2800" dirty="0"/>
          </a:p>
        </p:txBody>
      </p:sp>
      <p:sp>
        <p:nvSpPr>
          <p:cNvPr id="13" name="Овал 12"/>
          <p:cNvSpPr/>
          <p:nvPr/>
        </p:nvSpPr>
        <p:spPr>
          <a:xfrm>
            <a:off x="2214546" y="1714488"/>
            <a:ext cx="4929222" cy="3929090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7686" y="3357562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omic Sans MS" pitchFamily="66" charset="0"/>
              </a:rPr>
              <a:t>Инсценировки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429388" y="4429132"/>
            <a:ext cx="24288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Работа с родителями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500826" y="2143116"/>
            <a:ext cx="22145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Классные часы </a:t>
            </a:r>
            <a:endParaRPr lang="ru-RU" sz="2800" dirty="0"/>
          </a:p>
        </p:txBody>
      </p:sp>
      <p:sp>
        <p:nvSpPr>
          <p:cNvPr id="18" name="Овал 17"/>
          <p:cNvSpPr/>
          <p:nvPr/>
        </p:nvSpPr>
        <p:spPr>
          <a:xfrm>
            <a:off x="214282" y="1357298"/>
            <a:ext cx="2786082" cy="257176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14282" y="3643314"/>
            <a:ext cx="2786082" cy="257176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143636" y="1285860"/>
            <a:ext cx="2786082" cy="257176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143636" y="3571876"/>
            <a:ext cx="2786082" cy="257176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3" grpId="0" animBg="1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b-port.com/mediafiles/items/2014/02/123206/bb4dfc25c837d9a5a2a3e46c080bb71a_XL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1" y="1142985"/>
            <a:ext cx="9144000" cy="56909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85720" y="1071546"/>
            <a:ext cx="8572560" cy="374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180975" algn="l"/>
                <a:tab pos="450850" algn="l"/>
                <a:tab pos="904875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сформированы начальные представления о моральных нормах и правилах нравственного поведения;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180975" algn="l"/>
                <a:tab pos="450850" algn="l"/>
                <a:tab pos="904875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накоплен нравственно-этический опыт взаимодействия со сверстниками, старшими и младшими детьми, взрослыми в соответствии с общепринятыми нравственными нормами;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180975" algn="l"/>
                <a:tab pos="450850" algn="l"/>
                <a:tab pos="904875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сформировано неравнодушное отношение  к жизненным проблемам других людей, сочувствие  к человеку, находящемуся в трудной ситуации;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180975" algn="l"/>
                <a:tab pos="450850" algn="l"/>
                <a:tab pos="904875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утверждена способность эмоционально реагировать на негативные проявления в детском обществе и обществе в целом, анализировать нравственную сторону своих поступков и поступков других людей.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28" y="642918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omic Sans MS" pitchFamily="66" charset="0"/>
              </a:rPr>
              <a:t>Воспитательные  результаты: </a:t>
            </a:r>
            <a:endParaRPr lang="ru-RU" sz="2000" b="1" dirty="0"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4929198"/>
            <a:ext cx="2445617" cy="1928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b-port.com/mediafiles/items/2014/02/123206/bb4dfc25c837d9a5a2a3e46c080bb71a_XL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1" y="785794"/>
            <a:ext cx="9144000" cy="60480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857356" y="3643314"/>
            <a:ext cx="552285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Picture 2" descr="http://nord-news.ru/img/newsimages/20130410/1_45d4e898d5dc.jpg"/>
          <p:cNvPicPr>
            <a:picLocks noChangeAspect="1" noChangeArrowheads="1"/>
          </p:cNvPicPr>
          <p:nvPr/>
        </p:nvPicPr>
        <p:blipFill>
          <a:blip r:embed="rId3" cstate="print"/>
          <a:srcRect l="18776" r="20203"/>
          <a:stretch>
            <a:fillRect/>
          </a:stretch>
        </p:blipFill>
        <p:spPr bwMode="auto">
          <a:xfrm>
            <a:off x="1043608" y="953344"/>
            <a:ext cx="7258458" cy="5904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286124"/>
            <a:ext cx="8215370" cy="335758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2800" i="1" dirty="0" smtClean="0">
                <a:latin typeface="Comic Sans MS" pitchFamily="66" charset="0"/>
              </a:rPr>
              <a:t> </a:t>
            </a:r>
            <a:r>
              <a:rPr lang="ru-RU" sz="2800" b="1" i="1" dirty="0" smtClean="0">
                <a:latin typeface="Comic Sans MS" pitchFamily="66" charset="0"/>
              </a:rPr>
              <a:t>«Воспитать человека интеллектуально, </a:t>
            </a:r>
            <a:br>
              <a:rPr lang="ru-RU" sz="2800" b="1" i="1" dirty="0" smtClean="0">
                <a:latin typeface="Comic Sans MS" pitchFamily="66" charset="0"/>
              </a:rPr>
            </a:br>
            <a:r>
              <a:rPr lang="ru-RU" sz="2800" b="1" i="1" dirty="0" smtClean="0">
                <a:latin typeface="Comic Sans MS" pitchFamily="66" charset="0"/>
              </a:rPr>
              <a:t>не воспитав его нравственно, </a:t>
            </a:r>
            <a:r>
              <a:rPr lang="ru-RU" sz="2800" b="1" dirty="0" smtClean="0">
                <a:latin typeface="Comic Sans MS" pitchFamily="66" charset="0"/>
              </a:rPr>
              <a:t/>
            </a:r>
            <a:br>
              <a:rPr lang="ru-RU" sz="2800" b="1" dirty="0" smtClean="0">
                <a:latin typeface="Comic Sans MS" pitchFamily="66" charset="0"/>
              </a:rPr>
            </a:br>
            <a:r>
              <a:rPr lang="ru-RU" sz="2800" b="1" i="1" dirty="0" smtClean="0">
                <a:latin typeface="Comic Sans MS" pitchFamily="66" charset="0"/>
              </a:rPr>
              <a:t>— значит вырастить угрозу для общества».</a:t>
            </a:r>
            <a:br>
              <a:rPr lang="ru-RU" sz="2800" b="1" i="1" dirty="0" smtClean="0">
                <a:latin typeface="Comic Sans MS" pitchFamily="66" charset="0"/>
              </a:rPr>
            </a:br>
            <a:r>
              <a:rPr lang="ru-RU" sz="2800" b="1" dirty="0" smtClean="0">
                <a:latin typeface="Comic Sans MS" pitchFamily="66" charset="0"/>
              </a:rPr>
              <a:t/>
            </a:r>
            <a:br>
              <a:rPr lang="ru-RU" sz="2800" b="1" dirty="0" smtClean="0">
                <a:latin typeface="Comic Sans MS" pitchFamily="66" charset="0"/>
              </a:rPr>
            </a:br>
            <a:r>
              <a:rPr lang="ru-RU" sz="2800" b="1" dirty="0" smtClean="0">
                <a:latin typeface="Comic Sans MS" pitchFamily="66" charset="0"/>
              </a:rPr>
              <a:t>                                  Теодор Рузвельт</a:t>
            </a:r>
            <a:endParaRPr lang="ru-RU" sz="2800" b="1" dirty="0">
              <a:latin typeface="Comic Sans MS" pitchFamily="66" charset="0"/>
            </a:endParaRPr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785794"/>
            <a:ext cx="3786214" cy="27379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www.b-port.com/mediafiles/items/2014/02/123206/bb4dfc25c837d9a5a2a3e46c080bb71a_XL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1285836"/>
            <a:ext cx="9144000" cy="557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58" name="Picture 2" descr="http://refdb.ru/images/1303/2605217/4a1384f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714357"/>
            <a:ext cx="7358114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relax.com.ua/wp-content/media/kiew/2013/05/prazdniki-june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7874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00430" y="2643182"/>
            <a:ext cx="24288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0" dirty="0" smtClean="0">
                <a:solidFill>
                  <a:srgbClr val="FF0000"/>
                </a:solidFill>
              </a:rPr>
              <a:t>?</a:t>
            </a:r>
            <a:endParaRPr lang="ru-RU" sz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86808" cy="3357586"/>
          </a:xfrm>
        </p:spPr>
        <p:txBody>
          <a:bodyPr>
            <a:no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solidFill>
                  <a:schemeClr val="tx1"/>
                </a:solidFill>
              </a:rPr>
              <a:t>Коррупция - </a:t>
            </a:r>
            <a:r>
              <a:rPr lang="ru-RU" sz="1600" dirty="0" smtClean="0">
                <a:solidFill>
                  <a:schemeClr val="tx1"/>
                </a:solidFill>
              </a:rPr>
              <a:t>социально-юридическое явление, означающее </a:t>
            </a:r>
            <a:r>
              <a:rPr lang="ru-RU" sz="1600" b="1" dirty="0" smtClean="0">
                <a:solidFill>
                  <a:schemeClr val="tx1"/>
                </a:solidFill>
              </a:rPr>
              <a:t>злоупотребление </a:t>
            </a:r>
            <a:r>
              <a:rPr lang="ru-RU" sz="1600" dirty="0" smtClean="0">
                <a:solidFill>
                  <a:schemeClr val="tx1"/>
                </a:solidFill>
              </a:rPr>
              <a:t>служебным положением, дачу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</a:t>
            </a:r>
            <a:r>
              <a:rPr lang="ru-RU" sz="1600" b="1" dirty="0" smtClean="0">
                <a:solidFill>
                  <a:schemeClr val="tx1"/>
                </a:solidFill>
              </a:rPr>
              <a:t>в целях получения выгоды</a:t>
            </a:r>
            <a:r>
              <a:rPr lang="ru-RU" sz="1600" dirty="0" smtClean="0">
                <a:solidFill>
                  <a:schemeClr val="tx1"/>
                </a:solidFill>
              </a:rPr>
              <a:t>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лицами; а также совершение деяний, указанных выше, от имени или в интересах юридического лица.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                       </a:t>
            </a:r>
            <a:r>
              <a:rPr lang="ru-RU" sz="1600" i="1" dirty="0" smtClean="0"/>
              <a:t>Федеральный закон «О противодействии коррупции» от 25 декабря 2008 г. </a:t>
            </a:r>
            <a:endParaRPr lang="ru-RU" sz="1800" dirty="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14282" y="4357694"/>
            <a:ext cx="864399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28600" algn="l"/>
              </a:tabLst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Коррупция</a:t>
            </a:r>
            <a:r>
              <a:rPr kumimoji="0" lang="ru-RU" sz="16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– использование должностным лицом своих властных полномочий и доверенных ему прав 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 целях личной выгоды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противоречащее установленным правилам (законодательству).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5643578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i="1" dirty="0" smtClean="0">
                <a:solidFill>
                  <a:schemeClr val="tx2"/>
                </a:solidFill>
                <a:latin typeface="+mj-lt"/>
              </a:rPr>
              <a:t>Методические рекомендации  «</a:t>
            </a:r>
            <a:r>
              <a:rPr lang="ru-RU" sz="1600" i="1" dirty="0" err="1" smtClean="0">
                <a:solidFill>
                  <a:schemeClr val="tx2"/>
                </a:solidFill>
                <a:latin typeface="+mj-lt"/>
              </a:rPr>
              <a:t>Антикоррупционное</a:t>
            </a:r>
            <a:r>
              <a:rPr lang="ru-RU" sz="1600" i="1" dirty="0" smtClean="0">
                <a:solidFill>
                  <a:schemeClr val="tx2"/>
                </a:solidFill>
                <a:latin typeface="+mj-lt"/>
              </a:rPr>
              <a:t> воспитание:</a:t>
            </a:r>
          </a:p>
          <a:p>
            <a:pPr algn="r"/>
            <a:r>
              <a:rPr lang="ru-RU" sz="1600" i="1" dirty="0" smtClean="0">
                <a:solidFill>
                  <a:schemeClr val="tx2"/>
                </a:solidFill>
                <a:latin typeface="+mj-lt"/>
              </a:rPr>
              <a:t> система воспитательной работы по формированию у учащихся </a:t>
            </a:r>
          </a:p>
          <a:p>
            <a:pPr algn="r"/>
            <a:r>
              <a:rPr lang="ru-RU" sz="1600" i="1" dirty="0" smtClean="0">
                <a:solidFill>
                  <a:schemeClr val="tx2"/>
                </a:solidFill>
                <a:latin typeface="+mj-lt"/>
              </a:rPr>
              <a:t>антикоррупционного  мировоззрения в образовательном учреждении».</a:t>
            </a:r>
            <a:endParaRPr lang="ru-RU" sz="16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5" name="Picture 4" descr="http://www.b-port.com/mediafiles/items/2014/02/123206/bb4dfc25c837d9a5a2a3e46c080bb71a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572140"/>
            <a:ext cx="1643074" cy="1114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www.b-port.com/mediafiles/items/2014/02/123206/bb4dfc25c837d9a5a2a3e46c080bb71a_XL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" y="1071546"/>
            <a:ext cx="9162281" cy="5786454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28596" y="1000108"/>
            <a:ext cx="821533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Цель антикоррупционного воспитания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– воспитывать ценностные установки и развивать способности, необходимые для формирования у молодых людей гражданской позиции в отношении коррупции.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Задачи антикоррупционного воспитания: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Познакомить с явлением коррупции: сутью, причинами,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последствиями.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Поощрять нетерпимость к проявлениям коррупции.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Продемонстрировать возможности борьбы с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коррупцией.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282" y="571480"/>
            <a:ext cx="864399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20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1600" b="1" i="1" u="sng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В ходе формирования личностной культуры обучающегося </a:t>
            </a:r>
          </a:p>
          <a:p>
            <a:pPr marL="0" marR="0" lvl="0" indent="45720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600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1600" b="1" i="1" u="sng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в начальной школе выделяют такие важные задачи, как:</a:t>
            </a:r>
            <a:endParaRPr kumimoji="0" lang="ru-RU" sz="1600" b="1" i="0" u="sng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60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укрепление нравственности, основанной на свободе воли и духовных отечественных традициях, </a:t>
            </a:r>
            <a:r>
              <a:rPr kumimoji="0" lang="ru-RU" sz="1600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внутренней установке личности обучающегося поступать согласно своей совести;</a:t>
            </a:r>
            <a:endParaRPr kumimoji="0" lang="ru-RU" sz="1600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60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формирование осознанной обучающимся необходимости определенного поведения, обусловленного принятыми в обществе представлениями о добре и зле, должном и недопустимом; укрепление у младшего школьника позитивной нравственной самооценки и самоуважения, жизненного оптимизма;</a:t>
            </a:r>
            <a:endParaRPr kumimoji="0" lang="ru-RU" sz="160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60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формирование основ нравственного самосознания личности (совести) – способности младшего школьника формулировать собственные нравственные обязательства, осуществлять нравственный самоконтроль, требовать от себя выполнения моральных норм, давать нравственную оценку своим и чужим поступкам;</a:t>
            </a:r>
            <a:endParaRPr kumimoji="0" lang="ru-RU" sz="160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60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формирование способности к самостоятельным поступкам и действиям, совершаемым на основе морального выбора, к принятию ответственности за их результаты, целеустремленности и настойчивости в достижении результата.</a:t>
            </a:r>
            <a:endParaRPr kumimoji="0" lang="ru-RU" sz="160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2" descr="http://nord-news.ru/img/newsimages/20130410/1_45d4e898d5dc.jpg"/>
          <p:cNvPicPr>
            <a:picLocks noChangeAspect="1" noChangeArrowheads="1"/>
          </p:cNvPicPr>
          <p:nvPr/>
        </p:nvPicPr>
        <p:blipFill>
          <a:blip r:embed="rId2" cstate="print"/>
          <a:srcRect l="18776" r="20203"/>
          <a:stretch>
            <a:fillRect/>
          </a:stretch>
        </p:blipFill>
        <p:spPr bwMode="auto">
          <a:xfrm>
            <a:off x="7072330" y="214290"/>
            <a:ext cx="1512433" cy="1357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57158" y="928670"/>
            <a:ext cx="8429684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180975" algn="l"/>
                <a:tab pos="539750" algn="l"/>
              </a:tabLst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Формирование гражданственности, патриотизма, </a:t>
            </a:r>
          </a:p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  <a:tab pos="539750" algn="l"/>
              </a:tabLst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уважения к правам, свободам и обязанностям человека.</a:t>
            </a:r>
          </a:p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  <a:tab pos="5397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Ценности: 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любовь к России, к своему народу,  к своей малой родине; служение Отечеству; правовое государство; гражданское общество; долг перед Отечеством, старшими поколениями, семьей; закон и правопорядок; свобода и ответственность; неподкупность, честность,  доверие к людям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180975" algn="l"/>
                <a:tab pos="539750" algn="l"/>
              </a:tabLst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Воспитание нравственных чувств и этического сознания.</a:t>
            </a: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  <a:tab pos="539750" algn="l"/>
              </a:tabLst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Ценности: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нравственный выбор; смысл жизни; справедливость; милосердие; честь; достоинство; бескорыстие; великодушие; взаимопомощь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;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свобода совести и вероисповедания.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4" name="Picture 2" descr="http://nord-news.ru/img/newsimages/20130410/1_45d4e898d5dc.jpg"/>
          <p:cNvPicPr>
            <a:picLocks noChangeAspect="1" noChangeArrowheads="1"/>
          </p:cNvPicPr>
          <p:nvPr/>
        </p:nvPicPr>
        <p:blipFill>
          <a:blip r:embed="rId2" cstate="print"/>
          <a:srcRect l="18776" r="20203"/>
          <a:stretch>
            <a:fillRect/>
          </a:stretch>
        </p:blipFill>
        <p:spPr bwMode="auto">
          <a:xfrm>
            <a:off x="7072330" y="428604"/>
            <a:ext cx="1671639" cy="1500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279073"/>
          <a:ext cx="8572560" cy="5327904"/>
        </p:xfrm>
        <a:graphic>
          <a:graphicData uri="http://schemas.openxmlformats.org/drawingml/2006/table">
            <a:tbl>
              <a:tblPr/>
              <a:tblGrid>
                <a:gridCol w="4213631"/>
                <a:gridCol w="4358929"/>
              </a:tblGrid>
              <a:tr h="267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</a:rPr>
                        <a:t>Виды деятельности</a:t>
                      </a:r>
                      <a:endParaRPr lang="ru-RU" sz="1600" dirty="0">
                        <a:latin typeface="+mj-lt"/>
                        <a:ea typeface="Times New Roman"/>
                      </a:endParaRPr>
                    </a:p>
                  </a:txBody>
                  <a:tcPr marL="53738" marR="53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Times New Roman"/>
                        </a:rPr>
                        <a:t>Формы занятий</a:t>
                      </a:r>
                      <a:endParaRPr lang="ru-RU" sz="1600">
                        <a:latin typeface="+mj-lt"/>
                        <a:ea typeface="Times New Roman"/>
                      </a:endParaRPr>
                    </a:p>
                  </a:txBody>
                  <a:tcPr marL="53738" marR="53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2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</a:rPr>
                        <a:t>Ознакомление с жизнью замечательных людей, явивших примеры гражданского служения, исполнения патриотического долга, обязанностей гражданина.</a:t>
                      </a:r>
                    </a:p>
                  </a:txBody>
                  <a:tcPr marL="53738" marR="53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</a:rPr>
                        <a:t>Беседы, просмотр кинофильмов, в процессе изучения учебных инвариантных и вариативных предметов.</a:t>
                      </a:r>
                    </a:p>
                  </a:txBody>
                  <a:tcPr marL="53738" marR="53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2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</a:rPr>
                        <a:t>Получение первоначального представления о традиционных моральных нормах.</a:t>
                      </a:r>
                    </a:p>
                  </a:txBody>
                  <a:tcPr marL="53738" marR="53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</a:rPr>
                        <a:t>В процессе изучения учебных инвариантных и вариативных предметов, этические беседы, участие в творческой деятельности (театрализованные постановки, литературно-музыкальные композиции). </a:t>
                      </a:r>
                    </a:p>
                  </a:txBody>
                  <a:tcPr marL="53738" marR="53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2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</a:rPr>
                        <a:t>Ознакомление с основными правилами поведения в школе, общественных местах, обучение распознаванию хороших и плохих поступков. </a:t>
                      </a:r>
                    </a:p>
                  </a:txBody>
                  <a:tcPr marL="53738" marR="53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</a:rPr>
                        <a:t>Беседы, классные часы, просмотр учебных фильмов, наблюдение и обсуждение в педагогически организованной ситуации поступков, поведения разных людей. </a:t>
                      </a:r>
                    </a:p>
                  </a:txBody>
                  <a:tcPr marL="53738" marR="53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9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</a:rPr>
                        <a:t>Усвоение первоначального опыта нравственных взаимоотношений в коллективе класса и школы. </a:t>
                      </a:r>
                    </a:p>
                  </a:txBody>
                  <a:tcPr marL="53738" marR="53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</a:rPr>
                        <a:t>Участие в коллективных играх, опыт совместной деятельности. </a:t>
                      </a:r>
                    </a:p>
                  </a:txBody>
                  <a:tcPr marL="53738" marR="53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</a:rPr>
                        <a:t>Посильное участие в делах благотворительности, милосердия. </a:t>
                      </a:r>
                    </a:p>
                  </a:txBody>
                  <a:tcPr marL="53738" marR="53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</a:rPr>
                        <a:t>Социальные проекты (на уровне класса, школы). </a:t>
                      </a:r>
                    </a:p>
                  </a:txBody>
                  <a:tcPr marL="53738" marR="53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1472" y="642918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Виды деятельности и формы занятий для решения задач  антикоррупционного воспитания</a:t>
            </a:r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306</TotalTime>
  <Words>702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Антикоррупционное воспитание младших школьников</vt:lpstr>
      <vt:lpstr> «Воспитать человека интеллектуально,  не воспитав его нравственно,  — значит вырастить угрозу для общества».                                    Теодор Рузвельт</vt:lpstr>
      <vt:lpstr>Слайд 3</vt:lpstr>
      <vt:lpstr>Слайд 4</vt:lpstr>
      <vt:lpstr>Коррупция - социально-юридическое явление, означающее злоупотребление служебным положением, дачу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лицами; а также совершение деяний, указанных выше, от имени или в интересах юридического лица.                                   Федеральный закон «О противодействии коррупции» от 25 декабря 2008 г.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Антикоррупционное воспитание младших школьников</dc:title>
  <dc:creator>Леша</dc:creator>
  <cp:lastModifiedBy>Леша</cp:lastModifiedBy>
  <cp:revision>36</cp:revision>
  <dcterms:modified xsi:type="dcterms:W3CDTF">2016-03-13T18:09:42Z</dcterms:modified>
</cp:coreProperties>
</file>