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3" r:id="rId3"/>
    <p:sldId id="257" r:id="rId4"/>
    <p:sldId id="258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E7CF8"/>
    <a:srgbClr val="EAEAEA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01" autoAdjust="0"/>
    <p:restoredTop sz="94660"/>
  </p:normalViewPr>
  <p:slideViewPr>
    <p:cSldViewPr>
      <p:cViewPr varScale="1">
        <p:scale>
          <a:sx n="65" d="100"/>
          <a:sy n="65" d="100"/>
        </p:scale>
        <p:origin x="-18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64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942576-AF86-45B7-8732-C84408B21409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F720D1-9637-45B1-9E13-5EC87E0FCE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38802-80C8-4D07-A4B2-5558134A3A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8277-7AE1-4E35-BB19-CADE3B50E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B1101-7EC2-4229-BE29-BFC87CE6B9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B26A5-A555-4CE1-8466-207BBAABB85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9B665-9A60-4542-B6C0-67F852062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7E7AA-5632-453A-BD0C-81DF415A7A2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F5ED-6EE4-43B1-9078-3CD3EBCBF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25708-4FA6-4EE8-9196-4971BCF6E6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7FEF-F0CB-40D2-B323-EBF8FADF35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3A545-8637-4F45-A904-652A5AFC9CF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AE8EF14-3987-4637-835E-D8EA04EAB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B62C788-ECCC-477C-A592-7A59D41785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71600" y="836712"/>
            <a:ext cx="7181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000"/>
                  </a:schemeClr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"/>
                <a:cs typeface="Arial"/>
              </a:rPr>
              <a:t>Урок математики в 6 классе: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bg1">
                  <a:alpha val="50000"/>
                </a:schemeClr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" name="WordArt 6"/>
          <p:cNvSpPr>
            <a:spLocks noChangeArrowheads="1" noChangeShapeType="1" noTextEdit="1"/>
          </p:cNvSpPr>
          <p:nvPr/>
        </p:nvSpPr>
        <p:spPr bwMode="auto">
          <a:xfrm>
            <a:off x="755576" y="2204864"/>
            <a:ext cx="7704856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000"/>
                  </a:schemeClr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"/>
                <a:cs typeface="Arial"/>
              </a:rPr>
              <a:t>Тема урока: Раскрытие скобок</a:t>
            </a:r>
            <a:endParaRPr lang="ru-RU" sz="3600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bg1">
                  <a:alpha val="50000"/>
                </a:schemeClr>
              </a:solidFill>
              <a:effectLst>
                <a:outerShdw dist="45791" dir="2021404" algn="ctr" rotWithShape="0">
                  <a:schemeClr val="bg1"/>
                </a:outerShdw>
              </a:effectLst>
              <a:latin typeface="Arial"/>
              <a:cs typeface="Arial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755576" y="4365104"/>
            <a:ext cx="7776864" cy="2016224"/>
            <a:chOff x="755576" y="4365104"/>
            <a:chExt cx="7776864" cy="2016224"/>
          </a:xfrm>
        </p:grpSpPr>
        <p:sp>
          <p:nvSpPr>
            <p:cNvPr id="21" name="TextBox 20"/>
            <p:cNvSpPr txBox="1"/>
            <p:nvPr/>
          </p:nvSpPr>
          <p:spPr>
            <a:xfrm>
              <a:off x="5004048" y="4509120"/>
              <a:ext cx="3528392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</a:rPr>
                <a:t>Автор: Фомина Людмила Михайловна, учитель математики МБОУ «Средняя школа № 5» </a:t>
              </a:r>
              <a:r>
                <a:rPr lang="ru-RU" dirty="0" err="1" smtClean="0">
                  <a:solidFill>
                    <a:schemeClr val="bg1"/>
                  </a:solidFill>
                </a:rPr>
                <a:t>г.Когалыма</a:t>
              </a:r>
              <a:r>
                <a:rPr lang="ru-RU" dirty="0" smtClean="0">
                  <a:solidFill>
                    <a:schemeClr val="bg1"/>
                  </a:solidFill>
                </a:rPr>
                <a:t>, </a:t>
              </a:r>
              <a:r>
                <a:rPr lang="ru-RU" dirty="0" err="1" smtClean="0">
                  <a:solidFill>
                    <a:schemeClr val="bg1"/>
                  </a:solidFill>
                </a:rPr>
                <a:t>ХМАО-Югра</a:t>
              </a:r>
              <a:r>
                <a:rPr lang="ru-RU" dirty="0" smtClean="0">
                  <a:solidFill>
                    <a:schemeClr val="bg1"/>
                  </a:solidFill>
                </a:rPr>
                <a:t>.</a:t>
              </a:r>
              <a:endParaRPr lang="ru-RU" dirty="0">
                <a:solidFill>
                  <a:schemeClr val="bg1"/>
                </a:solidFill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4365104"/>
              <a:ext cx="1710912" cy="2016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08720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Цель урока: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132856"/>
            <a:ext cx="6552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ввести правила раскрытия скобок на примерах и научиться применять их при выполнении упражнений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63713" y="4329113"/>
            <a:ext cx="23764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bg1"/>
                </a:solidFill>
                <a:latin typeface="Century Schoolbook" pitchFamily="18" charset="0"/>
              </a:rPr>
              <a:t>a </a:t>
            </a:r>
            <a:r>
              <a:rPr lang="en-US" sz="3200" b="1" i="1">
                <a:solidFill>
                  <a:schemeClr val="bg1"/>
                </a:solidFill>
                <a:latin typeface="Century Schoolbook" pitchFamily="18" charset="0"/>
                <a:cs typeface="Arial" charset="0"/>
              </a:rPr>
              <a:t>· </a:t>
            </a:r>
            <a:r>
              <a:rPr lang="en-US" sz="3200" b="1">
                <a:solidFill>
                  <a:schemeClr val="bg1"/>
                </a:solidFill>
                <a:latin typeface="Century Schoolbook" pitchFamily="18" charset="0"/>
                <a:cs typeface="Arial" charset="0"/>
              </a:rPr>
              <a:t>(</a:t>
            </a:r>
            <a:r>
              <a:rPr lang="en-US" sz="3200" b="1" i="1">
                <a:solidFill>
                  <a:schemeClr val="bg1"/>
                </a:solidFill>
                <a:latin typeface="Century Schoolbook" pitchFamily="18" charset="0"/>
                <a:cs typeface="Arial" charset="0"/>
              </a:rPr>
              <a:t>b + c</a:t>
            </a:r>
            <a:r>
              <a:rPr lang="en-US" sz="3200" b="1">
                <a:solidFill>
                  <a:schemeClr val="bg1"/>
                </a:solidFill>
                <a:latin typeface="Century Schoolbook" pitchFamily="18" charset="0"/>
                <a:cs typeface="Arial" charset="0"/>
              </a:rPr>
              <a:t>)</a:t>
            </a:r>
            <a:endParaRPr lang="en-US" sz="3200" b="1" i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900113" y="188913"/>
            <a:ext cx="71818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bg1">
                    <a:alpha val="50000"/>
                  </a:schemeClr>
                </a:solidFill>
                <a:effectLst>
                  <a:outerShdw dist="45791" dir="2021404" algn="ctr" rotWithShape="0">
                    <a:schemeClr val="bg1"/>
                  </a:outerShdw>
                </a:effectLst>
                <a:latin typeface="Arial"/>
                <a:cs typeface="Arial"/>
              </a:rPr>
              <a:t>РАСПРЕДЕЛИТЕЛЬНЫЙ ЗАКОН:</a:t>
            </a:r>
          </a:p>
        </p:txBody>
      </p:sp>
      <p:sp>
        <p:nvSpPr>
          <p:cNvPr id="2055" name="AutoShape 7"/>
          <p:cNvSpPr>
            <a:spLocks/>
          </p:cNvSpPr>
          <p:nvPr/>
        </p:nvSpPr>
        <p:spPr bwMode="auto">
          <a:xfrm rot="-5400000">
            <a:off x="2411413" y="4581525"/>
            <a:ext cx="144462" cy="719138"/>
          </a:xfrm>
          <a:prstGeom prst="leftBracket">
            <a:avLst>
              <a:gd name="adj" fmla="val 236088"/>
            </a:avLst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 rot="-5400000">
            <a:off x="2664619" y="4328319"/>
            <a:ext cx="287337" cy="1368425"/>
          </a:xfrm>
          <a:prstGeom prst="leftBracket">
            <a:avLst>
              <a:gd name="adj" fmla="val 225863"/>
            </a:avLst>
          </a:prstGeom>
          <a:noFill/>
          <a:ln w="2857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979613" y="2492375"/>
            <a:ext cx="4535487" cy="1538288"/>
            <a:chOff x="1202" y="1434"/>
            <a:chExt cx="2857" cy="969"/>
          </a:xfrm>
        </p:grpSpPr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1565" y="1434"/>
              <a:ext cx="2494" cy="681"/>
              <a:chOff x="1565" y="1434"/>
              <a:chExt cx="2494" cy="681"/>
            </a:xfrm>
          </p:grpSpPr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565" y="1434"/>
                <a:ext cx="2494" cy="681"/>
              </a:xfrm>
              <a:prstGeom prst="rect">
                <a:avLst/>
              </a:prstGeom>
              <a:solidFill>
                <a:srgbClr val="EAEAEA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3288" y="1434"/>
                <a:ext cx="0" cy="6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2109" y="2115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bg1"/>
                  </a:solidFill>
                  <a:latin typeface="Century Schoolbook" pitchFamily="18" charset="0"/>
                </a:rPr>
                <a:t>b</a:t>
              </a:r>
              <a:endParaRPr lang="ru-RU" sz="2400" b="1" i="1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515" y="2069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bg1"/>
                  </a:solidFill>
                  <a:latin typeface="Century Schoolbook" pitchFamily="18" charset="0"/>
                </a:rPr>
                <a:t>c</a:t>
              </a:r>
              <a:endParaRPr lang="ru-RU" sz="2400" b="1" i="1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  <p:sp>
          <p:nvSpPr>
            <p:cNvPr id="2062" name="Text Box 14"/>
            <p:cNvSpPr txBox="1">
              <a:spLocks noChangeArrowheads="1"/>
            </p:cNvSpPr>
            <p:nvPr/>
          </p:nvSpPr>
          <p:spPr bwMode="auto">
            <a:xfrm>
              <a:off x="1202" y="1616"/>
              <a:ext cx="31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i="1">
                  <a:solidFill>
                    <a:schemeClr val="bg1"/>
                  </a:solidFill>
                  <a:latin typeface="Century Schoolbook" pitchFamily="18" charset="0"/>
                </a:rPr>
                <a:t>a</a:t>
              </a:r>
              <a:endParaRPr lang="ru-RU" sz="2400" b="1" i="1">
                <a:solidFill>
                  <a:schemeClr val="bg1"/>
                </a:solidFill>
                <a:latin typeface="Century Schoolbook" pitchFamily="18" charset="0"/>
              </a:endParaRPr>
            </a:p>
          </p:txBody>
        </p:sp>
      </p:grp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4427538" y="43291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accent1"/>
                </a:solidFill>
                <a:latin typeface="Century Schoolbook" pitchFamily="18" charset="0"/>
                <a:cs typeface="Arial" charset="0"/>
              </a:rPr>
              <a:t>a </a:t>
            </a:r>
            <a:r>
              <a:rPr lang="en-US" sz="3200" b="1" i="1">
                <a:solidFill>
                  <a:schemeClr val="accent1"/>
                </a:solidFill>
                <a:latin typeface="Century Schoolbook" pitchFamily="18" charset="0"/>
              </a:rPr>
              <a:t>· b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292725" y="4329113"/>
            <a:ext cx="18716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 dirty="0">
                <a:solidFill>
                  <a:schemeClr val="bg1"/>
                </a:solidFill>
                <a:latin typeface="Century Schoolbook" pitchFamily="18" charset="0"/>
              </a:rPr>
              <a:t>+ </a:t>
            </a:r>
            <a:r>
              <a:rPr lang="en-US" sz="3200" b="1" i="1" dirty="0">
                <a:solidFill>
                  <a:srgbClr val="8E7CF8"/>
                </a:solidFill>
                <a:latin typeface="Century Schoolbook" pitchFamily="18" charset="0"/>
              </a:rPr>
              <a:t>a · c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3851275" y="4329113"/>
            <a:ext cx="792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i="1">
                <a:solidFill>
                  <a:schemeClr val="bg1"/>
                </a:solidFill>
                <a:latin typeface="Century Schoolbook" pitchFamily="18" charset="0"/>
                <a:cs typeface="Arial" charset="0"/>
              </a:rPr>
              <a:t>=</a:t>
            </a:r>
            <a:endParaRPr lang="en-US" sz="3200" b="1" i="1">
              <a:solidFill>
                <a:schemeClr val="bg1"/>
              </a:solidFill>
              <a:latin typeface="Century Schoolbook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2557463" y="2492375"/>
            <a:ext cx="2735262" cy="10810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292725" y="2492375"/>
            <a:ext cx="1223963" cy="1081088"/>
          </a:xfrm>
          <a:prstGeom prst="rect">
            <a:avLst/>
          </a:prstGeom>
          <a:solidFill>
            <a:srgbClr val="8E7C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755576" y="5373216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i="1" dirty="0">
                <a:solidFill>
                  <a:schemeClr val="bg1"/>
                </a:solidFill>
              </a:rPr>
              <a:t>Чтобы умножить число на сумму, надо умножить </a:t>
            </a:r>
            <a:r>
              <a:rPr lang="ru-RU" sz="2400" b="1" i="1" u="sng" dirty="0">
                <a:solidFill>
                  <a:schemeClr val="bg1"/>
                </a:solidFill>
              </a:rPr>
              <a:t>число на каждое слагаемое</a:t>
            </a:r>
            <a:r>
              <a:rPr lang="ru-RU" sz="2400" b="1" i="1" dirty="0">
                <a:solidFill>
                  <a:schemeClr val="bg1"/>
                </a:solidFill>
              </a:rPr>
              <a:t>, полученные результаты сложить</a:t>
            </a:r>
            <a:endParaRPr lang="en-US" sz="24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2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 animBg="1"/>
      <p:bldP spid="2055" grpId="0" animBg="1"/>
      <p:bldP spid="2056" grpId="0" animBg="1"/>
      <p:bldP spid="2065" grpId="0"/>
      <p:bldP spid="2065" grpId="1"/>
      <p:bldP spid="2066" grpId="0"/>
      <p:bldP spid="2066" grpId="1"/>
      <p:bldP spid="2067" grpId="0"/>
      <p:bldP spid="2058" grpId="0" animBg="1"/>
      <p:bldP spid="2059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348880"/>
            <a:ext cx="8712968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827584" y="836712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№ 520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662473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Работа по учебнику: </a:t>
            </a:r>
          </a:p>
          <a:p>
            <a:endParaRPr lang="ru-RU" sz="2400" dirty="0" smtClean="0">
              <a:solidFill>
                <a:schemeClr val="bg1"/>
              </a:solidFill>
            </a:endParaRPr>
          </a:p>
          <a:p>
            <a:r>
              <a:rPr lang="ru-RU" sz="2400" dirty="0" smtClean="0">
                <a:solidFill>
                  <a:schemeClr val="bg1"/>
                </a:solidFill>
              </a:rPr>
              <a:t>№ 521 (</a:t>
            </a:r>
            <a:r>
              <a:rPr lang="ru-RU" sz="2400" dirty="0" err="1" smtClean="0">
                <a:solidFill>
                  <a:schemeClr val="bg1"/>
                </a:solidFill>
              </a:rPr>
              <a:t>в,г</a:t>
            </a:r>
            <a:r>
              <a:rPr lang="ru-RU" sz="2400" dirty="0" smtClean="0">
                <a:solidFill>
                  <a:schemeClr val="bg1"/>
                </a:solidFill>
              </a:rPr>
              <a:t>,)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№ 523 (</a:t>
            </a:r>
            <a:r>
              <a:rPr lang="ru-RU" sz="2400" dirty="0" err="1" smtClean="0">
                <a:solidFill>
                  <a:schemeClr val="bg1"/>
                </a:solidFill>
              </a:rPr>
              <a:t>б;г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№ 522 (</a:t>
            </a:r>
            <a:r>
              <a:rPr lang="ru-RU" sz="2400" dirty="0" err="1" smtClean="0">
                <a:solidFill>
                  <a:schemeClr val="bg1"/>
                </a:solidFill>
              </a:rPr>
              <a:t>б,г</a:t>
            </a:r>
            <a:r>
              <a:rPr lang="ru-RU" sz="2400" dirty="0" smtClean="0">
                <a:solidFill>
                  <a:schemeClr val="bg1"/>
                </a:solidFill>
              </a:rPr>
              <a:t>) </a:t>
            </a:r>
          </a:p>
          <a:p>
            <a:r>
              <a:rPr lang="ru-RU" sz="2400" dirty="0" smtClean="0">
                <a:solidFill>
                  <a:schemeClr val="bg1"/>
                </a:solidFill>
              </a:rPr>
              <a:t>№ 524 (</a:t>
            </a:r>
            <a:r>
              <a:rPr lang="ru-RU" sz="2400" dirty="0" err="1" smtClean="0">
                <a:solidFill>
                  <a:schemeClr val="bg1"/>
                </a:solidFill>
              </a:rPr>
              <a:t>в,г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1026" name="Рисунок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140968"/>
            <a:ext cx="7776864" cy="2377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115616" y="59492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№ 526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908720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Физкультминутка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1916832"/>
            <a:ext cx="53285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ru-RU" sz="2800" dirty="0" smtClean="0">
                <a:solidFill>
                  <a:schemeClr val="bg1"/>
                </a:solidFill>
              </a:rPr>
              <a:t>- Быстро встали, улыбнулись.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Выше-выше потянулись.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Ну-ка, плечи распрямите,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Вправо, влево повернитесь,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Рук коленями коснитесь.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Сели, встали. Сели, встали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- И на месте побежали.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628800"/>
            <a:ext cx="776052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Самостоятельная </a:t>
            </a:r>
          </a:p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работа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75656" y="980728"/>
            <a:ext cx="547260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Домашнее задание.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№ 521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а;б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522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а;в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524(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а;б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538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а;б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   539(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а;б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1484784"/>
            <a:ext cx="6054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урок!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Рисунок 2" descr="Картинка 15 из 602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140968"/>
            <a:ext cx="3369275" cy="242693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Другая 3">
      <a:dk1>
        <a:srgbClr val="0070C0"/>
      </a:dk1>
      <a:lt1>
        <a:sysClr val="window" lastClr="FFFFFF"/>
      </a:lt1>
      <a:dk2>
        <a:srgbClr val="0070C0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</TotalTime>
  <Words>148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My 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Zubareva</dc:creator>
  <cp:lastModifiedBy>Учитель</cp:lastModifiedBy>
  <cp:revision>21</cp:revision>
  <dcterms:created xsi:type="dcterms:W3CDTF">2007-06-11T20:07:45Z</dcterms:created>
  <dcterms:modified xsi:type="dcterms:W3CDTF">2012-01-22T15:07:54Z</dcterms:modified>
</cp:coreProperties>
</file>