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4" r:id="rId6"/>
    <p:sldId id="269" r:id="rId7"/>
    <p:sldId id="270" r:id="rId8"/>
    <p:sldId id="271" r:id="rId9"/>
    <p:sldId id="272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72D0D4-AAE2-4355-942A-8F52562A449A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510DDE-33A0-429F-AA52-9ED111436F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6477000" cy="13967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АЛГЕБРА</a:t>
            </a:r>
            <a:r>
              <a:rPr lang="ru-RU" sz="4000" dirty="0" smtClean="0"/>
              <a:t> </a:t>
            </a:r>
            <a:r>
              <a:rPr lang="ru-RU" sz="2000" dirty="0" smtClean="0"/>
              <a:t>и начала  анализа  </a:t>
            </a:r>
            <a:br>
              <a:rPr lang="ru-RU" sz="2000" dirty="0" smtClean="0"/>
            </a:br>
            <a:r>
              <a:rPr lang="ru-RU" sz="2000" b="1" dirty="0" smtClean="0"/>
              <a:t> </a:t>
            </a:r>
            <a:r>
              <a:rPr lang="ru-RU" sz="2700" b="1" dirty="0" smtClean="0"/>
              <a:t>10 </a:t>
            </a:r>
            <a:r>
              <a:rPr lang="ru-RU" sz="2000" dirty="0" smtClean="0"/>
              <a:t>класс</a:t>
            </a:r>
            <a:br>
              <a:rPr lang="ru-RU" sz="2000" dirty="0" smtClean="0"/>
            </a:br>
            <a:r>
              <a:rPr lang="ru-RU" sz="2000" dirty="0" smtClean="0"/>
              <a:t>Ш.А.Алимов, </a:t>
            </a:r>
            <a:r>
              <a:rPr lang="ru-RU" sz="2000" dirty="0" err="1" smtClean="0"/>
              <a:t>ю.м.колягин</a:t>
            </a:r>
            <a:r>
              <a:rPr lang="ru-RU" sz="2000" dirty="0" smtClean="0"/>
              <a:t>  </a:t>
            </a:r>
            <a:r>
              <a:rPr lang="ru-RU" sz="1600" dirty="0" smtClean="0"/>
              <a:t>и др.</a:t>
            </a:r>
            <a:br>
              <a:rPr lang="ru-RU" sz="1600" dirty="0" smtClean="0"/>
            </a:br>
            <a:r>
              <a:rPr lang="ru-RU" sz="1600" dirty="0" smtClean="0"/>
              <a:t>15 изд. М.: Просвещение, 2007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математики Пивоваренок Н.Н.</a:t>
            </a:r>
            <a:br>
              <a:rPr lang="ru-RU" dirty="0" smtClean="0"/>
            </a:br>
            <a:r>
              <a:rPr lang="ru-RU" dirty="0" smtClean="0"/>
              <a:t>ГОУ  Школа №247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492896"/>
            <a:ext cx="6365845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Действительные числа</a:t>
            </a:r>
          </a:p>
          <a:p>
            <a:pPr algn="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2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080" y="4149080"/>
            <a:ext cx="8280920" cy="1431161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r">
              <a:lnSpc>
                <a:spcPct val="150000"/>
              </a:lnSpc>
            </a:pPr>
            <a:r>
              <a:rPr lang="ru-RU" sz="2000" i="1" dirty="0" smtClean="0"/>
              <a:t>«Алгебра есть не что иное, как математический язык, приспособленный для обозначения отношений между количествами».</a:t>
            </a:r>
            <a:endParaRPr lang="ru-RU" sz="2000" dirty="0" smtClean="0"/>
          </a:p>
          <a:p>
            <a:pPr algn="r">
              <a:lnSpc>
                <a:spcPct val="150000"/>
              </a:lnSpc>
            </a:pPr>
            <a:r>
              <a:rPr lang="ru-RU" i="1" dirty="0" smtClean="0"/>
              <a:t>И. Ньютон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611560" y="476672"/>
            <a:ext cx="7315200" cy="3888432"/>
          </a:xfrm>
        </p:spPr>
        <p:txBody>
          <a:bodyPr>
            <a:normAutofit lnSpcReduction="10000"/>
          </a:bodyPr>
          <a:lstStyle/>
          <a:p>
            <a:r>
              <a:rPr lang="ru-RU" sz="3600" b="1" u="sng" dirty="0" smtClean="0"/>
              <a:t>§</a:t>
            </a:r>
            <a:r>
              <a:rPr lang="ru-RU" sz="4800" b="1" u="sng" dirty="0" smtClean="0"/>
              <a:t>2</a:t>
            </a:r>
            <a:r>
              <a:rPr lang="ru-RU" sz="3600" b="1" u="sng" dirty="0" smtClean="0"/>
              <a:t>,</a:t>
            </a:r>
            <a:r>
              <a:rPr lang="ru-RU" sz="3600" b="1" dirty="0" smtClean="0"/>
              <a:t> разобрать задачу 3 (стр.6);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9</a:t>
            </a:r>
            <a:r>
              <a:rPr lang="ru-RU" sz="3600" b="1" dirty="0" smtClean="0"/>
              <a:t> (2, 4, 6),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11</a:t>
            </a:r>
            <a:r>
              <a:rPr lang="ru-RU" sz="3600" b="1" dirty="0" smtClean="0"/>
              <a:t> (2),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93</a:t>
            </a:r>
            <a:r>
              <a:rPr lang="ru-RU" sz="3600" b="1" dirty="0" smtClean="0"/>
              <a:t> ,</a:t>
            </a:r>
          </a:p>
          <a:p>
            <a:r>
              <a:rPr lang="ru-RU" sz="3600" b="1" dirty="0" smtClean="0"/>
              <a:t>№</a:t>
            </a:r>
            <a:r>
              <a:rPr lang="ru-RU" sz="4800" b="1" dirty="0" smtClean="0"/>
              <a:t>5</a:t>
            </a:r>
            <a:r>
              <a:rPr lang="ru-RU" sz="3600" b="1" dirty="0" smtClean="0"/>
              <a:t> (2).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5013176"/>
            <a:ext cx="6477000" cy="854224"/>
          </a:xfrm>
        </p:spPr>
        <p:txBody>
          <a:bodyPr/>
          <a:lstStyle/>
          <a:p>
            <a:r>
              <a:rPr lang="ru-RU" dirty="0" smtClean="0"/>
              <a:t>Итоги урока №2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Глава1 , §2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7704856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Самоанализ    урока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623731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672" y="764704"/>
            <a:ext cx="7524328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   иметь понятия об:</a:t>
            </a:r>
          </a:p>
          <a:p>
            <a:pPr lvl="2">
              <a:buFont typeface="Wingdings" pitchFamily="2" charset="2"/>
              <a:buChar char="v"/>
            </a:pPr>
            <a:r>
              <a:rPr lang="ru-RU" sz="1700" dirty="0" smtClean="0"/>
              <a:t>   </a:t>
            </a:r>
            <a:r>
              <a:rPr lang="ru-RU" sz="2400" dirty="0" smtClean="0"/>
              <a:t>иррациональных числах;</a:t>
            </a:r>
          </a:p>
          <a:p>
            <a:pPr lvl="2">
              <a:buFont typeface="Wingdings" pitchFamily="2" charset="2"/>
              <a:buChar char="v"/>
            </a:pPr>
            <a:r>
              <a:rPr lang="ru-RU" sz="2400" dirty="0" smtClean="0"/>
              <a:t>   множестве действительных чисел;</a:t>
            </a:r>
          </a:p>
          <a:p>
            <a:pPr lvl="2">
              <a:buFont typeface="Wingdings" pitchFamily="2" charset="2"/>
              <a:buChar char="v"/>
            </a:pPr>
            <a:r>
              <a:rPr lang="ru-RU" sz="2400" dirty="0" smtClean="0"/>
              <a:t>    модуле действительного числа;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  уметь выполнять :</a:t>
            </a:r>
          </a:p>
          <a:p>
            <a:pPr lvl="2">
              <a:buFont typeface="Wingdings" pitchFamily="2" charset="2"/>
              <a:buChar char="v"/>
            </a:pPr>
            <a:r>
              <a:rPr lang="ru-RU" sz="1700" dirty="0" smtClean="0"/>
              <a:t>   </a:t>
            </a:r>
            <a:r>
              <a:rPr lang="ru-RU" sz="2400" dirty="0" smtClean="0"/>
              <a:t>вычисления с иррациональными выражениями;</a:t>
            </a:r>
          </a:p>
          <a:p>
            <a:pPr lvl="2">
              <a:buFont typeface="Wingdings" pitchFamily="2" charset="2"/>
              <a:buChar char="v"/>
            </a:pPr>
            <a:r>
              <a:rPr lang="ru-RU" sz="2400" dirty="0" smtClean="0"/>
              <a:t>   сравнивать числовые значения иррациональных выражений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72514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§2</a:t>
            </a:r>
            <a:r>
              <a:rPr lang="ru-RU" sz="3200" dirty="0" smtClean="0"/>
              <a:t>     </a:t>
            </a:r>
            <a:r>
              <a:rPr lang="ru-RU" sz="32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Действительные  числа</a:t>
            </a:r>
            <a:endParaRPr lang="ru-RU" sz="3200" i="1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188640"/>
            <a:ext cx="45321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/>
              <a:t>Знания и навыки учащихся: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Необходимость дальнейшего расширения множества чисел связана в основном с двумя причинами: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51520" y="4437112"/>
            <a:ext cx="8712968" cy="1584176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200" b="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иррациональным числом </a:t>
            </a:r>
            <a:r>
              <a:rPr lang="ru-RU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называется бесконечная  десятичная  непериодическая дробь </a:t>
            </a:r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51520" y="1556792"/>
            <a:ext cx="8712968" cy="1080120"/>
          </a:xfrm>
        </p:spPr>
        <p:txBody>
          <a:bodyPr>
            <a:normAutofit fontScale="92500"/>
          </a:bodyPr>
          <a:lstStyle/>
          <a:p>
            <a:pPr marL="457200" indent="-457200" algn="just"/>
            <a:r>
              <a:rPr lang="ru-RU" sz="2600" dirty="0" smtClean="0"/>
              <a:t>1)Рациональных чисел недостаточно для выражения результатов измерений </a:t>
            </a:r>
            <a:r>
              <a:rPr lang="ru-RU" sz="2100" dirty="0" smtClean="0">
                <a:solidFill>
                  <a:schemeClr val="tx1"/>
                </a:solidFill>
              </a:rPr>
              <a:t>(длина диагонали квадрата со стороной  1)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Текст 5"/>
          <p:cNvSpPr txBox="1">
            <a:spLocks/>
          </p:cNvSpPr>
          <p:nvPr/>
        </p:nvSpPr>
        <p:spPr>
          <a:xfrm>
            <a:off x="251520" y="2780928"/>
            <a:ext cx="8712968" cy="1224136"/>
          </a:xfrm>
          <a:prstGeom prst="rect">
            <a:avLst/>
          </a:prstGeom>
          <a:solidFill>
            <a:schemeClr val="accent4"/>
          </a:solidFill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Такие числовые выражения не являются рациональными числами  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331640" y="3356992"/>
          <a:ext cx="6647367" cy="648072"/>
        </p:xfrm>
        <a:graphic>
          <a:graphicData uri="http://schemas.openxmlformats.org/presentationml/2006/ole">
            <p:oleObj spid="_x0000_s5121" name="Формула" r:id="rId3" imgW="3416300" imgH="33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627784" y="1916832"/>
            <a:ext cx="6336704" cy="24482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sz="3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Действительным   числом   </a:t>
            </a:r>
            <a:r>
              <a:rPr lang="ru-RU" sz="3200" i="1" dirty="0" smtClean="0"/>
              <a:t>называется   </a:t>
            </a:r>
            <a:br>
              <a:rPr lang="ru-RU" sz="3200" i="1" dirty="0" smtClean="0"/>
            </a:br>
            <a:r>
              <a:rPr lang="ru-RU" sz="3200" i="1" dirty="0" smtClean="0"/>
              <a:t>бесконечная десятичная дробь, т.е. дробь вида </a:t>
            </a:r>
          </a:p>
          <a:p>
            <a:r>
              <a:rPr lang="ru-RU" sz="3200" i="1" dirty="0" smtClean="0"/>
              <a:t>   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  </a:t>
            </a:r>
            <a:r>
              <a:rPr lang="ru-RU" sz="3200" i="1" dirty="0" smtClean="0"/>
              <a:t>или   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3… </a:t>
            </a:r>
            <a:r>
              <a:rPr lang="ru-RU" sz="3200" i="1" baseline="-25000" dirty="0" smtClean="0"/>
              <a:t>,</a:t>
            </a:r>
          </a:p>
          <a:p>
            <a:r>
              <a:rPr lang="ru-RU" sz="3200" i="1" baseline="-25000" dirty="0" smtClean="0"/>
              <a:t> </a:t>
            </a:r>
            <a:r>
              <a:rPr lang="ru-RU" sz="3200" i="1" dirty="0" smtClean="0"/>
              <a:t>где</a:t>
            </a:r>
            <a:r>
              <a:rPr lang="ru-RU" sz="3200" i="1" baseline="-25000" dirty="0" smtClean="0"/>
              <a:t>   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3200" i="1" baseline="-25000" dirty="0" smtClean="0"/>
              <a:t> </a:t>
            </a:r>
            <a:r>
              <a:rPr lang="ru-RU" sz="3200" i="1" dirty="0" smtClean="0"/>
              <a:t> -  целое неотрицательное число, </a:t>
            </a:r>
            <a:br>
              <a:rPr lang="ru-RU" sz="3200" i="1" dirty="0" smtClean="0"/>
            </a:br>
            <a:r>
              <a:rPr lang="ru-RU" sz="3200" i="1" dirty="0" smtClean="0"/>
              <a:t>а  каждая из букв 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,а</a:t>
            </a:r>
            <a:r>
              <a:rPr lang="ru-RU" sz="41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4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</a:t>
            </a:r>
            <a:r>
              <a:rPr lang="ru-RU" sz="4100" i="1" baseline="-25000" dirty="0" smtClean="0"/>
              <a:t> </a:t>
            </a:r>
            <a:r>
              <a:rPr lang="ru-RU" sz="3200" i="1" baseline="-25000" dirty="0" smtClean="0"/>
              <a:t>  </a:t>
            </a:r>
            <a:r>
              <a:rPr lang="ru-RU" sz="3200" i="1" dirty="0" smtClean="0"/>
              <a:t>- одна из десяти цифр: </a:t>
            </a:r>
          </a:p>
          <a:p>
            <a:pPr algn="r"/>
            <a:r>
              <a:rPr lang="ru-RU" sz="2800" b="0" i="1" dirty="0" smtClean="0"/>
              <a:t>0,1,2,3,4,5,6,7,8,9</a:t>
            </a:r>
            <a:endParaRPr lang="ru-RU" sz="3200" b="0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51520" y="4293096"/>
            <a:ext cx="8712968" cy="1728192"/>
          </a:xfrm>
          <a:noFill/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1) </a:t>
            </a:r>
            <a:r>
              <a:rPr lang="el-GR" sz="2400" dirty="0" smtClean="0">
                <a:solidFill>
                  <a:schemeClr val="tx1"/>
                </a:solidFill>
              </a:rPr>
              <a:t>π</a:t>
            </a:r>
            <a:r>
              <a:rPr lang="ru-RU" sz="2400" dirty="0" smtClean="0">
                <a:solidFill>
                  <a:schemeClr val="tx1"/>
                </a:solidFill>
              </a:rPr>
              <a:t> = 3,1415…  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 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4 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</a:t>
            </a:r>
            <a:r>
              <a:rPr lang="ru-RU" sz="2400" i="1" baseline="-25000" dirty="0" smtClean="0"/>
              <a:t>      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=5  …</a:t>
            </a:r>
          </a:p>
          <a:p>
            <a:pPr marL="457200" indent="-457200"/>
            <a:r>
              <a:rPr lang="ru-RU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2)- √234 = - 15,297058…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15 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9 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=7</a:t>
            </a:r>
            <a:r>
              <a:rPr lang="ru-RU" sz="2400" i="1" baseline="-25000" dirty="0" smtClean="0"/>
              <a:t>      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  …</a:t>
            </a:r>
          </a:p>
          <a:p>
            <a:pPr marL="457200" indent="-457200"/>
            <a:r>
              <a:rPr lang="ru-RU" sz="2400" dirty="0" smtClean="0">
                <a:solidFill>
                  <a:schemeClr val="tx1"/>
                </a:solidFill>
              </a:rPr>
              <a:t>3)37,19      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37 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   а</a:t>
            </a:r>
            <a:r>
              <a:rPr lang="ru-RU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9     а</a:t>
            </a:r>
            <a:r>
              <a:rPr lang="en-US" sz="2400" i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   при </a:t>
            </a:r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n≥3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251520" y="188640"/>
            <a:ext cx="8712968" cy="1656184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Объединение  множества   рациональных  чисел  и   множества   иррациональных  чисел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(бесконечных десятичных непериодических дробей)  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даёт  множество 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действительных  чисел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9330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58772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Действительное число может быть </a:t>
            </a:r>
          </a:p>
          <a:p>
            <a:pPr algn="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положительным,  отрицательным  или  равным  нулю.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5580112" y="2132856"/>
            <a:ext cx="3240360" cy="17281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12474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Арифметические операции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действительными числами обычно заменяются операциями над их приближениями.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179512" y="2132856"/>
            <a:ext cx="3456384" cy="43204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точностью до единицы: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179512" y="3068960"/>
            <a:ext cx="3456384" cy="432048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точностью до десятой: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179512" y="4149080"/>
            <a:ext cx="3456384" cy="432048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 точностью до сотой: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796136" y="2348880"/>
          <a:ext cx="2890837" cy="1152525"/>
        </p:xfrm>
        <a:graphic>
          <a:graphicData uri="http://schemas.openxmlformats.org/presentationml/2006/ole">
            <p:oleObj spid="_x0000_s21508" name="Формула" r:id="rId3" imgW="1587240" imgH="660240" progId="Equation.3">
              <p:embed/>
            </p:oleObj>
          </a:graphicData>
        </a:graphic>
      </p:graphicFrame>
      <p:sp>
        <p:nvSpPr>
          <p:cNvPr id="12" name="Текст 5"/>
          <p:cNvSpPr txBox="1">
            <a:spLocks/>
          </p:cNvSpPr>
          <p:nvPr/>
        </p:nvSpPr>
        <p:spPr>
          <a:xfrm>
            <a:off x="179512" y="1556792"/>
            <a:ext cx="3528392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Вычислим сумму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79512" y="4581128"/>
          <a:ext cx="5184575" cy="538457"/>
        </p:xfrm>
        <a:graphic>
          <a:graphicData uri="http://schemas.openxmlformats.org/presentationml/2006/ole">
            <p:oleObj spid="_x0000_s21510" name="Формула" r:id="rId4" imgW="3213100" imgH="330200" progId="Equation.3">
              <p:embed/>
            </p:oleObj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79513" y="3501008"/>
          <a:ext cx="4536504" cy="557115"/>
        </p:xfrm>
        <a:graphic>
          <a:graphicData uri="http://schemas.openxmlformats.org/presentationml/2006/ole">
            <p:oleObj spid="_x0000_s21512" name="Формула" r:id="rId5" imgW="2717800" imgH="330200" progId="Equation.3">
              <p:embed/>
            </p:oleObj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179512" y="2492896"/>
          <a:ext cx="3933694" cy="576064"/>
        </p:xfrm>
        <a:graphic>
          <a:graphicData uri="http://schemas.openxmlformats.org/presentationml/2006/ole">
            <p:oleObj spid="_x0000_s21514" name="Формула" r:id="rId6" imgW="2273300" imgH="330200" progId="Equation.3">
              <p:embed/>
            </p:oleObj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2339752" y="1556792"/>
          <a:ext cx="1080120" cy="432048"/>
        </p:xfrm>
        <a:graphic>
          <a:graphicData uri="http://schemas.openxmlformats.org/presentationml/2006/ole">
            <p:oleObj spid="_x0000_s21516" name="Формула" r:id="rId7" imgW="761669" imgH="304668" progId="Equation.3">
              <p:embed/>
            </p:oleObj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5868144" y="5733256"/>
          <a:ext cx="1152128" cy="460851"/>
        </p:xfrm>
        <a:graphic>
          <a:graphicData uri="http://schemas.openxmlformats.org/presentationml/2006/ole">
            <p:oleObj spid="_x0000_s21518" name="Формула" r:id="rId8" imgW="761669" imgH="304668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95536" y="5301208"/>
            <a:ext cx="8428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Числа 3; 3,1; 3,15 и т.д. являются последовательными приближениями  значения суммы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12474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Все основные действия </a:t>
            </a: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  рациональными числами сохраняются  и   для действительных чисел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11560" y="2492896"/>
            <a:ext cx="8532440" cy="2160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0" y="2492896"/>
            <a:ext cx="539552" cy="216024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79512" y="1556792"/>
            <a:ext cx="8428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Переместительный, сочетательный и распределительный законы, правила сравнения, правила раскрытия скобок и т.д.</a:t>
            </a:r>
            <a:endParaRPr lang="ru-RU" sz="2400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51520" y="3140968"/>
            <a:ext cx="8568952" cy="1124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4. Модуль 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действительного числа  </a:t>
            </a: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обозначается</a:t>
            </a:r>
            <a:r>
              <a:rPr kumimoji="0" lang="ru-RU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|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х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|</a:t>
            </a:r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определяется так же, как и модуль рационального числа: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467544" y="4437112"/>
          <a:ext cx="3720413" cy="1152128"/>
        </p:xfrm>
        <a:graphic>
          <a:graphicData uri="http://schemas.openxmlformats.org/presentationml/2006/ole">
            <p:oleObj spid="_x0000_s25608" name="Формула" r:id="rId3" imgW="14732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23528" y="188640"/>
            <a:ext cx="7315200" cy="2664296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№8</a:t>
            </a:r>
            <a:r>
              <a:rPr lang="ru-RU" sz="3600" b="1" dirty="0" smtClean="0"/>
              <a:t>         </a:t>
            </a:r>
            <a:r>
              <a:rPr lang="ru-RU" sz="3200" dirty="0" smtClean="0"/>
              <a:t>1)</a:t>
            </a:r>
          </a:p>
          <a:p>
            <a:r>
              <a:rPr lang="ru-RU" sz="3200" dirty="0" smtClean="0"/>
              <a:t>                  Следовательно,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х.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2) 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№9(1,3,5), №10, №11, №12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2411760" y="260648"/>
          <a:ext cx="1800200" cy="677722"/>
        </p:xfrm>
        <a:graphic>
          <a:graphicData uri="http://schemas.openxmlformats.org/presentationml/2006/ole">
            <p:oleObj spid="_x0000_s26625" name="Формула" r:id="rId3" imgW="812447" imgH="304668" progId="Equation.3">
              <p:embed/>
            </p:oleObj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499992" y="188640"/>
          <a:ext cx="3240360" cy="720080"/>
        </p:xfrm>
        <a:graphic>
          <a:graphicData uri="http://schemas.openxmlformats.org/presentationml/2006/ole">
            <p:oleObj spid="_x0000_s26627" name="Формула" r:id="rId4" imgW="1371600" imgH="304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23528" y="188640"/>
            <a:ext cx="7315200" cy="2664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№9(1,3,5)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№10, №11, №12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23528" y="188640"/>
            <a:ext cx="1224136" cy="7920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№10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№11, №12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803</TotalTime>
  <Words>383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Обычная</vt:lpstr>
      <vt:lpstr>Формула</vt:lpstr>
      <vt:lpstr>АЛГЕБРА и начала  анализа    10 класс Ш.А.Алимов, ю.м.колягин  и др. 15 изд. М.: Просвещение, 2007</vt:lpstr>
      <vt:lpstr>Слайд 2</vt:lpstr>
      <vt:lpstr>1. Необходимость дальнейшего расширения множества чисел связана в основном с двумя причинами:</vt:lpstr>
      <vt:lpstr>Слайд 4</vt:lpstr>
      <vt:lpstr>2. Арифметические операции над действительными числами обычно заменяются операциями над их приближениями.</vt:lpstr>
      <vt:lpstr>3. Все основные действия над  рациональными числами сохраняются  и   для действительных чисел </vt:lpstr>
      <vt:lpstr>№9(1,3,5), №10, №11, №12</vt:lpstr>
      <vt:lpstr>№10, №11, №12</vt:lpstr>
      <vt:lpstr>№11, №12</vt:lpstr>
      <vt:lpstr>Домашнее задание</vt:lpstr>
      <vt:lpstr>Итоги урока №2</vt:lpstr>
    </vt:vector>
  </TitlesOfParts>
  <Company>Школа №247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 и начала  анализа    10 класс Ш.А.Алимов, ю.м.колягин  и др.</dc:title>
  <dc:creator>-</dc:creator>
  <cp:lastModifiedBy>Наташа</cp:lastModifiedBy>
  <cp:revision>73</cp:revision>
  <dcterms:created xsi:type="dcterms:W3CDTF">2010-08-10T16:43:28Z</dcterms:created>
  <dcterms:modified xsi:type="dcterms:W3CDTF">2013-11-09T18:19:14Z</dcterms:modified>
</cp:coreProperties>
</file>