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59" r:id="rId5"/>
    <p:sldId id="274" r:id="rId6"/>
    <p:sldId id="275" r:id="rId7"/>
    <p:sldId id="261" r:id="rId8"/>
    <p:sldId id="276" r:id="rId9"/>
    <p:sldId id="270" r:id="rId10"/>
    <p:sldId id="271" r:id="rId11"/>
    <p:sldId id="272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6477000" cy="13967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АЛГЕБРА</a:t>
            </a:r>
            <a:r>
              <a:rPr lang="ru-RU" sz="4000" dirty="0" smtClean="0"/>
              <a:t> </a:t>
            </a:r>
            <a:r>
              <a:rPr lang="ru-RU" sz="2000" dirty="0" smtClean="0"/>
              <a:t>и начала  анализа  </a:t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r>
              <a:rPr lang="ru-RU" sz="2700" b="1" dirty="0" smtClean="0"/>
              <a:t>10 </a:t>
            </a:r>
            <a:r>
              <a:rPr lang="ru-RU" sz="2000" dirty="0" smtClean="0"/>
              <a:t>класс</a:t>
            </a:r>
            <a:br>
              <a:rPr lang="ru-RU" sz="2000" dirty="0" smtClean="0"/>
            </a:br>
            <a:r>
              <a:rPr lang="ru-RU" sz="2000" dirty="0" smtClean="0"/>
              <a:t>Ш.А.Алимов, </a:t>
            </a:r>
            <a:r>
              <a:rPr lang="ru-RU" sz="2000" dirty="0" err="1" smtClean="0"/>
              <a:t>ю.м.колягин</a:t>
            </a:r>
            <a:r>
              <a:rPr lang="ru-RU" sz="2000" dirty="0" smtClean="0"/>
              <a:t>  </a:t>
            </a:r>
            <a:r>
              <a:rPr lang="ru-RU" sz="1600" dirty="0" smtClean="0"/>
              <a:t>и др.</a:t>
            </a:r>
            <a:br>
              <a:rPr lang="ru-RU" sz="1600" dirty="0" smtClean="0"/>
            </a:br>
            <a:r>
              <a:rPr lang="ru-RU" sz="1600" dirty="0" smtClean="0"/>
              <a:t>15 изд. М.: Просвещение, 2007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 Пивоваренок Н.Н.</a:t>
            </a:r>
            <a:br>
              <a:rPr lang="ru-RU" dirty="0" smtClean="0"/>
            </a:br>
            <a:r>
              <a:rPr lang="ru-RU" dirty="0" smtClean="0"/>
              <a:t>ГОУ  Школа №247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9245" y="2276872"/>
            <a:ext cx="7281545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i="1" dirty="0" smtClean="0"/>
              <a:t>§3</a:t>
            </a:r>
            <a:r>
              <a:rPr lang="ru-RU" sz="3600" dirty="0" smtClean="0"/>
              <a:t>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Бесконечно убывающая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геометрическая прогрессия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 3-4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149080"/>
            <a:ext cx="8280920" cy="143116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ru-RU" sz="2000" i="1" dirty="0" smtClean="0"/>
              <a:t>«Алгебра есть не что иное, как математический язык, приспособленный для обозначения отношений между количествами».</a:t>
            </a:r>
            <a:endParaRPr lang="ru-RU" sz="2000" dirty="0" smtClean="0"/>
          </a:p>
          <a:p>
            <a:pPr algn="r">
              <a:lnSpc>
                <a:spcPct val="150000"/>
              </a:lnSpc>
            </a:pPr>
            <a:r>
              <a:rPr lang="ru-RU" i="1" dirty="0" smtClean="0"/>
              <a:t>И. Ньютон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7315200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№9(1,3,5)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№10, 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1224136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476672"/>
            <a:ext cx="7315200" cy="3888432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/>
              <a:t>§</a:t>
            </a:r>
            <a:r>
              <a:rPr lang="ru-RU" sz="4800" b="1" u="sng" dirty="0" smtClean="0"/>
              <a:t>3</a:t>
            </a:r>
            <a:r>
              <a:rPr lang="ru-RU" sz="3600" b="1" u="sng" dirty="0" smtClean="0"/>
              <a:t>,</a:t>
            </a:r>
            <a:r>
              <a:rPr lang="ru-RU" sz="3600" b="1" dirty="0" smtClean="0"/>
              <a:t> разобрать задачу 3 (стр.6);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9</a:t>
            </a:r>
            <a:r>
              <a:rPr lang="ru-RU" sz="3600" b="1" dirty="0" smtClean="0"/>
              <a:t> (2, 4, 6),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11</a:t>
            </a:r>
            <a:r>
              <a:rPr lang="ru-RU" sz="3600" b="1" dirty="0" smtClean="0"/>
              <a:t> (2),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93</a:t>
            </a:r>
            <a:r>
              <a:rPr lang="ru-RU" sz="3600" b="1" dirty="0" smtClean="0"/>
              <a:t> 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5</a:t>
            </a:r>
            <a:r>
              <a:rPr lang="ru-RU" sz="3600" b="1" dirty="0" smtClean="0"/>
              <a:t> (2).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5013176"/>
            <a:ext cx="6477000" cy="854224"/>
          </a:xfrm>
        </p:spPr>
        <p:txBody>
          <a:bodyPr/>
          <a:lstStyle/>
          <a:p>
            <a:r>
              <a:rPr lang="ru-RU" dirty="0" smtClean="0"/>
              <a:t>Итоги урока №3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Глава1 , §3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7704856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Самоанализ    урока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79512" y="980728"/>
            <a:ext cx="4390256" cy="12961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Рациональное число – это число, которое может быть записано в виде а/в, где ……..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436096" y="980728"/>
            <a:ext cx="3456384" cy="129614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Всякое рациональное  число может быть представлено в виде ……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4824536" cy="504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1) Закончите предложение: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60648"/>
            <a:ext cx="94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1400" b="1" dirty="0" smtClean="0"/>
              <a:t>2 вариант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188640"/>
            <a:ext cx="94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1400" b="1" dirty="0" smtClean="0"/>
              <a:t>1 вариант</a:t>
            </a:r>
            <a:endParaRPr lang="ru-RU" sz="14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852936"/>
            <a:ext cx="4032448" cy="5040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420888"/>
            <a:ext cx="489654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Как называются числа, представляемые бесконечными непериодическими десятичными дробями?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2420888"/>
            <a:ext cx="3384376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Запиши какое-нибудь иррациональное число  </a:t>
            </a:r>
            <a:endParaRPr lang="ru-RU" sz="20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3645024"/>
            <a:ext cx="7848872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3) Представьте число в виде периодической дроби: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5616" y="4221088"/>
            <a:ext cx="1080120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00" y="4149080"/>
            <a:ext cx="1008112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7650" name="Формула" r:id="rId3" imgW="114120" imgH="215640" progId="Equation.3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732240" y="4293096"/>
          <a:ext cx="288032" cy="849694"/>
        </p:xfrm>
        <a:graphic>
          <a:graphicData uri="http://schemas.openxmlformats.org/presentationml/2006/ole">
            <p:oleObj spid="_x0000_s27651" name="Формула" r:id="rId4" imgW="190500" imgH="558800" progId="Equation.3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547664" y="4365104"/>
          <a:ext cx="288032" cy="894415"/>
        </p:xfrm>
        <a:graphic>
          <a:graphicData uri="http://schemas.openxmlformats.org/presentationml/2006/ole">
            <p:oleObj spid="_x0000_s27653" name="Формула" r:id="rId5" imgW="177723" imgH="558558" progId="Equation.3">
              <p:embed/>
            </p:oleObj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5373216"/>
            <a:ext cx="7704856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4) Определите знак числа: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115616" y="5877272"/>
          <a:ext cx="1431159" cy="648072"/>
        </p:xfrm>
        <a:graphic>
          <a:graphicData uri="http://schemas.openxmlformats.org/presentationml/2006/ole">
            <p:oleObj spid="_x0000_s27655" name="Формула" r:id="rId6" imgW="507960" imgH="228600" progId="Equation.3">
              <p:embed/>
            </p:oleObj>
          </a:graphicData>
        </a:graphic>
      </p:graphicFrame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6084168" y="5805264"/>
          <a:ext cx="1430281" cy="620688"/>
        </p:xfrm>
        <a:graphic>
          <a:graphicData uri="http://schemas.openxmlformats.org/presentationml/2006/ole">
            <p:oleObj spid="_x0000_s27657" name="Формула" r:id="rId7" imgW="507780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672" y="764704"/>
            <a:ext cx="6840760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 знать :</a:t>
            </a:r>
          </a:p>
          <a:p>
            <a:pPr lvl="2">
              <a:buFont typeface="Wingdings" pitchFamily="2" charset="2"/>
              <a:buChar char="v"/>
            </a:pPr>
            <a:r>
              <a:rPr lang="ru-RU" sz="1700" dirty="0" smtClean="0"/>
              <a:t>   </a:t>
            </a:r>
            <a:r>
              <a:rPr lang="ru-RU" sz="2400" dirty="0" smtClean="0"/>
              <a:t>определение геометрической прогрессии;</a:t>
            </a:r>
          </a:p>
          <a:p>
            <a:pPr lvl="2" algn="just">
              <a:buFont typeface="Wingdings" pitchFamily="2" charset="2"/>
              <a:buChar char="v"/>
            </a:pPr>
            <a:r>
              <a:rPr lang="ru-RU" sz="2400" dirty="0" smtClean="0"/>
              <a:t> определение  бесконечно убывающей геометрической прогрессии;</a:t>
            </a:r>
          </a:p>
          <a:p>
            <a:pPr lvl="2" algn="just">
              <a:buFont typeface="Wingdings" pitchFamily="2" charset="2"/>
              <a:buChar char="v"/>
            </a:pPr>
            <a:r>
              <a:rPr lang="ru-RU" sz="2400" dirty="0" smtClean="0"/>
              <a:t>    формулу суммы бесконечно убывающей геометрической прогрессии;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 уметь применять формулу суммы бесконечно убывающей геометрической прогрессии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( в частности при записи бесконечной периодической </a:t>
            </a:r>
            <a:br>
              <a:rPr lang="ru-RU" sz="2000" dirty="0" smtClean="0"/>
            </a:br>
            <a:r>
              <a:rPr lang="ru-RU" sz="2000" dirty="0" smtClean="0"/>
              <a:t>десятичной дроби в виде обыкновенной)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725144"/>
            <a:ext cx="8173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§3</a:t>
            </a:r>
            <a:r>
              <a:rPr lang="ru-RU" sz="3200" dirty="0" smtClean="0"/>
              <a:t>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Бесконечно убывающая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геометрическая прогрессия</a:t>
            </a:r>
            <a:endParaRPr lang="ru-RU" sz="3200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88640"/>
            <a:ext cx="453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Знания и навыки учащихся: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632848" cy="108012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Определение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11560" y="980728"/>
            <a:ext cx="7992888" cy="30243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Геометрическая прогрессия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– такая числовая последовательность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ru-RU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1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ru-RU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ru-RU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3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…,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…,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что для всех натуральных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выполняется равенство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n+1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=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где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≠0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q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≠0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323528" y="332656"/>
            <a:ext cx="8107288" cy="13681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Формула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3200" b="1" dirty="0" smtClean="0"/>
              <a:t>-го члена геометрической последовательности: </a:t>
            </a:r>
            <a:endParaRPr lang="ru-RU" sz="32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691680" y="1628800"/>
          <a:ext cx="3326770" cy="1080120"/>
        </p:xfrm>
        <a:graphic>
          <a:graphicData uri="http://schemas.openxmlformats.org/presentationml/2006/ole">
            <p:oleObj spid="_x0000_s32772" name="Формула" r:id="rId3" imgW="736600" imgH="241300" progId="Equation.3">
              <p:embed/>
            </p:oleObj>
          </a:graphicData>
        </a:graphic>
      </p:graphicFrame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Текст 15"/>
          <p:cNvSpPr txBox="1">
            <a:spLocks/>
          </p:cNvSpPr>
          <p:nvPr/>
        </p:nvSpPr>
        <p:spPr>
          <a:xfrm>
            <a:off x="395536" y="404664"/>
            <a:ext cx="8107288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Формула суммы первых  </a:t>
            </a: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членов: </a:t>
            </a:r>
            <a:endParaRPr kumimoji="0" lang="ru-RU" sz="3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63688" y="1412776"/>
          <a:ext cx="5628879" cy="1584176"/>
        </p:xfrm>
        <a:graphic>
          <a:graphicData uri="http://schemas.openxmlformats.org/presentationml/2006/ole">
            <p:oleObj spid="_x0000_s33794" name="Формула" r:id="rId3" imgW="1586811" imgH="444307" progId="Equation.3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79712" y="3573016"/>
          <a:ext cx="4680520" cy="832092"/>
        </p:xfrm>
        <a:graphic>
          <a:graphicData uri="http://schemas.openxmlformats.org/presentationml/2006/ole">
            <p:oleObj spid="_x0000_s33795" name="Формула" r:id="rId4" imgW="1282700" imgH="228600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1560" y="404664"/>
            <a:ext cx="7992888" cy="1800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2. Геометрическая прогрессия называется </a:t>
            </a:r>
            <a:r>
              <a:rPr lang="ru-RU" sz="2800" u="sng" dirty="0" smtClean="0">
                <a:solidFill>
                  <a:schemeClr val="tx1"/>
                </a:solidFill>
              </a:rPr>
              <a:t>бесконечно убывающей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если модуль её знаменателя меньше  </a:t>
            </a:r>
            <a:r>
              <a:rPr lang="ru-RU" sz="36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|q|&lt;1)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636912"/>
            <a:ext cx="475252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Формула суммы бесконечно убывающей геометрической прогрессии</a:t>
            </a:r>
            <a:endParaRPr lang="ru-RU" sz="24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652120" y="2780928"/>
          <a:ext cx="2096415" cy="1512168"/>
        </p:xfrm>
        <a:graphic>
          <a:graphicData uri="http://schemas.openxmlformats.org/presentationml/2006/ole">
            <p:oleObj spid="_x0000_s22529" name="Формула" r:id="rId3" imgW="583947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1560" y="404664"/>
            <a:ext cx="7992888" cy="1800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2. Геометрическая прогрессия называется </a:t>
            </a:r>
            <a:r>
              <a:rPr lang="ru-RU" sz="2800" u="sng" dirty="0" smtClean="0">
                <a:solidFill>
                  <a:schemeClr val="tx1"/>
                </a:solidFill>
              </a:rPr>
              <a:t>бесконечно убывающей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если модуль её знаменателя меньше  </a:t>
            </a:r>
            <a:r>
              <a:rPr lang="ru-RU" sz="36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|q|&lt;1)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636912"/>
            <a:ext cx="475252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Формула суммы бесконечно убывающей геометрической прогрессии</a:t>
            </a:r>
            <a:endParaRPr lang="ru-RU" sz="2400" b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652120" y="2780928"/>
          <a:ext cx="2096415" cy="1512168"/>
        </p:xfrm>
        <a:graphic>
          <a:graphicData uri="http://schemas.openxmlformats.org/presentationml/2006/ole">
            <p:oleObj spid="_x0000_s34818" name="Формула" r:id="rId3" imgW="583947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№9(1,3,5), №10, 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849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917</TotalTime>
  <Words>280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Обычная</vt:lpstr>
      <vt:lpstr>Формула</vt:lpstr>
      <vt:lpstr>АЛГЕБРА и начала  анализа    10 класс Ш.А.Алимов, ю.м.колягин  и др. 15 изд. М.: Просвещение, 2007</vt:lpstr>
      <vt:lpstr>1) Закончите предложение:</vt:lpstr>
      <vt:lpstr>Слайд 3</vt:lpstr>
      <vt:lpstr>1. Определение</vt:lpstr>
      <vt:lpstr>Слайд 5</vt:lpstr>
      <vt:lpstr>Слайд 6</vt:lpstr>
      <vt:lpstr>Слайд 7</vt:lpstr>
      <vt:lpstr>Слайд 8</vt:lpstr>
      <vt:lpstr>№9(1,3,5), №10, №11, №12</vt:lpstr>
      <vt:lpstr>№10, №11, №12</vt:lpstr>
      <vt:lpstr>№11, №12</vt:lpstr>
      <vt:lpstr>Домашнее задание</vt:lpstr>
      <vt:lpstr>Итоги урока №3</vt:lpstr>
    </vt:vector>
  </TitlesOfParts>
  <Company>Школа №247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и начала  анализа    10 класс Ш.А.Алимов, ю.м.колягин  и др.</dc:title>
  <dc:creator>-</dc:creator>
  <cp:lastModifiedBy>Наташа</cp:lastModifiedBy>
  <cp:revision>90</cp:revision>
  <dcterms:created xsi:type="dcterms:W3CDTF">2010-08-10T16:43:28Z</dcterms:created>
  <dcterms:modified xsi:type="dcterms:W3CDTF">2013-11-09T18:20:41Z</dcterms:modified>
</cp:coreProperties>
</file>