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57" r:id="rId4"/>
    <p:sldId id="258" r:id="rId5"/>
    <p:sldId id="272" r:id="rId6"/>
    <p:sldId id="273" r:id="rId7"/>
    <p:sldId id="259" r:id="rId8"/>
    <p:sldId id="261" r:id="rId9"/>
    <p:sldId id="260" r:id="rId10"/>
    <p:sldId id="262" r:id="rId11"/>
    <p:sldId id="274" r:id="rId12"/>
    <p:sldId id="275" r:id="rId13"/>
    <p:sldId id="276" r:id="rId14"/>
    <p:sldId id="264" r:id="rId15"/>
    <p:sldId id="266" r:id="rId16"/>
    <p:sldId id="265" r:id="rId17"/>
    <p:sldId id="267" r:id="rId18"/>
    <p:sldId id="282" r:id="rId19"/>
    <p:sldId id="281" r:id="rId20"/>
    <p:sldId id="277" r:id="rId21"/>
    <p:sldId id="278" r:id="rId22"/>
    <p:sldId id="279" r:id="rId23"/>
    <p:sldId id="280" r:id="rId24"/>
    <p:sldId id="283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20E72-921F-4DC5-8640-92E832A8791E}" type="datetimeFigureOut">
              <a:rPr lang="ru-RU" smtClean="0"/>
              <a:t>17.06.2013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88A9-3049-4C5E-A17E-8F8E229E10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53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20E72-921F-4DC5-8640-92E832A8791E}" type="datetimeFigureOut">
              <a:rPr lang="ru-RU" smtClean="0"/>
              <a:t>17.06.2013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88A9-3049-4C5E-A17E-8F8E229E10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998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20E72-921F-4DC5-8640-92E832A8791E}" type="datetimeFigureOut">
              <a:rPr lang="ru-RU" smtClean="0"/>
              <a:t>17.06.2013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88A9-3049-4C5E-A17E-8F8E229E10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715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20E72-921F-4DC5-8640-92E832A8791E}" type="datetimeFigureOut">
              <a:rPr lang="ru-RU" smtClean="0"/>
              <a:t>17.06.2013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88A9-3049-4C5E-A17E-8F8E229E10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3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20E72-921F-4DC5-8640-92E832A8791E}" type="datetimeFigureOut">
              <a:rPr lang="ru-RU" smtClean="0"/>
              <a:t>17.06.2013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88A9-3049-4C5E-A17E-8F8E229E10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033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20E72-921F-4DC5-8640-92E832A8791E}" type="datetimeFigureOut">
              <a:rPr lang="ru-RU" smtClean="0"/>
              <a:t>17.06.2013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88A9-3049-4C5E-A17E-8F8E229E10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545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20E72-921F-4DC5-8640-92E832A8791E}" type="datetimeFigureOut">
              <a:rPr lang="ru-RU" smtClean="0"/>
              <a:t>17.06.2013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88A9-3049-4C5E-A17E-8F8E229E10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008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20E72-921F-4DC5-8640-92E832A8791E}" type="datetimeFigureOut">
              <a:rPr lang="ru-RU" smtClean="0"/>
              <a:t>17.06.2013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88A9-3049-4C5E-A17E-8F8E229E10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194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20E72-921F-4DC5-8640-92E832A8791E}" type="datetimeFigureOut">
              <a:rPr lang="ru-RU" smtClean="0"/>
              <a:t>17.06.2013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88A9-3049-4C5E-A17E-8F8E229E10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78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20E72-921F-4DC5-8640-92E832A8791E}" type="datetimeFigureOut">
              <a:rPr lang="ru-RU" smtClean="0"/>
              <a:t>17.06.2013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88A9-3049-4C5E-A17E-8F8E229E10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558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20E72-921F-4DC5-8640-92E832A8791E}" type="datetimeFigureOut">
              <a:rPr lang="ru-RU" smtClean="0"/>
              <a:t>17.06.2013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88A9-3049-4C5E-A17E-8F8E229E10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336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>
                <a:lumMod val="0"/>
                <a:lumOff val="100000"/>
                <a:alpha val="0"/>
              </a:srgbClr>
            </a:gs>
            <a:gs pos="67000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20E72-921F-4DC5-8640-92E832A8791E}" type="datetimeFigureOut">
              <a:rPr lang="ru-RU" smtClean="0"/>
              <a:t>17.06.2013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C88A9-3049-4C5E-A17E-8F8E229E10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442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slide" Target="slide2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17.xml"/><Relationship Id="rId4" Type="http://schemas.openxmlformats.org/officeDocument/2006/relationships/slide" Target="slide1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hyperlink" Target="http://vfl.ru/fotos/1a647acb92296_397.html" TargetMode="External"/><Relationship Id="rId7" Type="http://schemas.openxmlformats.org/officeDocument/2006/relationships/hyperlink" Target="http://blogs.privet.ru/community/mur_tenej/82524058" TargetMode="External"/><Relationship Id="rId2" Type="http://schemas.openxmlformats.org/officeDocument/2006/relationships/hyperlink" Target="http://young.rzd.ru/blog/public/ru?STRUCTURE_ID=704&amp;layer_id=3833&amp;id=1464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uperwallpapers.ru/animals/wolfs/4125/" TargetMode="External"/><Relationship Id="rId5" Type="http://schemas.openxmlformats.org/officeDocument/2006/relationships/hyperlink" Target="http://zulu314.server4you.de/result/pochemu-mladency-vsegda-plachut-24" TargetMode="External"/><Relationship Id="rId4" Type="http://schemas.openxmlformats.org/officeDocument/2006/relationships/hyperlink" Target="http://www.avto.goodfon.ru/bentley/wallpaper-65867.htm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slide" Target="slide12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22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2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8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05064"/>
            <a:ext cx="7772400" cy="1470025"/>
          </a:xfrm>
        </p:spPr>
        <p:txBody>
          <a:bodyPr>
            <a:normAutofit/>
          </a:bodyPr>
          <a:lstStyle/>
          <a:p>
            <a:r>
              <a:rPr lang="ru-RU" sz="3600" i="1" dirty="0" smtClean="0"/>
              <a:t>Киселева Елизавета Сергеевна</a:t>
            </a:r>
            <a:endParaRPr lang="ru-RU" sz="36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32656"/>
            <a:ext cx="7560840" cy="36004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endParaRPr lang="ru-RU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МУЛЬТИМЕДИЙНЫЕ </a:t>
            </a:r>
            <a:r>
              <a:rPr lang="ru-RU" b="1" dirty="0">
                <a:solidFill>
                  <a:schemeClr val="tx1"/>
                </a:solidFill>
              </a:rPr>
              <a:t>ПРЕЗЕНТАЦИИ КАК СРЕДСТВО ФОРМИРОВАНИЯ ЗНАНИЙ У УЧАЩИХСЯ НА УРОКАХ В СПЕЦИАЛЬНОЙ (КОРРЕКЦИОННОЙ) ШКОЛЕ 8 ВИДА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17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Третий 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 </a:t>
            </a:r>
            <a:r>
              <a:rPr lang="ru-RU" sz="4000" i="1" dirty="0"/>
              <a:t>Э</a:t>
            </a:r>
            <a:r>
              <a:rPr lang="ru-RU" sz="4000" i="1" dirty="0" smtClean="0"/>
              <a:t>кспериментальный </a:t>
            </a:r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включал </a:t>
            </a:r>
            <a:r>
              <a:rPr lang="ru-RU" dirty="0" smtClean="0"/>
              <a:t>разработку и </a:t>
            </a:r>
            <a:r>
              <a:rPr lang="ru-RU" dirty="0"/>
              <a:t>реализацию экспериментального обучения с использованием мультимедийных презентаций с целью формирования  знаний школьников с интеллектуальным недоразвитием.	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51520" y="6139012"/>
            <a:ext cx="978408" cy="484632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07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Презентация на тему 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Глагол.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Значение глагола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 класс специальной (коррекционной) школы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вида</a:t>
            </a:r>
          </a:p>
          <a:p>
            <a:pPr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FontTx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Подготовила Киселева Е.С</a:t>
            </a:r>
          </a:p>
          <a:p>
            <a:pPr algn="r">
              <a:buFontTx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Студентка РГПУ им. Герцена.</a:t>
            </a: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51520" y="6139012"/>
            <a:ext cx="978408" cy="484632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94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611188" y="333375"/>
            <a:ext cx="7772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Навигация по презентации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772816"/>
            <a:ext cx="8064500" cy="3970318"/>
          </a:xfrm>
          <a:prstGeom prst="rect">
            <a:avLst/>
          </a:prstGeom>
          <a:solidFill>
            <a:schemeClr val="accent3">
              <a:tint val="40000"/>
              <a:alpha val="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/>
              <a:t> 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b="1" dirty="0" smtClean="0">
                <a:hlinkClick r:id="rId2" action="ppaction://hlinksldjump"/>
              </a:rPr>
              <a:t>Анимация</a:t>
            </a:r>
            <a:endParaRPr lang="ru-RU" b="1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endParaRPr lang="ru-RU" b="1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b="1" dirty="0" smtClean="0">
                <a:hlinkClick r:id="rId3" action="ppaction://hlinksldjump"/>
              </a:rPr>
              <a:t>Схема</a:t>
            </a:r>
            <a:endParaRPr lang="ru-RU" b="1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endParaRPr lang="ru-RU" b="1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b="1" dirty="0" smtClean="0">
                <a:hlinkClick r:id="rId4" action="ppaction://hlinksldjump"/>
              </a:rPr>
              <a:t>Игровые задания</a:t>
            </a:r>
            <a:endParaRPr lang="ru-RU" b="1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endParaRPr lang="ru-RU" b="1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b="1" dirty="0" smtClean="0">
                <a:hlinkClick r:id="rId5" action="ppaction://hlinksldjump"/>
              </a:rPr>
              <a:t>Ориентировочная основа</a:t>
            </a:r>
            <a:endParaRPr lang="ru-RU" b="1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endParaRPr lang="ru-RU" b="1" dirty="0"/>
          </a:p>
          <a:p>
            <a:pPr marL="285750" indent="-285750">
              <a:buFont typeface="Arial" pitchFamily="34" charset="0"/>
              <a:buChar char="•"/>
              <a:defRPr/>
            </a:pPr>
            <a:endParaRPr lang="ru-RU" b="1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b="1" dirty="0" smtClean="0">
                <a:hlinkClick r:id="rId6" action="ppaction://hlinksldjump"/>
              </a:rPr>
              <a:t>Список источников</a:t>
            </a:r>
            <a:endParaRPr lang="ru-RU" b="1" dirty="0"/>
          </a:p>
          <a:p>
            <a:pPr>
              <a:buFont typeface="Arial" pitchFamily="34" charset="0"/>
              <a:buChar char="•"/>
              <a:defRPr/>
            </a:pPr>
            <a:endParaRPr lang="ru-RU" dirty="0" smtClean="0"/>
          </a:p>
          <a:p>
            <a:pPr>
              <a:buFont typeface="Arial" pitchFamily="34" charset="0"/>
              <a:buChar char="•"/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  <p:sp>
        <p:nvSpPr>
          <p:cNvPr id="5" name="Стрелка влево 4">
            <a:hlinkClick r:id="rId7" action="ppaction://hlinksldjump"/>
          </p:cNvPr>
          <p:cNvSpPr/>
          <p:nvPr/>
        </p:nvSpPr>
        <p:spPr>
          <a:xfrm>
            <a:off x="251520" y="6139012"/>
            <a:ext cx="978408" cy="484632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74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hlinkClick r:id="rId2"/>
              </a:rPr>
              <a:t>http://young.rzd.ru/blog/public/ru?STRUCTURE_ID=704&amp;layer_id=3833&amp;id=14641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http://vfl.ru/fotos/1a647acb92296_397.html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http://www.avto.goodfon.ru/bentley/wallpaper-65867.html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http://zulu314.server4you.de/result/pochemu-mladency-vsegda-plachut-24</a:t>
            </a:r>
            <a:endParaRPr lang="ru-RU" dirty="0" smtClean="0"/>
          </a:p>
          <a:p>
            <a:r>
              <a:rPr lang="en-US" dirty="0" smtClean="0">
                <a:hlinkClick r:id="rId6"/>
              </a:rPr>
              <a:t>http://www.superwallpapers.ru/animals/wolfs/4125/</a:t>
            </a:r>
            <a:endParaRPr lang="ru-RU" dirty="0" smtClean="0"/>
          </a:p>
          <a:p>
            <a:r>
              <a:rPr lang="en-US" dirty="0" smtClean="0">
                <a:hlinkClick r:id="rId7"/>
              </a:rPr>
              <a:t>http://blogs.privet.ru/community/mur_tenej/82524058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трелка влево 3">
            <a:hlinkClick r:id="rId8" action="ppaction://hlinksldjump"/>
          </p:cNvPr>
          <p:cNvSpPr/>
          <p:nvPr/>
        </p:nvSpPr>
        <p:spPr>
          <a:xfrm>
            <a:off x="467544" y="602128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74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547813" y="1844675"/>
          <a:ext cx="6121400" cy="431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121400"/>
              </a:tblGrid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ru-RU" sz="1800" i="1" baseline="0" dirty="0" smtClean="0">
                          <a:solidFill>
                            <a:schemeClr val="tx1"/>
                          </a:solidFill>
                        </a:rPr>
                        <a:t>Мальчик переходит дорогу</a:t>
                      </a:r>
                    </a:p>
                  </a:txBody>
                  <a:tcPr marL="91451" marR="91451" marT="45694" marB="456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547813" y="2276475"/>
          <a:ext cx="6121400" cy="50482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121400"/>
              </a:tblGrid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ru-RU" sz="1800" i="1" baseline="0" dirty="0" smtClean="0">
                          <a:solidFill>
                            <a:schemeClr val="tx1"/>
                          </a:solidFill>
                        </a:rPr>
                        <a:t>Мальчик  что делает?</a:t>
                      </a:r>
                    </a:p>
                  </a:txBody>
                  <a:tcPr marL="91451" marR="91451" marT="45790" marB="457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547813" y="2781300"/>
          <a:ext cx="6121400" cy="431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121400"/>
              </a:tblGrid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solidFill>
                            <a:schemeClr val="tx1"/>
                          </a:solidFill>
                        </a:rPr>
                        <a:t>Глагол</a:t>
                      </a:r>
                      <a:r>
                        <a:rPr lang="ru-RU" sz="1800" i="1" baseline="0" dirty="0" smtClean="0">
                          <a:solidFill>
                            <a:schemeClr val="tx1"/>
                          </a:solidFill>
                        </a:rPr>
                        <a:t> стоит в настоящем времени.</a:t>
                      </a:r>
                    </a:p>
                  </a:txBody>
                  <a:tcPr marL="91451" marR="91451" marT="45694" marB="456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3012" name="Picture 4" descr="http://engschool18.ru/uploads/posts/2011-12/1323802662_rrrrr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3284538"/>
            <a:ext cx="4764088" cy="357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602779"/>
              </p:ext>
            </p:extLst>
          </p:nvPr>
        </p:nvGraphicFramePr>
        <p:xfrm>
          <a:off x="1547664" y="2708920"/>
          <a:ext cx="6121400" cy="431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121400"/>
              </a:tblGrid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solidFill>
                            <a:schemeClr val="tx1"/>
                          </a:solidFill>
                        </a:rPr>
                        <a:t>Мальчик перейдет дорогу</a:t>
                      </a:r>
                      <a:endParaRPr lang="ru-RU" sz="1800" i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694" marB="456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547813" y="2276475"/>
          <a:ext cx="6121400" cy="431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121400"/>
              </a:tblGrid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solidFill>
                            <a:schemeClr val="tx1"/>
                          </a:solidFill>
                        </a:rPr>
                        <a:t>Мальчик перешел дорогу</a:t>
                      </a:r>
                      <a:endParaRPr lang="ru-RU" sz="1800" i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694" marB="456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Содержимое 6"/>
          <p:cNvGraphicFramePr>
            <a:graphicFrameLocks/>
          </p:cNvGraphicFramePr>
          <p:nvPr/>
        </p:nvGraphicFramePr>
        <p:xfrm>
          <a:off x="6011863" y="333375"/>
          <a:ext cx="2879725" cy="1295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79725"/>
              </a:tblGrid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Будущее время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21" marR="91421" marT="45694" marB="456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Что сделает?</a:t>
                      </a:r>
                      <a:endParaRPr lang="ru-RU" sz="2400" dirty="0"/>
                    </a:p>
                  </a:txBody>
                  <a:tcPr marL="91421" marR="91421" marT="45694" marB="456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159328"/>
              </p:ext>
            </p:extLst>
          </p:nvPr>
        </p:nvGraphicFramePr>
        <p:xfrm>
          <a:off x="250825" y="333375"/>
          <a:ext cx="2773363" cy="127970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73363"/>
              </a:tblGrid>
              <a:tr h="4569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Прошедшее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время</a:t>
                      </a:r>
                      <a:endParaRPr lang="ru-RU" sz="2400" dirty="0"/>
                    </a:p>
                  </a:txBody>
                  <a:tcPr marL="91458" marR="91458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5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Что </a:t>
                      </a:r>
                      <a:r>
                        <a:rPr lang="ru-RU" sz="2400" dirty="0" smtClean="0"/>
                        <a:t>сделал</a:t>
                      </a:r>
                      <a:r>
                        <a:rPr lang="ru-RU" sz="2400" dirty="0" smtClean="0"/>
                        <a:t>?</a:t>
                      </a:r>
                      <a:r>
                        <a:rPr lang="ru-RU" sz="2400" baseline="0" dirty="0" smtClean="0"/>
                        <a:t> </a:t>
                      </a:r>
                      <a:endParaRPr lang="ru-RU" sz="2400" dirty="0"/>
                    </a:p>
                  </a:txBody>
                  <a:tcPr marL="91458" marR="91458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3203575" y="333375"/>
          <a:ext cx="2663825" cy="12604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63825"/>
              </a:tblGrid>
              <a:tr h="6482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Настоящее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время</a:t>
                      </a:r>
                      <a:endParaRPr lang="ru-RU" sz="2400" dirty="0"/>
                    </a:p>
                  </a:txBody>
                  <a:tcPr marL="91424" marR="91424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2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Что делает?</a:t>
                      </a:r>
                      <a:endParaRPr lang="ru-RU" sz="2400" dirty="0"/>
                    </a:p>
                  </a:txBody>
                  <a:tcPr marL="91424" marR="91424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Стрелка влево 13">
            <a:hlinkClick r:id="rId3" action="ppaction://hlinksldjump"/>
          </p:cNvPr>
          <p:cNvSpPr/>
          <p:nvPr/>
        </p:nvSpPr>
        <p:spPr>
          <a:xfrm>
            <a:off x="467544" y="602128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73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0741E-7 L 0 -0.0840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213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0.02106 L -0.00017 0.06019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4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Глагол изменяется по временам</a:t>
            </a:r>
            <a:br>
              <a:rPr lang="ru-RU" dirty="0" smtClean="0"/>
            </a:br>
            <a:r>
              <a:rPr lang="ru-RU" dirty="0" smtClean="0"/>
              <a:t>Сколько времен глагола вы знаете?</a:t>
            </a:r>
            <a:br>
              <a:rPr lang="ru-RU" dirty="0" smtClean="0"/>
            </a:br>
            <a:r>
              <a:rPr lang="ru-RU" dirty="0" smtClean="0"/>
              <a:t>Заполните </a:t>
            </a:r>
            <a:r>
              <a:rPr lang="ru-RU" dirty="0" smtClean="0"/>
              <a:t>схему: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322612"/>
              </p:ext>
            </p:extLst>
          </p:nvPr>
        </p:nvGraphicFramePr>
        <p:xfrm>
          <a:off x="971600" y="2492896"/>
          <a:ext cx="7224465" cy="266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8155"/>
                <a:gridCol w="2408155"/>
                <a:gridCol w="2408155"/>
              </a:tblGrid>
              <a:tr h="50405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Прошедшее время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Будущее</a:t>
                      </a:r>
                      <a:r>
                        <a:rPr lang="ru-RU" baseline="0" dirty="0" smtClean="0"/>
                        <a:t> время</a:t>
                      </a:r>
                      <a:endParaRPr lang="ru-RU" dirty="0"/>
                    </a:p>
                  </a:txBody>
                  <a:tcPr/>
                </a:tc>
              </a:tr>
              <a:tr h="2160240">
                <a:tc>
                  <a:txBody>
                    <a:bodyPr/>
                    <a:lstStyle/>
                    <a:p>
                      <a:r>
                        <a:rPr lang="ru-RU" dirty="0" smtClean="0"/>
                        <a:t>Что делал?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Что делало?</a:t>
                      </a:r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0" dirty="0" smtClean="0"/>
                        <a:t>Что </a:t>
                      </a:r>
                      <a:r>
                        <a:rPr lang="ru-RU" i="0" dirty="0" smtClean="0"/>
                        <a:t>делает?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Что</a:t>
                      </a:r>
                      <a:r>
                        <a:rPr lang="ru-RU" baseline="0" dirty="0" smtClean="0"/>
                        <a:t> сделают?</a:t>
                      </a: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419872" y="2492896"/>
          <a:ext cx="2327920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7920"/>
              </a:tblGrid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Настоящее время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71600" y="3356992"/>
          <a:ext cx="23279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7920"/>
              </a:tblGrid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accent4">
                              <a:lumMod val="25000"/>
                            </a:schemeClr>
                          </a:solidFill>
                        </a:rPr>
                        <a:t>Что делала?</a:t>
                      </a:r>
                      <a:endParaRPr lang="ru-RU" dirty="0">
                        <a:solidFill>
                          <a:schemeClr val="accent4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43608" y="4221088"/>
          <a:ext cx="23279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7920"/>
              </a:tblGrid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accent4">
                              <a:lumMod val="25000"/>
                            </a:schemeClr>
                          </a:solidFill>
                        </a:rPr>
                        <a:t>Что делали?</a:t>
                      </a:r>
                      <a:endParaRPr lang="ru-RU" dirty="0">
                        <a:solidFill>
                          <a:schemeClr val="accent4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797006"/>
              </p:ext>
            </p:extLst>
          </p:nvPr>
        </p:nvGraphicFramePr>
        <p:xfrm>
          <a:off x="5796136" y="2996952"/>
          <a:ext cx="23279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7920"/>
              </a:tblGrid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accent4">
                              <a:lumMod val="25000"/>
                            </a:schemeClr>
                          </a:solidFill>
                        </a:rPr>
                        <a:t>Что сделает?</a:t>
                      </a:r>
                      <a:endParaRPr lang="ru-RU" dirty="0">
                        <a:solidFill>
                          <a:schemeClr val="accent4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705747"/>
              </p:ext>
            </p:extLst>
          </p:nvPr>
        </p:nvGraphicFramePr>
        <p:xfrm>
          <a:off x="3419872" y="3356992"/>
          <a:ext cx="23279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7920"/>
              </a:tblGrid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accent4">
                              <a:lumMod val="25000"/>
                            </a:schemeClr>
                          </a:solidFill>
                        </a:rPr>
                        <a:t>Что </a:t>
                      </a:r>
                      <a:r>
                        <a:rPr lang="ru-RU" dirty="0" smtClean="0">
                          <a:solidFill>
                            <a:schemeClr val="accent4">
                              <a:lumMod val="25000"/>
                            </a:schemeClr>
                          </a:solidFill>
                        </a:rPr>
                        <a:t>делают?</a:t>
                      </a:r>
                      <a:endParaRPr lang="ru-RU" dirty="0">
                        <a:solidFill>
                          <a:schemeClr val="accent4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Стрелка влево 9">
            <a:hlinkClick r:id="rId2" action="ppaction://hlinksldjump"/>
          </p:cNvPr>
          <p:cNvSpPr/>
          <p:nvPr/>
        </p:nvSpPr>
        <p:spPr>
          <a:xfrm>
            <a:off x="467544" y="602128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056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916832"/>
            <a:ext cx="6943725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/>
          <a:lstStyle/>
          <a:p>
            <a:r>
              <a:rPr lang="ru-RU" dirty="0" smtClean="0"/>
              <a:t>Решим ребус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23728" y="5589240"/>
          <a:ext cx="311696" cy="3758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696"/>
              </a:tblGrid>
              <a:tr h="375816"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55776" y="5517232"/>
          <a:ext cx="311696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696"/>
              </a:tblGrid>
              <a:tr h="37581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915816" y="5517232"/>
          <a:ext cx="311696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696"/>
              </a:tblGrid>
              <a:tr h="37581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л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347864" y="5517232"/>
          <a:ext cx="311696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696"/>
              </a:tblGrid>
              <a:tr h="37581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220072" y="5589240"/>
          <a:ext cx="311696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696"/>
              </a:tblGrid>
              <a:tr h="37581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Г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508104" y="5589240"/>
          <a:ext cx="311696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696"/>
              </a:tblGrid>
              <a:tr h="37581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868144" y="5589240"/>
          <a:ext cx="311696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696"/>
              </a:tblGrid>
              <a:tr h="37581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л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6228184" y="5589240"/>
          <a:ext cx="311696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696"/>
              </a:tblGrid>
              <a:tr h="37581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у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6588224" y="5589240"/>
          <a:ext cx="311696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696"/>
              </a:tblGrid>
              <a:tr h="37581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б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7092280" y="5589240"/>
          <a:ext cx="311696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696"/>
              </a:tblGrid>
              <a:tr h="37581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ь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Стрелка влево 19">
            <a:hlinkClick r:id="rId3" action="ppaction://hlinksldjump"/>
          </p:cNvPr>
          <p:cNvSpPr/>
          <p:nvPr/>
        </p:nvSpPr>
        <p:spPr>
          <a:xfrm>
            <a:off x="467544" y="602128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6730"/>
              </p:ext>
            </p:extLst>
          </p:nvPr>
        </p:nvGraphicFramePr>
        <p:xfrm>
          <a:off x="2051720" y="980728"/>
          <a:ext cx="4927501" cy="3410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7501"/>
              </a:tblGrid>
              <a:tr h="3410668">
                <a:tc>
                  <a:txBody>
                    <a:bodyPr/>
                    <a:lstStyle/>
                    <a:p>
                      <a:pPr algn="ctr"/>
                      <a:r>
                        <a:rPr lang="ru-RU" sz="9600" dirty="0" smtClean="0">
                          <a:solidFill>
                            <a:schemeClr val="tx2"/>
                          </a:solidFill>
                        </a:rPr>
                        <a:t>Глагол</a:t>
                      </a:r>
                      <a:endParaRPr lang="ru-RU" sz="96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156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глагола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hlinkClick r:id="rId2" action="ppaction://hlinksldjump"/>
              </a:rPr>
              <a:t>Часть речи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Что обозначает</a:t>
            </a:r>
            <a:endParaRPr lang="ru-RU" dirty="0" smtClean="0"/>
          </a:p>
          <a:p>
            <a:r>
              <a:rPr lang="ru-RU" dirty="0" smtClean="0">
                <a:hlinkClick r:id="rId4" action="ppaction://hlinksldjump"/>
              </a:rPr>
              <a:t>Вопросы, на которые отвечает</a:t>
            </a:r>
            <a:endParaRPr lang="ru-RU" dirty="0" smtClean="0"/>
          </a:p>
          <a:p>
            <a:r>
              <a:rPr lang="ru-RU" dirty="0" smtClean="0">
                <a:hlinkClick r:id="rId5" action="ppaction://hlinksldjump"/>
              </a:rPr>
              <a:t>Каким членом предложения чаще всего бывает</a:t>
            </a:r>
            <a:endParaRPr lang="ru-RU" dirty="0" smtClean="0"/>
          </a:p>
          <a:p>
            <a:r>
              <a:rPr lang="ru-RU" dirty="0" smtClean="0">
                <a:hlinkClick r:id="rId2" action="ppaction://hlinksldjump"/>
              </a:rPr>
              <a:t>Какие значения имеет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9" name="Picture 5" descr="http://katode.ru/wp-content/uploads/2013/05/%D0%94%D1%83%D0%BC%D0%B0%D1%8E%D1%89%D0%B8%D0%B9-%D1%87%D0%B5%D0%BB%D0%BE%D0%B2%D0%B5%D0%B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48264" y="620688"/>
            <a:ext cx="1905000" cy="1905000"/>
          </a:xfrm>
          <a:prstGeom prst="rect">
            <a:avLst/>
          </a:prstGeom>
          <a:noFill/>
        </p:spPr>
      </p:pic>
      <p:sp>
        <p:nvSpPr>
          <p:cNvPr id="6" name="Стрелка влево 5">
            <a:hlinkClick r:id="rId7" action="ppaction://hlinksldjump"/>
          </p:cNvPr>
          <p:cNvSpPr/>
          <p:nvPr/>
        </p:nvSpPr>
        <p:spPr>
          <a:xfrm>
            <a:off x="467544" y="602128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21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Четвертый 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 </a:t>
            </a:r>
            <a:r>
              <a:rPr lang="ru-RU" dirty="0" smtClean="0"/>
              <a:t>заключительно-обобщающий - предусматривал </a:t>
            </a:r>
            <a:r>
              <a:rPr lang="ru-RU" dirty="0"/>
              <a:t>проведение контрольного  эксперимента, после обучения с помощью мультимедийных презентаций. Проводился с целью анализа, систематизации и обобщения полученных результатов, а так же выявления эффективности процесса формирования знаний  у учащихся специальной (коррекционной) школы 8 вида.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51520" y="6139012"/>
            <a:ext cx="978408" cy="484632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11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Исследование проводилось в 4 этапа: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i="1" dirty="0" smtClean="0"/>
              <a:t>На </a:t>
            </a:r>
            <a:r>
              <a:rPr lang="ru-RU" i="1" dirty="0"/>
              <a:t>первом этапе </a:t>
            </a:r>
            <a:r>
              <a:rPr lang="ru-RU" dirty="0"/>
              <a:t>осуществлялась организация эксперимента в  экспериментальной и контрольной группе, подсчет полученных результатов в каждом из классов с разделением учащихся по уровню владения знаниями по теме «Часть речи. Глагол».</a:t>
            </a:r>
          </a:p>
          <a:p>
            <a:r>
              <a:rPr lang="ru-RU" i="1" dirty="0"/>
              <a:t>Второй этап </a:t>
            </a:r>
            <a:r>
              <a:rPr lang="ru-RU" dirty="0"/>
              <a:t>направлен на обработку результатов контрольного эксперимента. Был произведен сравнительный   и сопоставительный анализ каждой из групп по результатам контрольного и констатирующего экспериментов.</a:t>
            </a:r>
          </a:p>
          <a:p>
            <a:r>
              <a:rPr lang="ru-RU" i="1" dirty="0"/>
              <a:t>Третий этап</a:t>
            </a:r>
            <a:r>
              <a:rPr lang="ru-RU" dirty="0"/>
              <a:t> был направлен на обработку результатов контрольного эксперимента- сравнительный анализ двух групп после обучения по экспериментальной (8 класс) и традиционной (7 класс) методике.</a:t>
            </a:r>
          </a:p>
          <a:p>
            <a:r>
              <a:rPr lang="ru-RU" i="1" dirty="0"/>
              <a:t>Четвертый этап</a:t>
            </a:r>
            <a:r>
              <a:rPr lang="ru-RU" dirty="0"/>
              <a:t> направлен на обобщение результатов и формулировку выводов по результатам формирующего и контрольного экспериментов(выводы по 3 главе).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51520" y="6139012"/>
            <a:ext cx="978408" cy="484632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91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Навигация по слайдам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hlinkClick r:id="rId2" action="ppaction://hlinksldjump"/>
              </a:rPr>
              <a:t>Актуальность проблемы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Цель исследования</a:t>
            </a:r>
            <a:endParaRPr lang="ru-RU" dirty="0" smtClean="0"/>
          </a:p>
          <a:p>
            <a:r>
              <a:rPr lang="ru-RU" dirty="0" smtClean="0">
                <a:hlinkClick r:id="rId4" action="ppaction://hlinksldjump"/>
              </a:rPr>
              <a:t>Объект и предмет </a:t>
            </a:r>
            <a:endParaRPr lang="ru-RU" dirty="0" smtClean="0"/>
          </a:p>
          <a:p>
            <a:r>
              <a:rPr lang="ru-RU" dirty="0" smtClean="0">
                <a:hlinkClick r:id="rId5" action="ppaction://hlinksldjump"/>
              </a:rPr>
              <a:t>Гипотеза</a:t>
            </a:r>
            <a:endParaRPr lang="ru-RU" dirty="0" smtClean="0"/>
          </a:p>
          <a:p>
            <a:r>
              <a:rPr lang="ru-RU" dirty="0" smtClean="0">
                <a:hlinkClick r:id="rId6" action="ppaction://hlinksldjump"/>
              </a:rPr>
              <a:t>Задачи исследования</a:t>
            </a:r>
            <a:endParaRPr lang="ru-RU" dirty="0" smtClean="0"/>
          </a:p>
          <a:p>
            <a:r>
              <a:rPr lang="ru-RU" dirty="0" smtClean="0">
                <a:hlinkClick r:id="rId7" action="ppaction://hlinksldjump"/>
              </a:rPr>
              <a:t>Первый этап</a:t>
            </a:r>
            <a:endParaRPr lang="ru-RU" dirty="0" smtClean="0"/>
          </a:p>
          <a:p>
            <a:r>
              <a:rPr lang="ru-RU" dirty="0" smtClean="0">
                <a:hlinkClick r:id="rId8" action="ppaction://hlinksldjump"/>
              </a:rPr>
              <a:t>Второй этап</a:t>
            </a:r>
            <a:endParaRPr lang="ru-RU" dirty="0" smtClean="0"/>
          </a:p>
          <a:p>
            <a:r>
              <a:rPr lang="ru-RU" dirty="0" smtClean="0">
                <a:hlinkClick r:id="rId9" action="ppaction://hlinksldjump"/>
              </a:rPr>
              <a:t>Третий этап</a:t>
            </a:r>
            <a:endParaRPr lang="ru-RU" dirty="0" smtClean="0"/>
          </a:p>
          <a:p>
            <a:r>
              <a:rPr lang="ru-RU" dirty="0" smtClean="0">
                <a:hlinkClick r:id="rId10" action="ppaction://hlinksldjump"/>
              </a:rPr>
              <a:t>Примеры</a:t>
            </a:r>
            <a:endParaRPr lang="ru-RU" dirty="0" smtClean="0"/>
          </a:p>
          <a:p>
            <a:r>
              <a:rPr lang="ru-RU" dirty="0" smtClean="0">
                <a:hlinkClick r:id="rId11" action="ppaction://hlinksldjump"/>
              </a:rPr>
              <a:t>Четвертый этап</a:t>
            </a:r>
            <a:endParaRPr lang="ru-RU" dirty="0" smtClean="0"/>
          </a:p>
          <a:p>
            <a:r>
              <a:rPr lang="ru-RU" dirty="0" smtClean="0">
                <a:hlinkClick r:id="rId12" action="ppaction://hlinksldjump"/>
              </a:rPr>
              <a:t>Преимущества МУП</a:t>
            </a:r>
            <a:endParaRPr lang="ru-RU" dirty="0" smtClean="0"/>
          </a:p>
          <a:p>
            <a:r>
              <a:rPr lang="ru-RU" dirty="0" smtClean="0">
                <a:hlinkClick r:id="rId13" action="ppaction://hlinksldjump"/>
              </a:rPr>
              <a:t>Особенности применения</a:t>
            </a:r>
            <a:endParaRPr lang="ru-RU" dirty="0" smtClean="0"/>
          </a:p>
          <a:p>
            <a:r>
              <a:rPr lang="ru-RU" dirty="0" smtClean="0">
                <a:hlinkClick r:id="rId14" action="ppaction://hlinksldjump"/>
              </a:rPr>
              <a:t>Организационный слайд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2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Мультимедийные презентации позволяют: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сделать процесс обучения более интересным, ярким и увлекательным за счет богатства мультимедийных возможностей современных компьютеров и новизны такой формы работы для учащихся;</a:t>
            </a:r>
          </a:p>
          <a:p>
            <a:r>
              <a:rPr lang="ru-RU" dirty="0" smtClean="0"/>
              <a:t>эффективно решать проблему наглядности обучения, расширить возможности визуализации учебного материала, делая его более понятным и доступным для учащихся;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51520" y="6139012"/>
            <a:ext cx="978408" cy="484632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200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Мультимедийные презентации позволяют: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задействовать все каналы восприятия учащихся – зрительный, слуховой и эмоциональный. </a:t>
            </a:r>
          </a:p>
          <a:p>
            <a:r>
              <a:rPr lang="ru-RU" dirty="0" smtClean="0"/>
              <a:t>применять их  на любом этапе изучения темы и на любом этапе уроке.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51520" y="6139012"/>
            <a:ext cx="978408" cy="484632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86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применения МУП: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Данное средство возможно применять при обучении не всех детей имеющих интеллектуальные нарушения.</a:t>
            </a:r>
          </a:p>
          <a:p>
            <a:r>
              <a:rPr lang="ru-RU" dirty="0" smtClean="0"/>
              <a:t>При применении в школе 8 вида невозможно создать  систему мультимедийных презентаций, которые в равной степени будут использоваться учителем «из года в год»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51520" y="6139012"/>
            <a:ext cx="978408" cy="484632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54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применения МУП: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 каждый учитель сможет реализовать свои потребности в преподавании, используя данное средство.</a:t>
            </a:r>
          </a:p>
          <a:p>
            <a:r>
              <a:rPr lang="ru-RU" dirty="0" smtClean="0"/>
              <a:t>При обучении с помощью мультимедийных презентаций неизбежно возникает вопрос о их  взаимосвязи с другими средствами и методами обучения.</a:t>
            </a:r>
            <a:endParaRPr lang="ru-RU" dirty="0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251520" y="6139012"/>
            <a:ext cx="978408" cy="484632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0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marL="0" indent="0" algn="ctr">
              <a:buNone/>
            </a:pPr>
            <a:r>
              <a:rPr lang="ru-RU" sz="4800" b="1" i="1" dirty="0" smtClean="0"/>
              <a:t>Благодарю за внимание</a:t>
            </a:r>
            <a:endParaRPr lang="ru-RU" sz="4800" b="1" i="1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51520" y="6139012"/>
            <a:ext cx="978408" cy="484632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94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На нее указывают противоречия между:</a:t>
            </a:r>
          </a:p>
          <a:p>
            <a:pPr>
              <a:buFontTx/>
              <a:buChar char="-"/>
            </a:pPr>
            <a:r>
              <a:rPr lang="ru-RU" dirty="0" smtClean="0"/>
              <a:t>Активным внедрением компьютерных технологий в процесс обучения умственно отсталых школьников</a:t>
            </a:r>
          </a:p>
          <a:p>
            <a:pPr>
              <a:buFontTx/>
              <a:buChar char="-"/>
            </a:pPr>
            <a:r>
              <a:rPr lang="ru-RU" dirty="0" smtClean="0"/>
              <a:t> Не разработанностью методики  их применения на уроках в специальной(коррекционной) школе 8 вида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51520" y="6139012"/>
            <a:ext cx="978408" cy="484632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87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 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Ц</a:t>
            </a:r>
            <a:r>
              <a:rPr lang="ru-RU" b="1" dirty="0" smtClean="0"/>
              <a:t>ель </a:t>
            </a:r>
            <a:r>
              <a:rPr lang="ru-RU" b="1" dirty="0"/>
              <a:t>исследования заключается</a:t>
            </a:r>
            <a:r>
              <a:rPr lang="ru-RU" b="1" i="1" dirty="0"/>
              <a:t> </a:t>
            </a:r>
            <a:r>
              <a:rPr lang="ru-RU" dirty="0"/>
              <a:t>в изучении возможности использовать мультимедийные учебные презентации, для повышения эффективности процесса формирования знаний у учащихся  специальных (коррекционных) школ 8 вида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51520" y="6139012"/>
            <a:ext cx="978408" cy="484632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97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 Объект исследования </a:t>
            </a:r>
            <a:r>
              <a:rPr lang="ru-RU" dirty="0" smtClean="0"/>
              <a:t>– процесс формирования знаний у  учащихся специальных (коррекционных) школ VIII вида.	</a:t>
            </a:r>
          </a:p>
          <a:p>
            <a:pPr marL="0" indent="0">
              <a:buNone/>
            </a:pPr>
            <a:r>
              <a:rPr lang="ru-RU" b="1" dirty="0" smtClean="0"/>
              <a:t>Предмет исследования – </a:t>
            </a:r>
            <a:r>
              <a:rPr lang="ru-RU" dirty="0" smtClean="0"/>
              <a:t>процесс использования мультимедийных учебных презентаций, разработанных для формирования у учащихся с интеллектуальным недоразвитием 7 и 8 классов знаний по теме «Части речи. Глагол».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51520" y="6139012"/>
            <a:ext cx="978408" cy="484632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72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качестве </a:t>
            </a:r>
            <a:r>
              <a:rPr lang="ru-RU" b="1" dirty="0" smtClean="0"/>
              <a:t>гипотезы исследования</a:t>
            </a:r>
            <a:r>
              <a:rPr lang="ru-RU" dirty="0" smtClean="0"/>
              <a:t>  было выдвинуто предположение о том, что мультимедийные  презентации, будут способствовать повышению эффективности формирования знаний по теме «Части речи. Глагол» у учащихся с интеллектуальным недоразвитием 7 и 8 классов. 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51520" y="6139012"/>
            <a:ext cx="978408" cy="484632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76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363272" cy="604867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Задачи исследования</a:t>
            </a:r>
            <a:r>
              <a:rPr lang="ru-RU" b="1" dirty="0" smtClean="0"/>
              <a:t>:</a:t>
            </a:r>
          </a:p>
          <a:p>
            <a:pPr marL="0" indent="0" algn="ctr">
              <a:buNone/>
            </a:pPr>
            <a:endParaRPr lang="ru-RU" dirty="0"/>
          </a:p>
          <a:p>
            <a:pPr lvl="0"/>
            <a:r>
              <a:rPr lang="ru-RU" dirty="0"/>
              <a:t>Охарактеризовать состояние проблемы использования мультимедийных презентаций  в образовательном процессе школьников с интеллектуальным недоразвитием.</a:t>
            </a:r>
          </a:p>
          <a:p>
            <a:pPr lvl="0"/>
            <a:r>
              <a:rPr lang="ru-RU" dirty="0"/>
              <a:t>Выявить особенности и определить уровни </a:t>
            </a:r>
            <a:r>
              <a:rPr lang="ru-RU" dirty="0" err="1"/>
              <a:t>сформированности</a:t>
            </a:r>
            <a:r>
              <a:rPr lang="ru-RU" dirty="0"/>
              <a:t>  знаний  у двух групп школьников с интеллектуальным недоразвитием, до проведения формирующего эксперимента.</a:t>
            </a:r>
          </a:p>
          <a:p>
            <a:pPr lvl="0"/>
            <a:r>
              <a:rPr lang="ru-RU" dirty="0"/>
              <a:t>Разработать и апробировать технологию создания и использования мультимедийных презентаций.</a:t>
            </a:r>
          </a:p>
          <a:p>
            <a:pPr lvl="0"/>
            <a:r>
              <a:rPr lang="ru-RU" dirty="0"/>
              <a:t>Теоретически обосновать и экспериментально проверить методику применения мультимедийных презентаций  как средства формирования знаний на уроках в специальной (коррекционной) школе 8  вида.</a:t>
            </a:r>
          </a:p>
          <a:p>
            <a:pPr lvl="0"/>
            <a:r>
              <a:rPr lang="ru-RU" dirty="0"/>
              <a:t>Определить эффективность применения мультимедийных средств в процессе обучения  школьников с интеллектуальными нарушениями.</a:t>
            </a:r>
          </a:p>
          <a:p>
            <a:endParaRPr lang="ru-RU" dirty="0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251520" y="6139012"/>
            <a:ext cx="978408" cy="484632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32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ru-RU" dirty="0" smtClean="0"/>
              <a:t>Первый 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i="1" dirty="0" smtClean="0"/>
              <a:t>Подготовительно-аналитический 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- </a:t>
            </a:r>
            <a:r>
              <a:rPr lang="ru-RU" dirty="0"/>
              <a:t>был связан с изучением и анализом общей и специальной психолого-педагогической и методической литературы по проблеме исследования;	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51520" y="6139012"/>
            <a:ext cx="978408" cy="484632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50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Второй этап включал: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изучение </a:t>
            </a:r>
            <a:r>
              <a:rPr lang="ru-RU" dirty="0"/>
              <a:t>методов, форм, средств, используемых учителем для формирования знаний; </a:t>
            </a:r>
            <a:endParaRPr lang="ru-RU" dirty="0" smtClean="0"/>
          </a:p>
          <a:p>
            <a:r>
              <a:rPr lang="ru-RU" dirty="0" smtClean="0"/>
              <a:t>исследование </a:t>
            </a:r>
            <a:r>
              <a:rPr lang="ru-RU" dirty="0"/>
              <a:t>технического оснащения школы; </a:t>
            </a:r>
            <a:endParaRPr lang="ru-RU" dirty="0" smtClean="0"/>
          </a:p>
          <a:p>
            <a:r>
              <a:rPr lang="ru-RU" dirty="0" smtClean="0"/>
              <a:t>отбор </a:t>
            </a:r>
            <a:r>
              <a:rPr lang="ru-RU" dirty="0"/>
              <a:t>выборок; </a:t>
            </a:r>
            <a:endParaRPr lang="ru-RU" dirty="0" smtClean="0"/>
          </a:p>
          <a:p>
            <a:r>
              <a:rPr lang="ru-RU" dirty="0" smtClean="0"/>
              <a:t>исследование </a:t>
            </a:r>
            <a:r>
              <a:rPr lang="ru-RU" dirty="0"/>
              <a:t>уровня </a:t>
            </a:r>
            <a:r>
              <a:rPr lang="ru-RU" dirty="0" err="1"/>
              <a:t>сформированности</a:t>
            </a:r>
            <a:r>
              <a:rPr lang="ru-RU" dirty="0"/>
              <a:t> знаний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обработка результатов и сравнительный анализ двух групп учащихся (контрольной и экспериментальной</a:t>
            </a:r>
            <a:r>
              <a:rPr lang="ru-RU" dirty="0" smtClean="0"/>
              <a:t>). Выделение уровней владения знаниями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51520" y="6139012"/>
            <a:ext cx="978408" cy="484632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00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481</Words>
  <Application>Microsoft Office PowerPoint</Application>
  <PresentationFormat>Экран (4:3)</PresentationFormat>
  <Paragraphs>147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Киселева Елизавета Сергеевна</vt:lpstr>
      <vt:lpstr>Навигация по слайдам</vt:lpstr>
      <vt:lpstr>Актуальность проблемы</vt:lpstr>
      <vt:lpstr>Презентация PowerPoint</vt:lpstr>
      <vt:lpstr>Презентация PowerPoint</vt:lpstr>
      <vt:lpstr>Презентация PowerPoint</vt:lpstr>
      <vt:lpstr>Презентация PowerPoint</vt:lpstr>
      <vt:lpstr>Первый этап</vt:lpstr>
      <vt:lpstr>Второй этап включал:</vt:lpstr>
      <vt:lpstr>Третий этап</vt:lpstr>
      <vt:lpstr>Презентация на тему : Глагол.  Значение глагола</vt:lpstr>
      <vt:lpstr>    Навигация по презентации    </vt:lpstr>
      <vt:lpstr>Источники:</vt:lpstr>
      <vt:lpstr>Презентация PowerPoint</vt:lpstr>
      <vt:lpstr>Глагол изменяется по временам Сколько времен глагола вы знаете? Заполните схему: </vt:lpstr>
      <vt:lpstr>Решим ребус</vt:lpstr>
      <vt:lpstr>Описание глагола</vt:lpstr>
      <vt:lpstr>Четвертый этап</vt:lpstr>
      <vt:lpstr>Исследование проводилось в 4 этапа:</vt:lpstr>
      <vt:lpstr>Мультимедийные презентации позволяют:</vt:lpstr>
      <vt:lpstr>Мультимедийные презентации позволяют:</vt:lpstr>
      <vt:lpstr>Особенности применения МУП:</vt:lpstr>
      <vt:lpstr>Особенности применения МУП: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Киселева Елизавета Сергеевна</dc:title>
  <dc:creator>Киселёва</dc:creator>
  <cp:lastModifiedBy>Киселёва</cp:lastModifiedBy>
  <cp:revision>18</cp:revision>
  <dcterms:created xsi:type="dcterms:W3CDTF">2013-06-17T06:49:03Z</dcterms:created>
  <dcterms:modified xsi:type="dcterms:W3CDTF">2013-06-17T16:22:18Z</dcterms:modified>
</cp:coreProperties>
</file>