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57" r:id="rId6"/>
    <p:sldId id="260" r:id="rId7"/>
    <p:sldId id="261" r:id="rId8"/>
    <p:sldId id="263" r:id="rId9"/>
    <p:sldId id="262" r:id="rId10"/>
    <p:sldId id="264" r:id="rId11"/>
    <p:sldId id="265" r:id="rId12"/>
    <p:sldId id="271" r:id="rId13"/>
    <p:sldId id="272" r:id="rId14"/>
    <p:sldId id="266" r:id="rId15"/>
    <p:sldId id="267" r:id="rId16"/>
    <p:sldId id="268" r:id="rId17"/>
    <p:sldId id="270" r:id="rId18"/>
    <p:sldId id="26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1897"/>
    <a:srgbClr val="F01E7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857488" y="500042"/>
            <a:ext cx="6143668" cy="1714512"/>
          </a:xfrm>
        </p:spPr>
        <p:txBody>
          <a:bodyPr>
            <a:noAutofit/>
          </a:bodyPr>
          <a:lstStyle>
            <a:lvl1pPr algn="r">
              <a:defRPr sz="6000" b="1">
                <a:solidFill>
                  <a:srgbClr val="F61897"/>
                </a:solidFill>
              </a:defRPr>
            </a:lvl1pPr>
          </a:lstStyle>
          <a:p>
            <a:r>
              <a:rPr lang="ru-RU" smtClean="0"/>
              <a:t>Образец</a:t>
            </a:r>
            <a:br>
              <a:rPr lang="ru-RU" smtClean="0"/>
            </a:br>
            <a:r>
              <a:rPr lang="ru-RU" smtClean="0"/>
              <a:t>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57818" y="5214950"/>
            <a:ext cx="3643306" cy="966782"/>
          </a:xfrm>
        </p:spPr>
        <p:txBody>
          <a:bodyPr>
            <a:normAutofit/>
          </a:bodyPr>
          <a:lstStyle>
            <a:lvl1pPr marL="0" indent="0" algn="r">
              <a:buNone/>
              <a:defRPr sz="2800" b="0">
                <a:solidFill>
                  <a:srgbClr val="00B0F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060F-341E-45E4-BAB5-3D4DF4B155AC}" type="datetimeFigureOut">
              <a:rPr lang="ru-RU" smtClean="0"/>
              <a:pPr/>
              <a:t>17.10.2011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1480F-5D44-44D2-A263-E8044E93DE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060F-341E-45E4-BAB5-3D4DF4B155AC}" type="datetimeFigureOut">
              <a:rPr lang="ru-RU" smtClean="0"/>
              <a:pPr/>
              <a:t>17.10.2011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1480F-5D44-44D2-A263-E8044E93DE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060F-341E-45E4-BAB5-3D4DF4B155AC}" type="datetimeFigureOut">
              <a:rPr lang="ru-RU" smtClean="0"/>
              <a:pPr/>
              <a:t>17.10.2011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1480F-5D44-44D2-A263-E8044E93DE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060F-341E-45E4-BAB5-3D4DF4B155AC}" type="datetimeFigureOut">
              <a:rPr lang="ru-RU" smtClean="0"/>
              <a:pPr/>
              <a:t>17.10.2011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1480F-5D44-44D2-A263-E8044E93DE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060F-341E-45E4-BAB5-3D4DF4B155AC}" type="datetimeFigureOut">
              <a:rPr lang="ru-RU" smtClean="0"/>
              <a:pPr/>
              <a:t>17.10.2011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1480F-5D44-44D2-A263-E8044E93DE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060F-341E-45E4-BAB5-3D4DF4B155AC}" type="datetimeFigureOut">
              <a:rPr lang="ru-RU" smtClean="0"/>
              <a:pPr/>
              <a:t>17.10.2011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1480F-5D44-44D2-A263-E8044E93DE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060F-341E-45E4-BAB5-3D4DF4B155AC}" type="datetimeFigureOut">
              <a:rPr lang="ru-RU" smtClean="0"/>
              <a:pPr/>
              <a:t>17.10.2011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1480F-5D44-44D2-A263-E8044E93DE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060F-341E-45E4-BAB5-3D4DF4B155AC}" type="datetimeFigureOut">
              <a:rPr lang="ru-RU" smtClean="0"/>
              <a:pPr/>
              <a:t>17.10.2011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1480F-5D44-44D2-A263-E8044E93DE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060F-341E-45E4-BAB5-3D4DF4B155AC}" type="datetimeFigureOut">
              <a:rPr lang="ru-RU" smtClean="0"/>
              <a:pPr/>
              <a:t>17.10.2011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1480F-5D44-44D2-A263-E8044E93DE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060F-341E-45E4-BAB5-3D4DF4B155AC}" type="datetimeFigureOut">
              <a:rPr lang="ru-RU" smtClean="0"/>
              <a:pPr/>
              <a:t>17.10.2011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1480F-5D44-44D2-A263-E8044E93DE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060F-341E-45E4-BAB5-3D4DF4B155AC}" type="datetimeFigureOut">
              <a:rPr lang="ru-RU" smtClean="0"/>
              <a:pPr/>
              <a:t>17.10.2011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1480F-5D44-44D2-A263-E8044E93DE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74638"/>
            <a:ext cx="792961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28662" y="1600200"/>
            <a:ext cx="792961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B0F0"/>
                </a:solidFill>
              </a:defRPr>
            </a:lvl1pPr>
          </a:lstStyle>
          <a:p>
            <a:fld id="{944B060F-341E-45E4-BAB5-3D4DF4B155AC}" type="datetimeFigureOut">
              <a:rPr lang="ru-RU" smtClean="0"/>
              <a:pPr/>
              <a:t>17.10.2011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B0F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B0F0"/>
                </a:solidFill>
              </a:defRPr>
            </a:lvl1pPr>
          </a:lstStyle>
          <a:p>
            <a:fld id="{8401480F-5D44-44D2-A263-E8044E93DE1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lang="ru-RU" sz="4800" b="1" kern="1200" smtClean="0">
          <a:solidFill>
            <a:srgbClr val="F6189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48404" y="620688"/>
            <a:ext cx="5495596" cy="1714512"/>
          </a:xfrm>
        </p:spPr>
        <p:txBody>
          <a:bodyPr/>
          <a:lstStyle/>
          <a:p>
            <a:pPr algn="l"/>
            <a:r>
              <a:rPr lang="ru-RU" sz="6600" dirty="0" smtClean="0"/>
              <a:t>Прикидка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20072" y="4725144"/>
            <a:ext cx="3744416" cy="1944216"/>
          </a:xfrm>
        </p:spPr>
        <p:txBody>
          <a:bodyPr>
            <a:normAutofit/>
          </a:bodyPr>
          <a:lstStyle/>
          <a:p>
            <a:r>
              <a:rPr lang="ru-RU" sz="3800" dirty="0" smtClean="0">
                <a:solidFill>
                  <a:schemeClr val="bg1"/>
                </a:solidFill>
              </a:rPr>
              <a:t>Урок </a:t>
            </a:r>
            <a:r>
              <a:rPr lang="ru-RU" sz="3800" dirty="0" smtClean="0">
                <a:solidFill>
                  <a:schemeClr val="bg1"/>
                </a:solidFill>
              </a:rPr>
              <a:t>22</a:t>
            </a:r>
            <a:endParaRPr lang="ru-RU" sz="3800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Математика 5 класс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по учебнику  И.И.Зубаревой, А.Г.Мордковича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44008" y="1916832"/>
            <a:ext cx="435699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dirty="0" smtClean="0">
                <a:solidFill>
                  <a:srgbClr val="F61897"/>
                </a:solidFill>
                <a:ea typeface="+mj-ea"/>
                <a:cs typeface="+mj-cs"/>
              </a:rPr>
              <a:t>результата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259632" y="188640"/>
            <a:ext cx="7560840" cy="129614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763688" y="3645024"/>
            <a:ext cx="71287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а) 5508 и 102</a:t>
            </a:r>
            <a:b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б) 5508 и 102 </a:t>
            </a:r>
            <a:endParaRPr lang="ru-RU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87624" y="188640"/>
            <a:ext cx="79563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ru-R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Каким будет старший разряд произведения и частного чисел:</a:t>
            </a:r>
          </a:p>
          <a:p>
            <a:pPr marL="514350" indent="-514350"/>
            <a:endParaRPr lang="ru-RU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31640" y="1700808"/>
            <a:ext cx="7488832" cy="158417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003">
            <a:schemeClr val="dk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403648" y="1844824"/>
            <a:ext cx="71287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Какая цифра будет в этом разряде?</a:t>
            </a:r>
            <a:endParaRPr lang="ru-RU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типовой процесс 2"/>
          <p:cNvSpPr/>
          <p:nvPr/>
        </p:nvSpPr>
        <p:spPr>
          <a:xfrm rot="20554169">
            <a:off x="827584" y="1484784"/>
            <a:ext cx="8064896" cy="2160240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 rot="20520477">
            <a:off x="804391" y="1965021"/>
            <a:ext cx="79473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ФИЗКУЛЬТМИНУТКА</a:t>
            </a:r>
            <a:endParaRPr lang="ru-RU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Documents and Settings\Наташа\Рабочий стол\презентации\анимашки\животные\colec23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924944"/>
            <a:ext cx="3240360" cy="35530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484368" cy="54006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№3.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а)   </a:t>
            </a:r>
            <a:r>
              <a:rPr lang="ru-RU" sz="4800" dirty="0" smtClean="0">
                <a:solidFill>
                  <a:schemeClr val="bg1"/>
                </a:solidFill>
              </a:rPr>
              <a:t>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sz="5400" dirty="0" smtClean="0">
                <a:solidFill>
                  <a:schemeClr val="bg1"/>
                </a:solidFill>
              </a:rPr>
              <a:t>А</a:t>
            </a:r>
            <a:r>
              <a:rPr lang="ru-RU" sz="4400" dirty="0" smtClean="0">
                <a:solidFill>
                  <a:schemeClr val="bg1"/>
                </a:solidFill>
              </a:rPr>
              <a:t>леши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sz="6000" dirty="0" smtClean="0">
                <a:solidFill>
                  <a:schemeClr val="bg1"/>
                </a:solidFill>
              </a:rPr>
              <a:t>105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рублей.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sz="5300" dirty="0" smtClean="0">
                <a:solidFill>
                  <a:schemeClr val="bg1"/>
                </a:solidFill>
              </a:rPr>
              <a:t>Х</a:t>
            </a:r>
            <a:r>
              <a:rPr lang="ru-RU" dirty="0" smtClean="0">
                <a:solidFill>
                  <a:schemeClr val="bg1"/>
                </a:solidFill>
              </a:rPr>
              <a:t>ватит  ли  </a:t>
            </a:r>
            <a:r>
              <a:rPr lang="ru-RU" sz="6000" dirty="0" smtClean="0">
                <a:solidFill>
                  <a:schemeClr val="bg1"/>
                </a:solidFill>
              </a:rPr>
              <a:t>А</a:t>
            </a:r>
            <a:r>
              <a:rPr lang="ru-RU" dirty="0" smtClean="0">
                <a:solidFill>
                  <a:schemeClr val="bg1"/>
                </a:solidFill>
              </a:rPr>
              <a:t>леше  </a:t>
            </a:r>
            <a:r>
              <a:rPr lang="ru-RU" dirty="0" smtClean="0">
                <a:solidFill>
                  <a:schemeClr val="bg1"/>
                </a:solidFill>
              </a:rPr>
              <a:t>денег  на  </a:t>
            </a:r>
            <a:r>
              <a:rPr lang="ru-RU" sz="6000" dirty="0" smtClean="0">
                <a:solidFill>
                  <a:schemeClr val="bg1"/>
                </a:solidFill>
              </a:rPr>
              <a:t>7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мороженых,  если  одно стоит </a:t>
            </a:r>
            <a:r>
              <a:rPr lang="ru-RU" sz="5300" dirty="0" smtClean="0">
                <a:solidFill>
                  <a:schemeClr val="bg1"/>
                </a:solidFill>
              </a:rPr>
              <a:t>1</a:t>
            </a:r>
            <a:r>
              <a:rPr lang="ru-RU" sz="5400" dirty="0" smtClean="0">
                <a:solidFill>
                  <a:schemeClr val="bg1"/>
                </a:solidFill>
              </a:rPr>
              <a:t>4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р. </a:t>
            </a:r>
            <a:r>
              <a:rPr lang="ru-RU" sz="5400" dirty="0" smtClean="0">
                <a:solidFill>
                  <a:schemeClr val="bg1"/>
                </a:solidFill>
              </a:rPr>
              <a:t>90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коп.?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sz="6000" dirty="0" smtClean="0">
                <a:solidFill>
                  <a:schemeClr val="bg1"/>
                </a:solidFill>
              </a:rPr>
              <a:t>А</a:t>
            </a:r>
            <a:r>
              <a:rPr lang="ru-RU" dirty="0" smtClean="0">
                <a:solidFill>
                  <a:schemeClr val="bg1"/>
                </a:solidFill>
              </a:rPr>
              <a:t> если мороженое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 стоит </a:t>
            </a:r>
            <a:r>
              <a:rPr lang="ru-RU" sz="5300" dirty="0" smtClean="0">
                <a:solidFill>
                  <a:schemeClr val="bg1"/>
                </a:solidFill>
              </a:rPr>
              <a:t>19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рублей?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051" name="Picture 3" descr="C:\Documents and Settings\Наташа\Local Settings\Temporary Internet Files\Content.IE5\H5XCG3YW\MP90040648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780928"/>
            <a:ext cx="3012239" cy="3808065"/>
          </a:xfrm>
          <a:prstGeom prst="ellipse">
            <a:avLst/>
          </a:prstGeom>
          <a:ln>
            <a:noFill/>
          </a:ln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007096" y="332656"/>
            <a:ext cx="8136904" cy="4464496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№4. Округлить числа до сотен:</a:t>
            </a:r>
          </a:p>
          <a:p>
            <a:pPr lvl="1"/>
            <a:r>
              <a:rPr lang="ru-RU" sz="4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67544</a:t>
            </a:r>
          </a:p>
          <a:p>
            <a:pPr lvl="1"/>
            <a:r>
              <a:rPr lang="ru-RU" sz="4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8975</a:t>
            </a:r>
          </a:p>
          <a:p>
            <a:pPr lvl="1"/>
            <a:r>
              <a:rPr lang="ru-RU" sz="4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999999</a:t>
            </a:r>
          </a:p>
          <a:p>
            <a:pPr lvl="1"/>
            <a:r>
              <a:rPr lang="ru-RU" sz="4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3941</a:t>
            </a:r>
            <a:endParaRPr lang="ru-RU" sz="4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988840"/>
            <a:ext cx="698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Подведение итогов урока</a:t>
            </a:r>
            <a:endParaRPr lang="ru-RU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908720"/>
            <a:ext cx="7929618" cy="3384376"/>
          </a:xfrm>
        </p:spPr>
        <p:txBody>
          <a:bodyPr>
            <a:normAutofit fontScale="90000"/>
          </a:bodyPr>
          <a:lstStyle/>
          <a:p>
            <a:pPr marL="1143000" indent="-1143000" algn="l"/>
            <a:r>
              <a:rPr lang="ru-RU" sz="6000" dirty="0" smtClean="0"/>
              <a:t>Домашнее задание:</a:t>
            </a:r>
            <a:br>
              <a:rPr lang="ru-RU" sz="6000" dirty="0" smtClean="0"/>
            </a:br>
            <a:r>
              <a:rPr lang="ru-RU" dirty="0" smtClean="0">
                <a:solidFill>
                  <a:schemeClr val="bg1"/>
                </a:solidFill>
              </a:rPr>
              <a:t>с.48   </a:t>
            </a:r>
            <a:r>
              <a:rPr lang="ru-RU" dirty="0" smtClean="0">
                <a:solidFill>
                  <a:schemeClr val="bg1"/>
                </a:solidFill>
              </a:rPr>
              <a:t>повторить </a:t>
            </a:r>
            <a:r>
              <a:rPr lang="ru-RU" dirty="0" smtClean="0">
                <a:solidFill>
                  <a:schemeClr val="bg1"/>
                </a:solidFill>
              </a:rPr>
              <a:t>правило</a:t>
            </a:r>
            <a:r>
              <a:rPr lang="ru-RU" dirty="0" smtClean="0">
                <a:solidFill>
                  <a:schemeClr val="bg1"/>
                </a:solidFill>
              </a:rPr>
              <a:t>,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с.52 </a:t>
            </a:r>
            <a:r>
              <a:rPr lang="ru-RU" dirty="0" err="1" smtClean="0">
                <a:solidFill>
                  <a:schemeClr val="bg1"/>
                </a:solidFill>
              </a:rPr>
              <a:t>контр.задания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№ </a:t>
            </a:r>
            <a:r>
              <a:rPr lang="ru-RU" dirty="0" smtClean="0">
                <a:solidFill>
                  <a:schemeClr val="bg1"/>
                </a:solidFill>
              </a:rPr>
              <a:t>162, 165а,б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Прикидка результата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Цели урока:</a:t>
            </a:r>
            <a:endParaRPr lang="ru-RU" sz="4800" dirty="0"/>
          </a:p>
        </p:txBody>
      </p:sp>
      <p:pic>
        <p:nvPicPr>
          <p:cNvPr id="4100" name="Picture 4" descr="C:\Documents and Settings\Наташа\Local Settings\Temporary Internet Files\Content.IE5\H5XCG3YW\MC90008890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2780928"/>
            <a:ext cx="4027277" cy="3501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742664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№1.          </a:t>
            </a:r>
            <a:r>
              <a:rPr lang="ru-RU" dirty="0" smtClean="0"/>
              <a:t>Выполните действия и округлите результат:</a:t>
            </a:r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755576" y="2852936"/>
            <a:ext cx="8136904" cy="1368152"/>
            <a:chOff x="755576" y="1700808"/>
            <a:chExt cx="7272808" cy="1008112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755576" y="1700808"/>
              <a:ext cx="7200800" cy="100811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755576" y="1844825"/>
              <a:ext cx="7272808" cy="5669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а)Найдите сумму чисел </a:t>
              </a:r>
              <a:r>
                <a:rPr lang="ru-RU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17 </a:t>
              </a:r>
              <a:r>
                <a:rPr lang="ru-RU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и 32;</a:t>
              </a:r>
              <a:endParaRPr lang="ru-RU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6" name="Скругленный прямоугольник 5"/>
          <p:cNvSpPr/>
          <p:nvPr/>
        </p:nvSpPr>
        <p:spPr>
          <a:xfrm>
            <a:off x="3419872" y="4797152"/>
            <a:ext cx="5256584" cy="115212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563888" y="4941168"/>
            <a:ext cx="4896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 </a:t>
            </a:r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+ 32 = </a:t>
            </a:r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49 </a:t>
            </a:r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≈ </a:t>
            </a:r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</a:t>
            </a:r>
            <a:endParaRPr lang="ru-RU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742664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№1.          </a:t>
            </a:r>
            <a:r>
              <a:rPr lang="ru-RU" dirty="0" smtClean="0"/>
              <a:t>Выполните действия и округлите результат:</a:t>
            </a:r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755576" y="2852936"/>
            <a:ext cx="8136904" cy="1368152"/>
            <a:chOff x="755576" y="1700808"/>
            <a:chExt cx="7272808" cy="1008112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755576" y="1700808"/>
              <a:ext cx="7200800" cy="100811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755576" y="1844825"/>
              <a:ext cx="7272808" cy="521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б)Найдите разность чисел </a:t>
              </a:r>
              <a:r>
                <a:rPr lang="ru-RU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87 </a:t>
              </a:r>
              <a:r>
                <a:rPr lang="ru-RU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и </a:t>
              </a:r>
              <a:r>
                <a:rPr lang="ru-RU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32;</a:t>
              </a:r>
              <a:endPara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6" name="Скругленный прямоугольник 5"/>
          <p:cNvSpPr/>
          <p:nvPr/>
        </p:nvSpPr>
        <p:spPr>
          <a:xfrm>
            <a:off x="3419872" y="4797152"/>
            <a:ext cx="5256584" cy="115212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563888" y="4941168"/>
            <a:ext cx="4896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87 </a:t>
            </a:r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33 </a:t>
            </a:r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54 </a:t>
            </a:r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≈ </a:t>
            </a:r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</a:t>
            </a:r>
            <a:endParaRPr lang="ru-RU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742664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№1.          </a:t>
            </a:r>
            <a:r>
              <a:rPr lang="ru-RU" dirty="0" smtClean="0"/>
              <a:t>Выполните действия и округлите результат:</a:t>
            </a:r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755576" y="2852936"/>
            <a:ext cx="8136904" cy="1368152"/>
            <a:chOff x="755576" y="1700808"/>
            <a:chExt cx="7272808" cy="1008112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755576" y="1700808"/>
              <a:ext cx="7200800" cy="100811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755576" y="1844825"/>
              <a:ext cx="7272808" cy="521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в)Найдите произведение </a:t>
              </a:r>
              <a:r>
                <a:rPr lang="ru-RU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25 </a:t>
              </a:r>
              <a:r>
                <a:rPr lang="ru-RU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и </a:t>
              </a:r>
              <a:r>
                <a:rPr lang="ru-RU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14</a:t>
              </a:r>
              <a:r>
                <a:rPr lang="ru-RU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;</a:t>
              </a:r>
              <a:endPara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6" name="Скругленный прямоугольник 5"/>
          <p:cNvSpPr/>
          <p:nvPr/>
        </p:nvSpPr>
        <p:spPr>
          <a:xfrm>
            <a:off x="1331640" y="4797152"/>
            <a:ext cx="7344816" cy="115212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259632" y="4941168"/>
            <a:ext cx="7668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 </a:t>
            </a:r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 </a:t>
            </a:r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 </a:t>
            </a:r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1400:2:2=350 ≈400</a:t>
            </a:r>
            <a:endParaRPr lang="ru-RU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742664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№1.          </a:t>
            </a:r>
            <a:r>
              <a:rPr lang="ru-RU" dirty="0" smtClean="0"/>
              <a:t>Выполните действия и округлите результат:</a:t>
            </a:r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755576" y="2852936"/>
            <a:ext cx="8136904" cy="1368152"/>
            <a:chOff x="755576" y="1700808"/>
            <a:chExt cx="7272808" cy="1008112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755576" y="1700808"/>
              <a:ext cx="7200800" cy="100811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755576" y="1844825"/>
              <a:ext cx="7272808" cy="521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г)Найдите частное чисел </a:t>
              </a:r>
              <a:r>
                <a:rPr lang="ru-RU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56 </a:t>
              </a:r>
              <a:r>
                <a:rPr lang="ru-RU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и 7;</a:t>
              </a:r>
              <a:endPara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6" name="Скругленный прямоугольник 5"/>
          <p:cNvSpPr/>
          <p:nvPr/>
        </p:nvSpPr>
        <p:spPr>
          <a:xfrm>
            <a:off x="3419872" y="4797152"/>
            <a:ext cx="5256584" cy="115212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563888" y="4941168"/>
            <a:ext cx="4896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56 </a:t>
            </a:r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7 = </a:t>
            </a:r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</a:t>
            </a:r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≈ 10</a:t>
            </a:r>
            <a:endParaRPr lang="ru-RU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00332" y="0"/>
            <a:ext cx="5964156" cy="1340768"/>
          </a:xfrm>
        </p:spPr>
        <p:txBody>
          <a:bodyPr/>
          <a:lstStyle/>
          <a:p>
            <a:r>
              <a:rPr lang="ru-RU" sz="5400" dirty="0" smtClean="0"/>
              <a:t>№ 2</a:t>
            </a:r>
            <a:r>
              <a:rPr lang="ru-RU" sz="5400" dirty="0" smtClean="0"/>
              <a:t>.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259632" y="188640"/>
            <a:ext cx="7560840" cy="129614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763688" y="3645024"/>
            <a:ext cx="7128792" cy="21938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а) 21549 и 876</a:t>
            </a:r>
            <a:b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б) 9307 и 7888 </a:t>
            </a:r>
            <a:endParaRPr lang="ru-RU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11152" y="188640"/>
            <a:ext cx="76328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ru-R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Каким будет старший разряд суммы чисел:</a:t>
            </a:r>
          </a:p>
          <a:p>
            <a:pPr marL="514350" indent="-514350"/>
            <a:endParaRPr lang="ru-RU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31640" y="1700808"/>
            <a:ext cx="7488832" cy="158417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003">
            <a:schemeClr val="dk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403648" y="1844824"/>
            <a:ext cx="71287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Какая цифра будет в этом разряде?</a:t>
            </a:r>
            <a:endParaRPr lang="ru-RU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259632" y="188640"/>
            <a:ext cx="7560840" cy="129614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763688" y="3645024"/>
            <a:ext cx="71287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а) 36905 и 8542</a:t>
            </a:r>
            <a:b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б) 120341 и 97706 </a:t>
            </a:r>
            <a:endParaRPr lang="ru-RU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11152" y="188640"/>
            <a:ext cx="76328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ru-R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Каким будет старший разряд разности  чисел:</a:t>
            </a:r>
          </a:p>
          <a:p>
            <a:pPr marL="514350" indent="-514350"/>
            <a:endParaRPr lang="ru-RU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31640" y="1700808"/>
            <a:ext cx="7488832" cy="158417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003">
            <a:schemeClr val="dk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403648" y="1844824"/>
            <a:ext cx="71287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Какая цифра будет в этом разряде?</a:t>
            </a:r>
            <a:endParaRPr lang="ru-RU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/>
    </p:bldLst>
  </p:timing>
</p:sld>
</file>

<file path=ppt/theme/theme1.xml><?xml version="1.0" encoding="utf-8"?>
<a:theme xmlns:a="http://schemas.openxmlformats.org/drawingml/2006/main" name="TS101944155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BB2780C3CC07BD4BAA623FF9571645580400D1570604EA743043A2641365C0E91715" ma:contentTypeVersion="33" ma:contentTypeDescription="Create a new document." ma:contentTypeScope="" ma:versionID="2a5270fa24c9a38fa487f85340389844"/>
</file>

<file path=customXml/itemProps1.xml><?xml version="1.0" encoding="utf-8"?>
<ds:datastoreItem xmlns:ds="http://schemas.openxmlformats.org/officeDocument/2006/customXml" ds:itemID="{794CE536-DBCF-4096-ADA7-58FF66A32C6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10B528-64AE-4D68-B4C5-C6C745CE699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AC72F22-A8E6-4CAB-B0F5-00A258397463}">
  <ds:schemaRefs>
    <ds:schemaRef ds:uri="http://schemas.microsoft.com/office/2006/metadata/contentType"/>
    <ds:schemaRef ds:uri="http://schemas.microsoft.com/office/2006/metadata/properties/metaAttribut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TS101944155</Template>
  <TotalTime>101</TotalTime>
  <Words>202</Words>
  <Application>Microsoft Office PowerPoint</Application>
  <PresentationFormat>Экран (4:3)</PresentationFormat>
  <Paragraphs>38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TS101944155</vt:lpstr>
      <vt:lpstr>Прикидка</vt:lpstr>
      <vt:lpstr>Прикидка результата</vt:lpstr>
      <vt:lpstr>№1.          Выполните действия и округлите результат:</vt:lpstr>
      <vt:lpstr>№1.          Выполните действия и округлите результат:</vt:lpstr>
      <vt:lpstr>№1.          Выполните действия и округлите результат:</vt:lpstr>
      <vt:lpstr>№1.          Выполните действия и округлите результат:</vt:lpstr>
      <vt:lpstr>№ 2.</vt:lpstr>
      <vt:lpstr>Слайд 8</vt:lpstr>
      <vt:lpstr>Слайд 9</vt:lpstr>
      <vt:lpstr>Слайд 10</vt:lpstr>
      <vt:lpstr>Слайд 11</vt:lpstr>
      <vt:lpstr>№3.  а)   У Алеши 105 рублей.   Хватит  ли  Алеше  денег  на  7 мороженых,  если  одно стоит 14 р. 90 коп.?  А если мороженое  стоит 19 рублей?</vt:lpstr>
      <vt:lpstr>Слайд 13</vt:lpstr>
      <vt:lpstr>Слайд 14</vt:lpstr>
      <vt:lpstr>Домашнее задание: с.48   повторить правило, с.52 контр.задания № 162, 165а,б</vt:lpstr>
    </vt:vector>
  </TitlesOfParts>
  <Company>Школа №247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презентации</dc:title>
  <dc:subject/>
  <dc:creator>-</dc:creator>
  <cp:keywords/>
  <dc:description/>
  <cp:lastModifiedBy>-</cp:lastModifiedBy>
  <cp:revision>17</cp:revision>
  <dcterms:created xsi:type="dcterms:W3CDTF">2011-10-16T18:25:59Z</dcterms:created>
  <dcterms:modified xsi:type="dcterms:W3CDTF">2011-10-17T18:26:16Z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TC101944155</vt:lpwstr>
  </property>
  <property fmtid="{D5CDD505-2E9C-101B-9397-08002B2CF9AE}" pid="3" name="_MsoHelpTopicId">
    <vt:lpwstr/>
  </property>
</Properties>
</file>