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4" r:id="rId9"/>
    <p:sldId id="265" r:id="rId10"/>
    <p:sldId id="266" r:id="rId11"/>
    <p:sldId id="267" r:id="rId12"/>
    <p:sldId id="270" r:id="rId13"/>
    <p:sldId id="271" r:id="rId14"/>
    <p:sldId id="272" r:id="rId15"/>
    <p:sldId id="269" r:id="rId16"/>
    <p:sldId id="273" r:id="rId17"/>
    <p:sldId id="263" r:id="rId18"/>
    <p:sldId id="268" r:id="rId19"/>
    <p:sldId id="275" r:id="rId20"/>
    <p:sldId id="274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9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172D0D4-AAE2-4355-942A-8F52562A449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510DDE-33A0-429F-AA52-9ED111436F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D0D4-AAE2-4355-942A-8F52562A449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0DDE-33A0-429F-AA52-9ED111436F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172D0D4-AAE2-4355-942A-8F52562A449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C510DDE-33A0-429F-AA52-9ED111436F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D0D4-AAE2-4355-942A-8F52562A449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510DDE-33A0-429F-AA52-9ED111436F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D0D4-AAE2-4355-942A-8F52562A449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C510DDE-33A0-429F-AA52-9ED111436F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172D0D4-AAE2-4355-942A-8F52562A449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C510DDE-33A0-429F-AA52-9ED111436F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172D0D4-AAE2-4355-942A-8F52562A449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C510DDE-33A0-429F-AA52-9ED111436F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D0D4-AAE2-4355-942A-8F52562A449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510DDE-33A0-429F-AA52-9ED111436F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D0D4-AAE2-4355-942A-8F52562A449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510DDE-33A0-429F-AA52-9ED111436F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D0D4-AAE2-4355-942A-8F52562A449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510DDE-33A0-429F-AA52-9ED111436F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72D0D4-AAE2-4355-942A-8F52562A449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C510DDE-33A0-429F-AA52-9ED111436F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172D0D4-AAE2-4355-942A-8F52562A449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510DDE-33A0-429F-AA52-9ED111436F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6477000" cy="139675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АЛГЕБРА</a:t>
            </a:r>
            <a:r>
              <a:rPr lang="ru-RU" sz="4000" dirty="0" smtClean="0"/>
              <a:t> </a:t>
            </a:r>
            <a:r>
              <a:rPr lang="ru-RU" sz="2000" dirty="0" smtClean="0"/>
              <a:t>и начала  анализа  </a:t>
            </a:r>
            <a:br>
              <a:rPr lang="ru-RU" sz="2000" dirty="0" smtClean="0"/>
            </a:br>
            <a:r>
              <a:rPr lang="ru-RU" sz="2000" b="1" dirty="0" smtClean="0"/>
              <a:t> </a:t>
            </a:r>
            <a:r>
              <a:rPr lang="ru-RU" sz="2700" b="1" dirty="0" smtClean="0"/>
              <a:t>10 </a:t>
            </a:r>
            <a:r>
              <a:rPr lang="ru-RU" sz="2000" dirty="0" smtClean="0"/>
              <a:t>класс</a:t>
            </a:r>
            <a:br>
              <a:rPr lang="ru-RU" sz="2000" dirty="0" smtClean="0"/>
            </a:br>
            <a:r>
              <a:rPr lang="ru-RU" sz="2000" dirty="0" smtClean="0"/>
              <a:t>Ш.А.Алимов, </a:t>
            </a:r>
            <a:r>
              <a:rPr lang="ru-RU" sz="2000" dirty="0" err="1" smtClean="0"/>
              <a:t>ю.м.колягин</a:t>
            </a:r>
            <a:r>
              <a:rPr lang="ru-RU" sz="2000" dirty="0" smtClean="0"/>
              <a:t>  </a:t>
            </a:r>
            <a:r>
              <a:rPr lang="ru-RU" sz="1600" dirty="0" smtClean="0"/>
              <a:t>и др.</a:t>
            </a:r>
            <a:br>
              <a:rPr lang="ru-RU" sz="1600" dirty="0" smtClean="0"/>
            </a:br>
            <a:r>
              <a:rPr lang="ru-RU" sz="1600" dirty="0" smtClean="0"/>
              <a:t>15 изд. М.: Просвещение, </a:t>
            </a:r>
            <a:r>
              <a:rPr lang="ru-RU" sz="1600" dirty="0" smtClean="0"/>
              <a:t>2010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Учитель математики Пивоваренок Н.Н.</a:t>
            </a:r>
            <a:br>
              <a:rPr lang="ru-RU" dirty="0" smtClean="0"/>
            </a:br>
            <a:r>
              <a:rPr lang="ru-RU" dirty="0" smtClean="0"/>
              <a:t>ГОУ  Школа №247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83768" y="2492896"/>
            <a:ext cx="6365845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Глава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Действительные числа</a:t>
            </a:r>
          </a:p>
          <a:p>
            <a:pPr algn="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 1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4077072"/>
            <a:ext cx="7272808" cy="1388201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Холодные числа, внешне сухие формулы математики полны внутренней красоты и жара сконцентрированной в них мысли.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А.Д.Александров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6093296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С-Петербург </a:t>
            </a:r>
            <a:br>
              <a:rPr lang="ru-RU" dirty="0" smtClean="0"/>
            </a:br>
            <a:r>
              <a:rPr lang="ru-RU" sz="1400" dirty="0" smtClean="0"/>
              <a:t>Красносельский  р-н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365232" cy="1224136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Справедливо и обратное утверждение: </a:t>
            </a:r>
            <a:b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каждая бесконечная периодическая десятичная дробь   является   рациональным   числом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79512" y="3429000"/>
            <a:ext cx="8784976" cy="144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79512" y="1124744"/>
            <a:ext cx="8820472" cy="707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ysClr val="windowText" lastClr="000000"/>
                </a:solidFill>
              </a:rPr>
              <a:t>Рассмотрим задачу 2  из параграфа и составим алгоритм : </a:t>
            </a:r>
            <a:r>
              <a:rPr lang="ru-RU" sz="2000" dirty="0" smtClean="0">
                <a:solidFill>
                  <a:schemeClr val="tx1"/>
                </a:solidFill>
              </a:rPr>
              <a:t>представить бесконечную периодическую десятичную дробь 0,2(18) в виде обыкновенной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35896" y="1916832"/>
            <a:ext cx="4896544" cy="135421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1)Нужно умножить дробь на </a:t>
            </a:r>
            <a:r>
              <a:rPr lang="ru-RU" sz="2400" dirty="0" smtClean="0"/>
              <a:t>10</a:t>
            </a:r>
            <a:r>
              <a:rPr lang="en-US" sz="2400" baseline="30000" dirty="0" smtClean="0"/>
              <a:t>n</a:t>
            </a:r>
            <a:r>
              <a:rPr lang="ru-RU" sz="2000" dirty="0" smtClean="0"/>
              <a:t>,</a:t>
            </a:r>
            <a:br>
              <a:rPr lang="ru-RU" sz="2000" dirty="0" smtClean="0"/>
            </a:br>
            <a:r>
              <a:rPr lang="ru-RU" sz="2000" dirty="0" smtClean="0"/>
              <a:t>где </a:t>
            </a:r>
            <a:r>
              <a:rPr lang="en-US" sz="2000" dirty="0" smtClean="0"/>
              <a:t>n – </a:t>
            </a:r>
            <a:r>
              <a:rPr lang="ru-RU" dirty="0" smtClean="0"/>
              <a:t>количество десятичных знаков , содержащихся в записи этой дроби до периода</a:t>
            </a:r>
            <a:endParaRPr lang="ru-RU" sz="2000" dirty="0" smtClean="0"/>
          </a:p>
          <a:p>
            <a:pPr algn="just"/>
            <a:r>
              <a:rPr lang="ru-RU" sz="2000" dirty="0" smtClean="0"/>
              <a:t>Получаем  </a:t>
            </a:r>
            <a:r>
              <a:rPr lang="ru-RU" sz="2000" dirty="0" err="1" smtClean="0"/>
              <a:t>х</a:t>
            </a:r>
            <a:r>
              <a:rPr lang="ru-RU" sz="2000" dirty="0" smtClean="0"/>
              <a:t> ·10</a:t>
            </a:r>
            <a:r>
              <a:rPr lang="en-US" sz="2000" baseline="30000" dirty="0" smtClean="0"/>
              <a:t>n</a:t>
            </a:r>
            <a:endParaRPr lang="ru-RU" sz="20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51520" y="3645024"/>
            <a:ext cx="2952328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79512" y="1988840"/>
            <a:ext cx="3024336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1) Пусть </a:t>
            </a:r>
            <a:r>
              <a:rPr lang="ru-RU" sz="2000" b="1" dirty="0" err="1" smtClean="0">
                <a:solidFill>
                  <a:schemeClr val="tx1"/>
                </a:solidFill>
              </a:rPr>
              <a:t>х</a:t>
            </a:r>
            <a:r>
              <a:rPr lang="ru-RU" sz="2000" b="1" dirty="0" smtClean="0">
                <a:solidFill>
                  <a:schemeClr val="tx1"/>
                </a:solidFill>
              </a:rPr>
              <a:t> = 0,2(18</a:t>
            </a:r>
            <a:r>
              <a:rPr lang="ru-RU" sz="2000" dirty="0" smtClean="0">
                <a:solidFill>
                  <a:schemeClr val="tx1"/>
                </a:solidFill>
              </a:rPr>
              <a:t>)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Умножая на 10, получим</a:t>
            </a:r>
          </a:p>
          <a:p>
            <a:pPr algn="just"/>
            <a:r>
              <a:rPr lang="ru-RU" sz="2000" b="1" dirty="0" err="1" smtClean="0">
                <a:solidFill>
                  <a:schemeClr val="tx1"/>
                </a:solidFill>
              </a:rPr>
              <a:t>х</a:t>
            </a:r>
            <a:r>
              <a:rPr lang="ru-RU" sz="2000" b="1" dirty="0" smtClean="0">
                <a:solidFill>
                  <a:schemeClr val="tx1"/>
                </a:solidFill>
              </a:rPr>
              <a:t>·10 = 2,1818…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395536" y="3645024"/>
            <a:ext cx="2664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2) Умножая обе части последнего равенства на 100, получим</a:t>
            </a:r>
          </a:p>
          <a:p>
            <a:r>
              <a:rPr lang="ru-RU" sz="2000" b="1" dirty="0" smtClean="0"/>
              <a:t>1000х=218,1818…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51520" y="5301208"/>
            <a:ext cx="3024336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467544" y="5301208"/>
            <a:ext cx="2664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arenR" startAt="3"/>
            </a:pPr>
            <a:r>
              <a:rPr lang="ru-RU" sz="2000" dirty="0" smtClean="0"/>
              <a:t>(2) – (1), получим</a:t>
            </a:r>
          </a:p>
          <a:p>
            <a:pPr marL="342900" indent="-342900" algn="just"/>
            <a:r>
              <a:rPr lang="ru-RU" sz="2000" b="1" dirty="0" smtClean="0"/>
              <a:t>990х = 216</a:t>
            </a:r>
          </a:p>
          <a:p>
            <a:pPr marL="342900" indent="-342900" algn="just"/>
            <a:r>
              <a:rPr lang="ru-RU" sz="2000" b="1" dirty="0" err="1" smtClean="0"/>
              <a:t>х=</a:t>
            </a:r>
            <a:r>
              <a:rPr lang="ru-RU" sz="2000" b="1" dirty="0" smtClean="0"/>
              <a:t> 216/990</a:t>
            </a:r>
            <a:r>
              <a:rPr lang="ru-RU" sz="2000" dirty="0" smtClean="0"/>
              <a:t>, сокращая</a:t>
            </a:r>
          </a:p>
          <a:p>
            <a:pPr marL="342900" indent="-342900" algn="just"/>
            <a:r>
              <a:rPr lang="ru-RU" sz="2000" b="1" dirty="0" err="1" smtClean="0"/>
              <a:t>х</a:t>
            </a:r>
            <a:r>
              <a:rPr lang="ru-RU" sz="2000" b="1" dirty="0" smtClean="0"/>
              <a:t> =  12/55</a:t>
            </a:r>
            <a:endParaRPr lang="ru-RU" sz="2000" b="1" dirty="0"/>
          </a:p>
        </p:txBody>
      </p:sp>
      <p:sp>
        <p:nvSpPr>
          <p:cNvPr id="24" name="Текст 2"/>
          <p:cNvSpPr txBox="1">
            <a:spLocks/>
          </p:cNvSpPr>
          <p:nvPr/>
        </p:nvSpPr>
        <p:spPr>
          <a:xfrm>
            <a:off x="179512" y="5085184"/>
            <a:ext cx="8784976" cy="144016"/>
          </a:xfrm>
          <a:prstGeom prst="rect">
            <a:avLst/>
          </a:prstGeom>
          <a:solidFill>
            <a:schemeClr val="accent2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vert="horz" lIns="137160" tIns="182880" rIns="137160" bIns="91440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35896" y="3717032"/>
            <a:ext cx="4896544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2)Нужно умножить дробь на </a:t>
            </a:r>
            <a:r>
              <a:rPr lang="ru-RU" sz="2400" dirty="0" smtClean="0"/>
              <a:t>10</a:t>
            </a:r>
            <a:r>
              <a:rPr lang="en-US" sz="2400" baseline="30000" dirty="0" smtClean="0"/>
              <a:t>k</a:t>
            </a:r>
            <a:r>
              <a:rPr lang="ru-RU" sz="2000" dirty="0" smtClean="0"/>
              <a:t>,</a:t>
            </a:r>
            <a:br>
              <a:rPr lang="ru-RU" sz="2000" dirty="0" smtClean="0"/>
            </a:br>
            <a:r>
              <a:rPr lang="ru-RU" sz="2000" dirty="0" smtClean="0"/>
              <a:t>где </a:t>
            </a:r>
            <a:r>
              <a:rPr lang="en-US" sz="2000" dirty="0" smtClean="0"/>
              <a:t>k – </a:t>
            </a:r>
            <a:r>
              <a:rPr lang="ru-RU" dirty="0" smtClean="0"/>
              <a:t>количество цифр в периоде:</a:t>
            </a:r>
            <a:endParaRPr lang="ru-RU" sz="2000" dirty="0" smtClean="0"/>
          </a:p>
          <a:p>
            <a:pPr algn="just"/>
            <a:r>
              <a:rPr lang="ru-RU" sz="2000" dirty="0" smtClean="0"/>
              <a:t>Получаем  </a:t>
            </a:r>
            <a:r>
              <a:rPr lang="ru-RU" sz="2000" dirty="0" err="1" smtClean="0"/>
              <a:t>х</a:t>
            </a:r>
            <a:r>
              <a:rPr lang="ru-RU" sz="2000" dirty="0" smtClean="0"/>
              <a:t> ·10</a:t>
            </a:r>
            <a:r>
              <a:rPr lang="en-US" sz="2000" baseline="30000" dirty="0" smtClean="0"/>
              <a:t>n</a:t>
            </a:r>
            <a:r>
              <a:rPr lang="ru-RU" sz="2000" dirty="0" smtClean="0"/>
              <a:t> · 10</a:t>
            </a:r>
            <a:r>
              <a:rPr lang="en-US" sz="2000" baseline="30000" dirty="0" smtClean="0"/>
              <a:t>k</a:t>
            </a:r>
            <a:r>
              <a:rPr lang="ru-RU" sz="2000" baseline="30000" dirty="0" smtClean="0"/>
              <a:t> </a:t>
            </a:r>
            <a:r>
              <a:rPr lang="ru-RU" sz="2000" dirty="0" smtClean="0"/>
              <a:t> = </a:t>
            </a:r>
            <a:r>
              <a:rPr lang="ru-RU" sz="2000" dirty="0" err="1" smtClean="0"/>
              <a:t>х</a:t>
            </a:r>
            <a:r>
              <a:rPr lang="ru-RU" sz="2000" dirty="0" smtClean="0"/>
              <a:t> ·10</a:t>
            </a:r>
            <a:r>
              <a:rPr lang="en-US" sz="2000" baseline="30000" dirty="0" smtClean="0"/>
              <a:t>n</a:t>
            </a:r>
            <a:r>
              <a:rPr lang="ru-RU" sz="2000" baseline="30000" dirty="0" smtClean="0"/>
              <a:t>+</a:t>
            </a:r>
            <a:r>
              <a:rPr lang="en-US" sz="2000" baseline="30000" dirty="0" smtClean="0"/>
              <a:t>k</a:t>
            </a:r>
            <a:r>
              <a:rPr lang="ru-RU" sz="2000" baseline="30000" dirty="0" smtClean="0"/>
              <a:t> </a:t>
            </a:r>
            <a:endParaRPr lang="ru-RU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3707904" y="5445224"/>
            <a:ext cx="4896544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3) Отнять от равенства (2) равенство (1),</a:t>
            </a:r>
          </a:p>
          <a:p>
            <a:pPr algn="just"/>
            <a:r>
              <a:rPr lang="ru-RU" sz="2000" dirty="0" smtClean="0"/>
              <a:t>Решить полученное уравнение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1" grpId="0"/>
      <p:bldP spid="23" grpId="0"/>
      <p:bldP spid="25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416824" cy="990600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№3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(1,3,5,6).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Записать в виде обыкновенной дроби бесконечную десятичную дробь: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6093296"/>
            <a:ext cx="2448272" cy="576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51520" y="6093296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Сверим ответы:</a:t>
            </a:r>
            <a:endParaRPr lang="ru-RU" sz="24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7544" y="1196752"/>
          <a:ext cx="8496944" cy="468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4608512"/>
              </a:tblGrid>
              <a:tr h="21155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1) 0,(6) =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256495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Овал 7"/>
          <p:cNvSpPr/>
          <p:nvPr/>
        </p:nvSpPr>
        <p:spPr>
          <a:xfrm>
            <a:off x="6228184" y="6165304"/>
            <a:ext cx="2664296" cy="50405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588224" y="623731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Далее  №4; №5(1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87824" y="6021288"/>
            <a:ext cx="72008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3359150" y="6092825"/>
          <a:ext cx="241300" cy="561975"/>
        </p:xfrm>
        <a:graphic>
          <a:graphicData uri="http://schemas.openxmlformats.org/presentationml/2006/ole">
            <p:oleObj spid="_x0000_s24577" name="Формула" r:id="rId3" imgW="241200" imgH="558720" progId="Equation.3">
              <p:embed/>
            </p:oleObj>
          </a:graphicData>
        </a:graphic>
      </p:graphicFrame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/>
          <a:srcRect t="5901"/>
          <a:stretch>
            <a:fillRect/>
          </a:stretch>
        </p:blipFill>
        <p:spPr bwMode="auto">
          <a:xfrm>
            <a:off x="539551" y="3429000"/>
            <a:ext cx="5913341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2123728" y="5229200"/>
            <a:ext cx="432048" cy="43204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2555776" y="5229200"/>
          <a:ext cx="520700" cy="495300"/>
        </p:xfrm>
        <a:graphic>
          <a:graphicData uri="http://schemas.openxmlformats.org/presentationml/2006/ole">
            <p:oleObj spid="_x0000_s24578" name="Формула" r:id="rId5" imgW="520560" imgH="495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202760" cy="990600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№3.       Записать в виде обыкновенной дроби бесконечную десятичную дробь: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6093296"/>
            <a:ext cx="2448272" cy="576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51520" y="6093296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Сверим ответы:</a:t>
            </a:r>
            <a:endParaRPr lang="ru-RU" sz="24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7544" y="1196752"/>
          <a:ext cx="8352928" cy="468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176464"/>
              </a:tblGrid>
              <a:tr h="21155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3) 0,1(2) =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256495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Овал 7"/>
          <p:cNvSpPr/>
          <p:nvPr/>
        </p:nvSpPr>
        <p:spPr>
          <a:xfrm>
            <a:off x="6228184" y="6165304"/>
            <a:ext cx="2664296" cy="50405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588224" y="623731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Далее  №4; №5(1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1840" y="6021288"/>
            <a:ext cx="5760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3275856" y="6021288"/>
          <a:ext cx="355600" cy="561975"/>
        </p:xfrm>
        <a:graphic>
          <a:graphicData uri="http://schemas.openxmlformats.org/presentationml/2006/ole">
            <p:oleObj spid="_x0000_s27650" name="Формула" r:id="rId3" imgW="355320" imgH="558720" progId="Equation.3">
              <p:embed/>
            </p:oleObj>
          </a:graphicData>
        </a:graphic>
      </p:graphicFrame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3356992"/>
            <a:ext cx="571532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6516216" y="537321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х=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228184" y="3789040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ко один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6300192" y="4509120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обе час-</a:t>
            </a:r>
            <a:endParaRPr lang="ru-RU" sz="1600" dirty="0"/>
          </a:p>
        </p:txBody>
      </p:sp>
      <p:graphicFrame>
        <p:nvGraphicFramePr>
          <p:cNvPr id="15" name="Object 1"/>
          <p:cNvGraphicFramePr>
            <a:graphicFrameLocks noChangeAspect="1"/>
          </p:cNvGraphicFramePr>
          <p:nvPr/>
        </p:nvGraphicFramePr>
        <p:xfrm>
          <a:off x="6876256" y="5301208"/>
          <a:ext cx="355600" cy="561975"/>
        </p:xfrm>
        <a:graphic>
          <a:graphicData uri="http://schemas.openxmlformats.org/presentationml/2006/ole">
            <p:oleObj spid="_x0000_s27652" name="Формула" r:id="rId5" imgW="355320" imgH="558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202760" cy="990600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№3.       Записать в виде обыкновенной дроби бесконечную десятичную дробь: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6093296"/>
            <a:ext cx="2448272" cy="576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51520" y="6093296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Сверим ответы:</a:t>
            </a:r>
            <a:endParaRPr lang="ru-RU" sz="24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7544" y="1196752"/>
          <a:ext cx="8352928" cy="468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176464"/>
              </a:tblGrid>
              <a:tr h="21155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5) -3,(27) =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256495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Овал 7"/>
          <p:cNvSpPr/>
          <p:nvPr/>
        </p:nvSpPr>
        <p:spPr>
          <a:xfrm>
            <a:off x="6228184" y="6165304"/>
            <a:ext cx="2664296" cy="50405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588224" y="623731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Далее  №4; №5(1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87824" y="6021288"/>
            <a:ext cx="79208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3059832" y="6093296"/>
          <a:ext cx="584200" cy="561975"/>
        </p:xfrm>
        <a:graphic>
          <a:graphicData uri="http://schemas.openxmlformats.org/presentationml/2006/ole">
            <p:oleObj spid="_x0000_s28674" name="Формула" r:id="rId3" imgW="583920" imgH="558720" progId="Equation.3">
              <p:embed/>
            </p:oleObj>
          </a:graphicData>
        </a:graphic>
      </p:graphicFrame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3356992"/>
            <a:ext cx="667926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202760" cy="990600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№3.       Записать в виде обыкновенной дроби бесконечную десятичную дробь: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6093296"/>
            <a:ext cx="2448272" cy="576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51520" y="6093296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Сверим ответы:</a:t>
            </a:r>
            <a:endParaRPr lang="ru-RU" sz="24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7544" y="1196752"/>
          <a:ext cx="8352928" cy="468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176464"/>
              </a:tblGrid>
              <a:tr h="21155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6) -2,3(82)=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256495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Овал 7"/>
          <p:cNvSpPr/>
          <p:nvPr/>
        </p:nvSpPr>
        <p:spPr>
          <a:xfrm>
            <a:off x="6228184" y="6165304"/>
            <a:ext cx="2664296" cy="50405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588224" y="623731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Далее  №4; №5(1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87824" y="6021288"/>
            <a:ext cx="100811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3131840" y="6093296"/>
          <a:ext cx="685800" cy="561975"/>
        </p:xfrm>
        <a:graphic>
          <a:graphicData uri="http://schemas.openxmlformats.org/presentationml/2006/ole">
            <p:oleObj spid="_x0000_s29698" name="Формула" r:id="rId3" imgW="685800" imgH="558720" progId="Equation.3">
              <p:embed/>
            </p:oleObj>
          </a:graphicData>
        </a:graphic>
      </p:graphicFrame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3429000"/>
            <a:ext cx="5472608" cy="2365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825" y="1916832"/>
            <a:ext cx="8855175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55576" y="5373216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= 4,75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332656"/>
            <a:ext cx="3312368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Ответы: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9552" y="332656"/>
            <a:ext cx="3312368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Ответы: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25" y="1772816"/>
            <a:ext cx="9070175" cy="1667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611560" y="476672"/>
            <a:ext cx="7315200" cy="3888432"/>
          </a:xfrm>
        </p:spPr>
        <p:txBody>
          <a:bodyPr>
            <a:normAutofit lnSpcReduction="10000"/>
          </a:bodyPr>
          <a:lstStyle/>
          <a:p>
            <a:r>
              <a:rPr lang="ru-RU" sz="3600" b="1" u="sng" dirty="0" smtClean="0"/>
              <a:t>§</a:t>
            </a:r>
            <a:r>
              <a:rPr lang="ru-RU" sz="4800" b="1" u="sng" dirty="0" smtClean="0"/>
              <a:t>1</a:t>
            </a:r>
            <a:r>
              <a:rPr lang="ru-RU" sz="3600" b="1" u="sng" dirty="0" smtClean="0"/>
              <a:t>,</a:t>
            </a:r>
            <a:r>
              <a:rPr lang="ru-RU" sz="3600" b="1" dirty="0" smtClean="0"/>
              <a:t> разобрать задачу 3 (стр.6);</a:t>
            </a:r>
          </a:p>
          <a:p>
            <a:r>
              <a:rPr lang="ru-RU" sz="3600" b="1" dirty="0" smtClean="0"/>
              <a:t>№</a:t>
            </a:r>
            <a:r>
              <a:rPr lang="ru-RU" sz="4800" b="1" dirty="0" smtClean="0"/>
              <a:t>1</a:t>
            </a:r>
            <a:r>
              <a:rPr lang="ru-RU" sz="3600" b="1" dirty="0" smtClean="0"/>
              <a:t> (2, 4, 6),</a:t>
            </a:r>
          </a:p>
          <a:p>
            <a:r>
              <a:rPr lang="ru-RU" sz="3600" b="1" dirty="0" smtClean="0"/>
              <a:t>№</a:t>
            </a:r>
            <a:r>
              <a:rPr lang="ru-RU" sz="4800" b="1" dirty="0" smtClean="0"/>
              <a:t>2</a:t>
            </a:r>
            <a:r>
              <a:rPr lang="ru-RU" sz="3600" b="1" dirty="0" smtClean="0"/>
              <a:t> (2, 4, 6),</a:t>
            </a:r>
          </a:p>
          <a:p>
            <a:r>
              <a:rPr lang="ru-RU" sz="3600" b="1" dirty="0" smtClean="0"/>
              <a:t>№</a:t>
            </a:r>
            <a:r>
              <a:rPr lang="ru-RU" sz="4800" b="1" dirty="0" smtClean="0"/>
              <a:t>3</a:t>
            </a:r>
            <a:r>
              <a:rPr lang="ru-RU" sz="3600" b="1" dirty="0" smtClean="0"/>
              <a:t> (2, 4),</a:t>
            </a:r>
          </a:p>
          <a:p>
            <a:r>
              <a:rPr lang="ru-RU" sz="3600" b="1" dirty="0" smtClean="0"/>
              <a:t>№</a:t>
            </a:r>
            <a:r>
              <a:rPr lang="ru-RU" sz="4800" b="1" dirty="0" smtClean="0"/>
              <a:t>5</a:t>
            </a:r>
            <a:r>
              <a:rPr lang="ru-RU" sz="3600" b="1" dirty="0" smtClean="0"/>
              <a:t> (2).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62200" y="5013176"/>
            <a:ext cx="6477000" cy="854224"/>
          </a:xfrm>
        </p:spPr>
        <p:txBody>
          <a:bodyPr/>
          <a:lstStyle/>
          <a:p>
            <a:r>
              <a:rPr lang="ru-RU" dirty="0" smtClean="0"/>
              <a:t>Итоги урока №1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Глава1 , §1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476672"/>
            <a:ext cx="77048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AutoNum type="arabicParenR"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Множества каких чисел вы знаете?</a:t>
            </a: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Приведите примеры этих чисел.</a:t>
            </a: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периодическая дробь?</a:t>
            </a: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записать её в виде обыкновенной?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23731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0"/>
            <a:ext cx="6477000" cy="854224"/>
          </a:xfrm>
        </p:spPr>
        <p:txBody>
          <a:bodyPr/>
          <a:lstStyle/>
          <a:p>
            <a:r>
              <a:rPr lang="ru-RU" dirty="0" smtClean="0"/>
              <a:t>Домашняя  работа.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Глава1 , §1; 1(2,4,6)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623731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 класс</a:t>
            </a:r>
            <a:endParaRPr lang="ru-RU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08720"/>
            <a:ext cx="705678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068960"/>
            <a:ext cx="3816424" cy="848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005064"/>
            <a:ext cx="712879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547664" y="1196752"/>
            <a:ext cx="432048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11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9672" y="1556792"/>
            <a:ext cx="792088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0,7272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1619672" y="4653136"/>
            <a:ext cx="7315200" cy="685800"/>
          </a:xfrm>
        </p:spPr>
        <p:txBody>
          <a:bodyPr/>
          <a:lstStyle/>
          <a:p>
            <a:r>
              <a:rPr lang="ru-RU" dirty="0" smtClean="0"/>
              <a:t>–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8755360" cy="6858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Глава </a:t>
            </a:r>
            <a:r>
              <a:rPr lang="en-US" sz="3200" b="1" dirty="0" smtClean="0">
                <a:solidFill>
                  <a:srgbClr val="002060"/>
                </a:solidFill>
              </a:rPr>
              <a:t>I</a:t>
            </a:r>
            <a:r>
              <a:rPr lang="ru-RU" sz="3200" b="1" dirty="0" smtClean="0">
                <a:solidFill>
                  <a:srgbClr val="002060"/>
                </a:solidFill>
              </a:rPr>
              <a:t>.    Действительные числа                      11уроков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764704"/>
          <a:ext cx="8496944" cy="5760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864096"/>
                <a:gridCol w="5184576"/>
                <a:gridCol w="720080"/>
                <a:gridCol w="864096"/>
              </a:tblGrid>
              <a:tr h="10146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урок 1-2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smtClean="0">
                          <a:solidFill>
                            <a:srgbClr val="002060"/>
                          </a:solidFill>
                        </a:rPr>
                        <a:t>§1</a:t>
                      </a:r>
                      <a:br>
                        <a:rPr lang="ru-RU" sz="2800" b="1" i="1" smtClean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2800" b="1" i="1" smtClean="0">
                          <a:solidFill>
                            <a:srgbClr val="002060"/>
                          </a:solidFill>
                        </a:rPr>
                        <a:t>§2</a:t>
                      </a:r>
                      <a:endParaRPr lang="ru-RU" sz="2800" b="1" i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Целые  и  рациональные  числа</a:t>
                      </a:r>
                      <a:r>
                        <a:rPr lang="ru-RU" sz="2800" b="0" i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  <a:br>
                        <a:rPr lang="ru-RU" sz="2800" b="0" i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2800" b="0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Действительные  числа</a:t>
                      </a:r>
                      <a:endParaRPr lang="ru-RU" sz="2800" b="0" i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2060"/>
                          </a:solidFill>
                        </a:rPr>
                        <a:t>2ч</a:t>
                      </a:r>
                      <a:endParaRPr lang="ru-RU" sz="28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sz="12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200" b="1" i="1" dirty="0" smtClean="0">
                          <a:solidFill>
                            <a:srgbClr val="002060"/>
                          </a:solidFill>
                        </a:rPr>
                        <a:t>сентября</a:t>
                      </a:r>
                      <a:endParaRPr lang="ru-RU" sz="12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014658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Урок 3-4</a:t>
                      </a:r>
                      <a:endParaRPr lang="ru-RU" sz="18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2060"/>
                          </a:solidFill>
                        </a:rPr>
                        <a:t>§3</a:t>
                      </a:r>
                      <a:endParaRPr lang="ru-RU" sz="28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i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Бесконечно   убывающая геометрическая  прогрессия</a:t>
                      </a:r>
                      <a:endParaRPr lang="ru-RU" sz="2800" b="0" i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2060"/>
                          </a:solidFill>
                        </a:rPr>
                        <a:t>2ч</a:t>
                      </a:r>
                      <a:endParaRPr lang="ru-RU" sz="28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i="1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sz="1200" b="1" i="1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200" b="1" i="1" smtClean="0">
                          <a:solidFill>
                            <a:srgbClr val="002060"/>
                          </a:solidFill>
                        </a:rPr>
                        <a:t>сентября</a:t>
                      </a:r>
                      <a:endParaRPr lang="ru-RU" sz="12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014658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Урок 5-6</a:t>
                      </a:r>
                      <a:endParaRPr lang="ru-RU" sz="18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2060"/>
                          </a:solidFill>
                        </a:rPr>
                        <a:t>§4</a:t>
                      </a:r>
                      <a:endParaRPr lang="ru-RU" sz="28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i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Арифметический   корень натуральной   степени</a:t>
                      </a:r>
                      <a:endParaRPr lang="ru-RU" sz="2800" b="0" i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2060"/>
                          </a:solidFill>
                        </a:rPr>
                        <a:t>2ч</a:t>
                      </a:r>
                      <a:endParaRPr lang="ru-RU" sz="28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i="1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sz="1200" b="1" i="1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200" b="1" i="1" smtClean="0">
                          <a:solidFill>
                            <a:srgbClr val="002060"/>
                          </a:solidFill>
                        </a:rPr>
                        <a:t>сентября</a:t>
                      </a:r>
                      <a:endParaRPr lang="ru-RU" sz="12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014658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Урок 7-9</a:t>
                      </a:r>
                      <a:endParaRPr lang="ru-RU" sz="18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2060"/>
                          </a:solidFill>
                        </a:rPr>
                        <a:t>§5</a:t>
                      </a:r>
                      <a:endParaRPr lang="ru-RU" sz="28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i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Степень  с  рациональным  и действительным показателем</a:t>
                      </a:r>
                      <a:endParaRPr lang="ru-RU" sz="2800" b="0" i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2060"/>
                          </a:solidFill>
                        </a:rPr>
                        <a:t>3ч</a:t>
                      </a:r>
                      <a:endParaRPr lang="ru-RU" sz="28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i="1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sz="1200" b="1" i="1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200" b="1" i="1" smtClean="0">
                          <a:solidFill>
                            <a:srgbClr val="002060"/>
                          </a:solidFill>
                        </a:rPr>
                        <a:t>сентября</a:t>
                      </a:r>
                      <a:endParaRPr lang="ru-RU" sz="12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014658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smtClean="0">
                          <a:solidFill>
                            <a:srgbClr val="002060"/>
                          </a:solidFill>
                        </a:rPr>
                        <a:t>Урок 10-11</a:t>
                      </a:r>
                      <a:endParaRPr lang="ru-RU" sz="18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i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Урок  обобщения  и систематизации  знаний</a:t>
                      </a:r>
                      <a:endParaRPr lang="ru-RU" sz="2800" b="0" i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2060"/>
                          </a:solidFill>
                        </a:rPr>
                        <a:t>2ч</a:t>
                      </a:r>
                      <a:endParaRPr lang="ru-RU" sz="28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i="1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sz="1200" b="1" i="1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200" b="1" i="1" smtClean="0">
                          <a:solidFill>
                            <a:srgbClr val="002060"/>
                          </a:solidFill>
                        </a:rPr>
                        <a:t>сентября</a:t>
                      </a:r>
                      <a:endParaRPr lang="ru-RU" sz="12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87349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Урок 11</a:t>
                      </a:r>
                      <a:endParaRPr lang="ru-RU" sz="18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Контрольная  работа  № 1</a:t>
                      </a:r>
                      <a:endParaRPr lang="ru-RU" sz="2800" b="1" i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2060"/>
                          </a:solidFill>
                        </a:rPr>
                        <a:t>1ч</a:t>
                      </a:r>
                      <a:endParaRPr lang="ru-RU" sz="28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sz="12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200" b="1" i="1" dirty="0" smtClean="0">
                          <a:solidFill>
                            <a:srgbClr val="002060"/>
                          </a:solidFill>
                        </a:rPr>
                        <a:t>сентября</a:t>
                      </a:r>
                      <a:endParaRPr lang="ru-RU" sz="12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027003"/>
            <a:ext cx="228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ts val="700"/>
              </a:spcBef>
              <a:buClr>
                <a:srgbClr val="DD8047"/>
              </a:buClr>
              <a:buSzPct val="60000"/>
            </a:pPr>
            <a:r>
              <a:rPr lang="ru-RU" sz="2000" b="1" i="1" dirty="0" smtClean="0">
                <a:solidFill>
                  <a:srgbClr val="002060"/>
                </a:solidFill>
              </a:rPr>
              <a:t>Глава1 , §1; 2(2,4,6)</a:t>
            </a:r>
            <a:endParaRPr lang="ru-RU" sz="2400" dirty="0">
              <a:solidFill>
                <a:srgbClr val="FFFFFF"/>
              </a:solidFill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6893164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/>
          <a:srcRect b="65221"/>
          <a:stretch>
            <a:fillRect/>
          </a:stretch>
        </p:blipFill>
        <p:spPr bwMode="auto">
          <a:xfrm>
            <a:off x="251520" y="2276872"/>
            <a:ext cx="690095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437112"/>
            <a:ext cx="322813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027003"/>
            <a:ext cx="228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ts val="700"/>
              </a:spcBef>
              <a:buClr>
                <a:srgbClr val="DD8047"/>
              </a:buClr>
              <a:buSzPct val="60000"/>
            </a:pPr>
            <a:r>
              <a:rPr lang="ru-RU" sz="2000" b="1" i="1" dirty="0" smtClean="0">
                <a:solidFill>
                  <a:srgbClr val="002060"/>
                </a:solidFill>
              </a:rPr>
              <a:t>Глава1 , §1;</a:t>
            </a:r>
            <a:br>
              <a:rPr lang="ru-RU" sz="2000" b="1" i="1" dirty="0" smtClean="0">
                <a:solidFill>
                  <a:srgbClr val="002060"/>
                </a:solidFill>
              </a:rPr>
            </a:br>
            <a:r>
              <a:rPr lang="ru-RU" sz="2000" b="1" i="1" dirty="0" smtClean="0">
                <a:solidFill>
                  <a:srgbClr val="002060"/>
                </a:solidFill>
              </a:rPr>
              <a:t> 3(2,4)</a:t>
            </a:r>
            <a:endParaRPr lang="ru-RU" sz="2400" dirty="0">
              <a:solidFill>
                <a:srgbClr val="FFFFFF"/>
              </a:solidFill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7573633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068960"/>
            <a:ext cx="702746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588224" y="5229200"/>
            <a:ext cx="1080120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err="1" smtClean="0">
                <a:solidFill>
                  <a:schemeClr val="bg1"/>
                </a:solidFill>
              </a:rPr>
              <a:t>х</a:t>
            </a:r>
            <a:r>
              <a:rPr lang="ru-RU" sz="2000" dirty="0" smtClean="0">
                <a:solidFill>
                  <a:schemeClr val="bg1"/>
                </a:solidFill>
              </a:rPr>
              <a:t> = - 8/9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027003"/>
            <a:ext cx="228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ts val="700"/>
              </a:spcBef>
              <a:buClr>
                <a:srgbClr val="DD8047"/>
              </a:buClr>
              <a:buSzPct val="60000"/>
            </a:pPr>
            <a:r>
              <a:rPr lang="ru-RU" sz="2000" b="1" i="1" dirty="0" smtClean="0">
                <a:solidFill>
                  <a:srgbClr val="002060"/>
                </a:solidFill>
              </a:rPr>
              <a:t>Глава1 , §1;</a:t>
            </a:r>
            <a:br>
              <a:rPr lang="ru-RU" sz="2000" b="1" i="1" dirty="0" smtClean="0">
                <a:solidFill>
                  <a:srgbClr val="002060"/>
                </a:solidFill>
              </a:rPr>
            </a:br>
            <a:r>
              <a:rPr lang="ru-RU" sz="2000" b="1" i="1" dirty="0" smtClean="0">
                <a:solidFill>
                  <a:srgbClr val="002060"/>
                </a:solidFill>
              </a:rPr>
              <a:t> 5(2)</a:t>
            </a:r>
            <a:endParaRPr lang="ru-RU" sz="2400" dirty="0">
              <a:solidFill>
                <a:srgbClr val="FFFFFF"/>
              </a:solidFill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8604448" cy="1989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1619672" y="1556792"/>
            <a:ext cx="7524328" cy="324036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dirty="0" smtClean="0"/>
              <a:t>   знать, что такое натуральное, целое, рациональное число, периодическая дробь; 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   уметь записывать бесконечную десятичную дробь в виде обыкновенной;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   уметь выполнять действия с десятичными и обыкновенными дробями.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4725144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§1</a:t>
            </a:r>
            <a:r>
              <a:rPr lang="ru-RU" sz="3200" b="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Целые  и  рациональные  числа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836712"/>
            <a:ext cx="45321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 smtClean="0"/>
              <a:t>Знания и навыки учащихся: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Множество натуральных чисел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323528" y="2636912"/>
            <a:ext cx="5904656" cy="2592288"/>
          </a:xfrm>
        </p:spPr>
        <p:txBody>
          <a:bodyPr>
            <a:normAutofit/>
          </a:bodyPr>
          <a:lstStyle/>
          <a:p>
            <a:r>
              <a:rPr lang="ru-RU" dirty="0" smtClean="0"/>
              <a:t>сумма и произведение  </a:t>
            </a:r>
            <a:r>
              <a:rPr lang="ru-RU" dirty="0" err="1" smtClean="0"/>
              <a:t>нат.чисел</a:t>
            </a:r>
            <a:r>
              <a:rPr lang="ru-RU" dirty="0" smtClean="0"/>
              <a:t> являются числами натуральными</a:t>
            </a:r>
          </a:p>
          <a:p>
            <a:endParaRPr lang="ru-RU" dirty="0" smtClean="0"/>
          </a:p>
          <a:p>
            <a:r>
              <a:rPr lang="ru-RU" dirty="0" smtClean="0"/>
              <a:t>разность и частное – </a:t>
            </a:r>
            <a:r>
              <a:rPr lang="ru-RU" u="sng" dirty="0" smtClean="0"/>
              <a:t>могут не быть</a:t>
            </a:r>
            <a:r>
              <a:rPr lang="ru-RU" dirty="0" smtClean="0"/>
              <a:t> натуральными числами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6516216" y="4293096"/>
            <a:ext cx="1872208" cy="86409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7 – 7 =0 </a:t>
            </a:r>
          </a:p>
          <a:p>
            <a:pPr>
              <a:buNone/>
            </a:pPr>
            <a:r>
              <a:rPr lang="ru-RU" b="1" dirty="0" smtClean="0"/>
              <a:t>7 – 12 = -5</a:t>
            </a:r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683568" y="1772816"/>
            <a:ext cx="3886200" cy="64008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 = {1; 2; 3;…}</a:t>
            </a:r>
            <a:endParaRPr lang="ru-RU" sz="32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179512" y="5733256"/>
            <a:ext cx="3466728" cy="4522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Содержимое 3"/>
          <p:cNvSpPr txBox="1">
            <a:spLocks/>
          </p:cNvSpPr>
          <p:nvPr/>
        </p:nvSpPr>
        <p:spPr>
          <a:xfrm>
            <a:off x="6516216" y="2780928"/>
            <a:ext cx="1872208" cy="864096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 + 7 = 14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 – 7 = 5</a:t>
            </a:r>
            <a:endParaRPr kumimoji="0" lang="ru-RU" sz="2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Множество целых чисел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251520" y="2420888"/>
            <a:ext cx="5760640" cy="3456384"/>
          </a:xfrm>
        </p:spPr>
        <p:txBody>
          <a:bodyPr>
            <a:normAutofit/>
          </a:bodyPr>
          <a:lstStyle/>
          <a:p>
            <a:r>
              <a:rPr lang="ru-RU" dirty="0" smtClean="0"/>
              <a:t>сумма, разность и произведение  целых чисел всегда являются целыми числами </a:t>
            </a:r>
          </a:p>
          <a:p>
            <a:endParaRPr lang="ru-RU" dirty="0" smtClean="0"/>
          </a:p>
          <a:p>
            <a:r>
              <a:rPr lang="ru-RU" dirty="0" smtClean="0"/>
              <a:t> частное – может не быть целым  числом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6444208" y="2420888"/>
            <a:ext cx="2232248" cy="15841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/>
              <a:t>5 + (-7) = -2</a:t>
            </a:r>
          </a:p>
          <a:p>
            <a:pPr>
              <a:buNone/>
            </a:pPr>
            <a:r>
              <a:rPr lang="ru-RU" sz="2800" b="1" dirty="0" smtClean="0"/>
              <a:t>-7 – 7 = -14 </a:t>
            </a:r>
          </a:p>
          <a:p>
            <a:pPr>
              <a:buNone/>
            </a:pPr>
            <a:r>
              <a:rPr lang="ru-RU" sz="2800" b="1" dirty="0" smtClean="0"/>
              <a:t>7 · (– 12) = -5</a:t>
            </a:r>
            <a:endParaRPr lang="ru-RU" sz="28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683568" y="1556792"/>
            <a:ext cx="5760640" cy="64008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Z = {…, -3; -2; -1; 0; 1; 2; 3;…}</a:t>
            </a:r>
            <a:endParaRPr lang="ru-RU" sz="32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0" y="5445224"/>
            <a:ext cx="3466728" cy="4522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Содержимое 3"/>
          <p:cNvSpPr txBox="1">
            <a:spLocks/>
          </p:cNvSpPr>
          <p:nvPr/>
        </p:nvSpPr>
        <p:spPr>
          <a:xfrm>
            <a:off x="6588224" y="4437112"/>
            <a:ext cx="2376264" cy="16561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-7 : (-7)= 1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: (– 7) =  </a:t>
            </a:r>
            <a:r>
              <a:rPr kumimoji="0" lang="ru-RU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-5</a:t>
            </a:r>
            <a:br>
              <a:rPr kumimoji="0" lang="ru-RU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8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Множество рациональных чисел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395536" y="2996952"/>
            <a:ext cx="8280920" cy="165618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сумма, разность, произведение  и частное </a:t>
            </a:r>
            <a:r>
              <a:rPr lang="ru-RU" sz="2400" dirty="0" smtClean="0"/>
              <a:t>(кроме деления на нуль)</a:t>
            </a:r>
            <a:r>
              <a:rPr lang="ru-RU" dirty="0" smtClean="0"/>
              <a:t> над рациональными  числами  всегда  являются рациональными числами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683568" y="1700808"/>
            <a:ext cx="5760640" cy="936104"/>
          </a:xfrm>
        </p:spPr>
        <p:txBody>
          <a:bodyPr>
            <a:normAutofit/>
          </a:bodyPr>
          <a:lstStyle/>
          <a:p>
            <a:endParaRPr lang="ru-RU" sz="32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0" y="5445224"/>
            <a:ext cx="3466728" cy="4522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1259632" y="1772816"/>
          <a:ext cx="4032448" cy="792088"/>
        </p:xfrm>
        <a:graphic>
          <a:graphicData uri="http://schemas.openxmlformats.org/presentationml/2006/ole">
            <p:oleObj spid="_x0000_s3073" name="Формула" r:id="rId3" imgW="2870200" imgH="571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365232" cy="1283742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Каждое рациональное число можно представить в виде бесконечной периодической  десятичной дроби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79512" y="6021288"/>
            <a:ext cx="8568952" cy="288032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323528" y="1628800"/>
          <a:ext cx="8640960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3240360"/>
                <a:gridCol w="3240360"/>
              </a:tblGrid>
              <a:tr h="131880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Целое   число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Конечная десятичная дробь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Бесконечная периодическая десятичная  дробь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72000" marR="72000" marT="36000" marB="36000"/>
                </a:tc>
              </a:tr>
              <a:tr h="197101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 где  </a:t>
                      </a:r>
                      <a:r>
                        <a:rPr lang="en-US" b="1" dirty="0" smtClean="0"/>
                        <a:t>m</a:t>
                      </a:r>
                      <a:r>
                        <a:rPr lang="en-US" dirty="0" smtClean="0"/>
                        <a:t> –</a:t>
                      </a:r>
                      <a:r>
                        <a:rPr lang="ru-RU" dirty="0" smtClean="0"/>
                        <a:t> </a:t>
                      </a:r>
                      <a:r>
                        <a:rPr lang="ru-RU" sz="1600" dirty="0" smtClean="0"/>
                        <a:t>целое число</a:t>
                      </a:r>
                      <a:r>
                        <a:rPr lang="ru-RU" dirty="0" smtClean="0"/>
                        <a:t>,</a:t>
                      </a:r>
                      <a:br>
                        <a:rPr lang="ru-RU" dirty="0" smtClean="0"/>
                      </a:br>
                      <a:r>
                        <a:rPr lang="ru-RU" b="1" dirty="0" smtClean="0"/>
                        <a:t> </a:t>
                      </a:r>
                      <a:r>
                        <a:rPr lang="en-US" b="1" dirty="0" smtClean="0"/>
                        <a:t>k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aseline="0" dirty="0" smtClean="0"/>
                        <a:t>– </a:t>
                      </a:r>
                      <a:r>
                        <a:rPr lang="ru-RU" sz="1600" baseline="0" dirty="0" smtClean="0"/>
                        <a:t>натуральное ч</a:t>
                      </a:r>
                      <a:r>
                        <a:rPr lang="ru-RU" sz="1600" dirty="0" smtClean="0"/>
                        <a:t>исло</a:t>
                      </a:r>
                      <a:endParaRPr lang="ru-RU" dirty="0"/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000" marR="72000" marT="36000" marB="36000"/>
                </a:tc>
              </a:tr>
              <a:tr h="9586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Период равен нулю</a:t>
                      </a:r>
                      <a:br>
                        <a:rPr lang="ru-RU" sz="1800" b="1" dirty="0" smtClean="0"/>
                      </a:br>
                      <a:r>
                        <a:rPr lang="ru-RU" sz="1800" b="1" dirty="0" smtClean="0"/>
                        <a:t>12, 000…= 12,(0)</a:t>
                      </a:r>
                      <a:endParaRPr lang="ru-RU" sz="1800" b="1" dirty="0"/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Период равен нулю</a:t>
                      </a:r>
                      <a:br>
                        <a:rPr lang="ru-RU" b="1" dirty="0" smtClean="0"/>
                      </a:br>
                      <a:r>
                        <a:rPr lang="ru-RU" b="1" dirty="0" smtClean="0"/>
                        <a:t>2,75000…=2,75(0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Период равен 2</a:t>
                      </a:r>
                      <a:endParaRPr lang="ru-RU" b="1" dirty="0"/>
                    </a:p>
                  </a:txBody>
                  <a:tcPr marL="72000" marR="72000" marT="36000" marB="36000"/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2566988" y="3003550"/>
          <a:ext cx="696912" cy="706438"/>
        </p:xfrm>
        <a:graphic>
          <a:graphicData uri="http://schemas.openxmlformats.org/presentationml/2006/ole">
            <p:oleObj spid="_x0000_s2049" name="Формула" r:id="rId3" imgW="736560" imgH="749160" progId="Equation.3">
              <p:embed/>
            </p:oleObj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95536" y="3573016"/>
          <a:ext cx="1872208" cy="827807"/>
        </p:xfrm>
        <a:graphic>
          <a:graphicData uri="http://schemas.openxmlformats.org/presentationml/2006/ole">
            <p:oleObj spid="_x0000_s2051" name="Формула" r:id="rId4" imgW="787320" imgH="558720" progId="Equation.3">
              <p:embed/>
            </p:oleObj>
          </a:graphicData>
        </a:graphic>
      </p:graphicFrame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2555776" y="4005064"/>
          <a:ext cx="2371849" cy="720080"/>
        </p:xfrm>
        <a:graphic>
          <a:graphicData uri="http://schemas.openxmlformats.org/presentationml/2006/ole">
            <p:oleObj spid="_x0000_s2053" name="Формула" r:id="rId5" imgW="977760" imgH="558720" progId="Equation.3">
              <p:embed/>
            </p:oleObj>
          </a:graphicData>
        </a:graphic>
      </p:graphicFrame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5796136" y="3501008"/>
          <a:ext cx="2903509" cy="936104"/>
        </p:xfrm>
        <a:graphic>
          <a:graphicData uri="http://schemas.openxmlformats.org/presentationml/2006/ole">
            <p:oleObj spid="_x0000_s2055" name="Формула" r:id="rId6" imgW="1739900" imgH="558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53400" cy="56366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№1. Запишите в виде десятичной дроби: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179512" y="1700808"/>
            <a:ext cx="3886200" cy="6400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6084168" y="1700808"/>
            <a:ext cx="2808312" cy="640080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Сверим  ответы: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251520" y="2348880"/>
          <a:ext cx="1557307" cy="3312368"/>
        </p:xfrm>
        <a:graphic>
          <a:graphicData uri="http://schemas.openxmlformats.org/presentationml/2006/ole">
            <p:oleObj spid="_x0000_s21506" name="Формула" r:id="rId3" imgW="800100" imgH="1701800" progId="Equation.3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>
            <p:ph sz="quarter" idx="4"/>
          </p:nvPr>
        </p:nvGraphicFramePr>
        <p:xfrm>
          <a:off x="6084168" y="2420890"/>
          <a:ext cx="2806162" cy="2383932"/>
        </p:xfrm>
        <a:graphic>
          <a:graphicData uri="http://schemas.openxmlformats.org/presentationml/2006/ole">
            <p:oleObj spid="_x0000_s21507" name="Формула" r:id="rId4" imgW="1955800" imgH="1701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53400" cy="104033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№2. Выполните действия и запишите результат  в виде десятичной дроби: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179512" y="1556792"/>
            <a:ext cx="2088232" cy="360040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251520" y="4797152"/>
            <a:ext cx="2160240" cy="432048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Сверим  ответы: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251520" y="1988840"/>
          <a:ext cx="2088232" cy="2626361"/>
        </p:xfrm>
        <a:graphic>
          <a:graphicData uri="http://schemas.openxmlformats.org/presentationml/2006/ole">
            <p:oleObj spid="_x0000_s22532" name="Формула" r:id="rId3" imgW="876240" imgH="1676160" progId="Equation.3">
              <p:embed/>
            </p:oleObj>
          </a:graphicData>
        </a:graphic>
      </p:graphicFrame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2771800" y="4149080"/>
          <a:ext cx="6055933" cy="2304256"/>
        </p:xfrm>
        <a:graphic>
          <a:graphicData uri="http://schemas.openxmlformats.org/presentationml/2006/ole">
            <p:oleObj spid="_x0000_s22534" name="Формула" r:id="rId4" imgW="3835400" imgH="1701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631</TotalTime>
  <Words>708</Words>
  <Application>Microsoft Office PowerPoint</Application>
  <PresentationFormat>Экран (4:3)</PresentationFormat>
  <Paragraphs>147</Paragraphs>
  <Slides>22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Обычная</vt:lpstr>
      <vt:lpstr>Формула</vt:lpstr>
      <vt:lpstr>АЛГЕБРА и начала  анализа    10 класс Ш.А.Алимов, ю.м.колягин  и др. 15 изд. М.: Просвещение, 2010</vt:lpstr>
      <vt:lpstr>Глава I.    Действительные числа                      11уроков</vt:lpstr>
      <vt:lpstr>Слайд 3</vt:lpstr>
      <vt:lpstr>1. Множество натуральных чисел</vt:lpstr>
      <vt:lpstr>2. Множество целых чисел</vt:lpstr>
      <vt:lpstr>3. Множество рациональных чисел</vt:lpstr>
      <vt:lpstr>4. Каждое рациональное число можно представить в виде бесконечной периодической  десятичной дроби</vt:lpstr>
      <vt:lpstr>№1. Запишите в виде десятичной дроби:</vt:lpstr>
      <vt:lpstr>№2. Выполните действия и запишите результат  в виде десятичной дроби:</vt:lpstr>
      <vt:lpstr>5. Справедливо и обратное утверждение:  каждая бесконечная периодическая десятичная дробь   является   рациональным   числом</vt:lpstr>
      <vt:lpstr>№3(1,3,5,6).   Записать в виде обыкновенной дроби бесконечную десятичную дробь:</vt:lpstr>
      <vt:lpstr>№3.       Записать в виде обыкновенной дроби бесконечную десятичную дробь:</vt:lpstr>
      <vt:lpstr>№3.       Записать в виде обыкновенной дроби бесконечную десятичную дробь:</vt:lpstr>
      <vt:lpstr>№3.       Записать в виде обыкновенной дроби бесконечную десятичную дробь:</vt:lpstr>
      <vt:lpstr>Слайд 15</vt:lpstr>
      <vt:lpstr>Слайд 16</vt:lpstr>
      <vt:lpstr>Домашнее задание</vt:lpstr>
      <vt:lpstr>Итоги урока №1</vt:lpstr>
      <vt:lpstr>Домашняя  работа.</vt:lpstr>
      <vt:lpstr>Слайд 20</vt:lpstr>
      <vt:lpstr>Слайд 21</vt:lpstr>
      <vt:lpstr>Слайд 22</vt:lpstr>
    </vt:vector>
  </TitlesOfParts>
  <Company>Школа №247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АЛГЕБРА и начала  анализа    10 класс Ш.А.Алимов, ю.м.колягин  и др.</dc:title>
  <dc:creator>-</dc:creator>
  <cp:lastModifiedBy>Наташа</cp:lastModifiedBy>
  <cp:revision>54</cp:revision>
  <dcterms:created xsi:type="dcterms:W3CDTF">2010-08-10T16:43:28Z</dcterms:created>
  <dcterms:modified xsi:type="dcterms:W3CDTF">2013-11-09T18:18:18Z</dcterms:modified>
</cp:coreProperties>
</file>