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71" r:id="rId3"/>
    <p:sldId id="272" r:id="rId4"/>
    <p:sldId id="260" r:id="rId5"/>
    <p:sldId id="256" r:id="rId6"/>
    <p:sldId id="261" r:id="rId7"/>
    <p:sldId id="262" r:id="rId8"/>
    <p:sldId id="268" r:id="rId9"/>
    <p:sldId id="258" r:id="rId10"/>
    <p:sldId id="267" r:id="rId11"/>
    <p:sldId id="269" r:id="rId12"/>
    <p:sldId id="270" r:id="rId13"/>
    <p:sldId id="263" r:id="rId14"/>
    <p:sldId id="265" r:id="rId15"/>
    <p:sldId id="266" r:id="rId16"/>
    <p:sldId id="277" r:id="rId17"/>
    <p:sldId id="278" r:id="rId18"/>
    <p:sldId id="273" r:id="rId19"/>
    <p:sldId id="274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2FEF8-4865-423F-A325-F4F2EC531FB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F9FF4-A7C5-430E-810B-38C90A217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9FF4-A7C5-430E-810B-38C90A217A9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8458-E570-48E1-A5A8-8902136934B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185F-0D2C-4DAA-8F39-BA7E6ADC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8458-E570-48E1-A5A8-8902136934B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185F-0D2C-4DAA-8F39-BA7E6ADC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8458-E570-48E1-A5A8-8902136934B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185F-0D2C-4DAA-8F39-BA7E6ADC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48B0-6D2A-4515-ADDC-C3DD5BE87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8458-E570-48E1-A5A8-8902136934B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185F-0D2C-4DAA-8F39-BA7E6ADC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8458-E570-48E1-A5A8-8902136934B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185F-0D2C-4DAA-8F39-BA7E6ADC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8458-E570-48E1-A5A8-8902136934B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185F-0D2C-4DAA-8F39-BA7E6ADC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8458-E570-48E1-A5A8-8902136934B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185F-0D2C-4DAA-8F39-BA7E6ADC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8458-E570-48E1-A5A8-8902136934B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185F-0D2C-4DAA-8F39-BA7E6ADC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8458-E570-48E1-A5A8-8902136934B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185F-0D2C-4DAA-8F39-BA7E6ADC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8458-E570-48E1-A5A8-8902136934B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185F-0D2C-4DAA-8F39-BA7E6ADC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8458-E570-48E1-A5A8-8902136934B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185F-0D2C-4DAA-8F39-BA7E6ADC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8458-E570-48E1-A5A8-8902136934B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5185F-0D2C-4DAA-8F39-BA7E6ADC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0"/>
            <a:ext cx="76327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dirty="0" smtClean="0">
                <a:solidFill>
                  <a:srgbClr val="54381C"/>
                </a:solidFill>
              </a:rPr>
              <a:t>Тема: «Решение неполных квадратных уравнений»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124200" y="4714884"/>
            <a:ext cx="6019800" cy="18208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rgbClr val="C00000"/>
                </a:solidFill>
                <a:latin typeface="+mn-lt"/>
              </a:rPr>
              <a:t>Малинская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 Елена Геннадьевна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учитель математики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МАОУ </a:t>
            </a: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гимназия № </a:t>
            </a: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40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г</a:t>
            </a: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. Калининград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2012-2013 учебный год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14810" y="2643182"/>
            <a:ext cx="4572032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rgbClr val="54381C"/>
                </a:solidFill>
                <a:latin typeface="+mj-lt"/>
                <a:ea typeface="+mj-ea"/>
                <a:cs typeface="+mj-cs"/>
              </a:rPr>
              <a:t>п</a:t>
            </a: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381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редмет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381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алгебра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381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класс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00034" y="1643050"/>
            <a:ext cx="3429000" cy="4876800"/>
            <a:chOff x="500034" y="1643050"/>
            <a:chExt cx="3429000" cy="487680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00034" y="1643050"/>
              <a:ext cx="3429000" cy="4876800"/>
              <a:chOff x="500034" y="1714488"/>
              <a:chExt cx="3429000" cy="4876800"/>
            </a:xfrm>
          </p:grpSpPr>
          <p:pic>
            <p:nvPicPr>
              <p:cNvPr id="3584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0034" y="1714488"/>
                <a:ext cx="3429000" cy="487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846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3108" y="3786190"/>
                <a:ext cx="1738523" cy="590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2000240"/>
              <a:ext cx="2786082" cy="51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357430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4000" dirty="0" smtClean="0">
                <a:solidFill>
                  <a:srgbClr val="714B25"/>
                </a:solidFill>
                <a:cs typeface="Arial" charset="0"/>
              </a:rPr>
              <a:t>все значения </a:t>
            </a:r>
            <a:r>
              <a:rPr lang="ru-RU" sz="4000" dirty="0">
                <a:solidFill>
                  <a:srgbClr val="714B25"/>
                </a:solidFill>
                <a:cs typeface="Arial" charset="0"/>
              </a:rPr>
              <a:t>переменной, при которых уравнение обращается в верное равенство называются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4000" dirty="0" smtClean="0">
                <a:solidFill>
                  <a:srgbClr val="6699FF"/>
                </a:solidFill>
                <a:cs typeface="Arial" charset="0"/>
              </a:rPr>
              <a:t>.</a:t>
            </a:r>
            <a:endParaRPr lang="ru-RU" sz="4000" dirty="0">
              <a:solidFill>
                <a:srgbClr val="6699FF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14290"/>
            <a:ext cx="8858280" cy="228601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400" b="1" i="1" u="sng" dirty="0" smtClean="0">
                <a:solidFill>
                  <a:srgbClr val="CC3300"/>
                </a:solidFill>
                <a:latin typeface="Comic Sans MS" pitchFamily="66" charset="0"/>
              </a:rPr>
              <a:t>ОПРЕДЕЛЕНИЕ:</a:t>
            </a:r>
          </a:p>
          <a:p>
            <a:pPr algn="ctr">
              <a:spcBef>
                <a:spcPct val="0"/>
              </a:spcBef>
            </a:pPr>
            <a:r>
              <a:rPr lang="ru-RU" sz="4400" u="sng" dirty="0" smtClean="0">
                <a:solidFill>
                  <a:srgbClr val="6699FF"/>
                </a:solidFill>
                <a:cs typeface="Arial" charset="0"/>
              </a:rPr>
              <a:t>корнями квадратного уравнения называются</a:t>
            </a:r>
            <a:r>
              <a:rPr lang="ru-RU" sz="4400" dirty="0" smtClean="0">
                <a:latin typeface="Comic Sans MS" pitchFamily="66" charset="0"/>
              </a:rPr>
              <a:t> …</a:t>
            </a:r>
          </a:p>
        </p:txBody>
      </p:sp>
      <p:pic>
        <p:nvPicPr>
          <p:cNvPr id="4" name="Picture 1" descr="C:\Users\Папа Серёжа\Desktop\65332619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500570"/>
            <a:ext cx="2657465" cy="22145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718036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4000" dirty="0">
                <a:solidFill>
                  <a:srgbClr val="714B25"/>
                </a:solidFill>
                <a:cs typeface="Arial" charset="0"/>
              </a:rPr>
              <a:t>н</a:t>
            </a:r>
            <a:r>
              <a:rPr lang="ru-RU" sz="4000" dirty="0" smtClean="0">
                <a:solidFill>
                  <a:srgbClr val="714B25"/>
                </a:solidFill>
                <a:cs typeface="Arial" charset="0"/>
              </a:rPr>
              <a:t>айти все его корни или установить, что их нет</a:t>
            </a:r>
            <a:endParaRPr lang="ru-RU" sz="4000" dirty="0">
              <a:solidFill>
                <a:srgbClr val="714B25"/>
              </a:solidFill>
              <a:cs typeface="Arial" charset="0"/>
            </a:endParaRPr>
          </a:p>
          <a:p>
            <a:pPr algn="ctr">
              <a:lnSpc>
                <a:spcPct val="120000"/>
              </a:lnSpc>
              <a:defRPr/>
            </a:pPr>
            <a:endParaRPr lang="ru-RU" sz="4000" dirty="0">
              <a:solidFill>
                <a:srgbClr val="6699FF"/>
              </a:solidFill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28604"/>
            <a:ext cx="8858280" cy="228601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400" b="1" i="1" u="sng" dirty="0" smtClean="0">
                <a:solidFill>
                  <a:srgbClr val="CC3300"/>
                </a:solidFill>
                <a:latin typeface="Comic Sans MS" pitchFamily="66" charset="0"/>
              </a:rPr>
              <a:t>ОПРЕДЕЛЕНИЕ:</a:t>
            </a:r>
          </a:p>
          <a:p>
            <a:pPr algn="ctr">
              <a:spcBef>
                <a:spcPct val="0"/>
              </a:spcBef>
            </a:pPr>
            <a:r>
              <a:rPr lang="ru-RU" sz="4400" u="sng" dirty="0" smtClean="0">
                <a:solidFill>
                  <a:srgbClr val="6699FF"/>
                </a:solidFill>
                <a:cs typeface="Arial" charset="0"/>
              </a:rPr>
              <a:t>решить квадратное уравнение -  значит</a:t>
            </a:r>
            <a:r>
              <a:rPr lang="ru-RU" sz="4400" dirty="0" smtClean="0">
                <a:latin typeface="Comic Sans MS" pitchFamily="66" charset="0"/>
              </a:rPr>
              <a:t>…</a:t>
            </a:r>
          </a:p>
        </p:txBody>
      </p:sp>
      <p:pic>
        <p:nvPicPr>
          <p:cNvPr id="25601" name="Picture 1" descr="C:\Users\Папа Серёжа\Desktop\65332619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86256"/>
            <a:ext cx="2657465" cy="22145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714356"/>
            <a:ext cx="8401018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Докажите, что…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70C0"/>
                </a:solidFill>
              </a:rPr>
              <a:t>х=-1 </a:t>
            </a:r>
            <a:r>
              <a:rPr lang="ru-RU" sz="2800" dirty="0" smtClean="0"/>
              <a:t>является корнем уравнения </a:t>
            </a:r>
            <a:r>
              <a:rPr lang="de-DE" sz="2800" b="1" dirty="0" smtClean="0">
                <a:solidFill>
                  <a:srgbClr val="0070C0"/>
                </a:solidFill>
              </a:rPr>
              <a:t>x</a:t>
            </a:r>
            <a:r>
              <a:rPr lang="de-DE" sz="2800" b="1" baseline="30000" dirty="0" smtClean="0">
                <a:solidFill>
                  <a:srgbClr val="0070C0"/>
                </a:solidFill>
              </a:rPr>
              <a:t>2</a:t>
            </a:r>
            <a:r>
              <a:rPr lang="de-DE" sz="2800" b="1" dirty="0" smtClean="0">
                <a:solidFill>
                  <a:srgbClr val="0070C0"/>
                </a:solidFill>
              </a:rPr>
              <a:t> − 2x − 3 = 0</a:t>
            </a:r>
            <a:r>
              <a:rPr lang="de-DE" sz="2800" dirty="0" smtClean="0"/>
              <a:t>;</a:t>
            </a:r>
            <a:endParaRPr lang="ru-RU" sz="2800" dirty="0" smtClean="0"/>
          </a:p>
          <a:p>
            <a:pPr marL="342900" indent="-342900">
              <a:buAutoNum type="arabicParenR"/>
            </a:pPr>
            <a:endParaRPr lang="ru-RU" sz="2800" dirty="0" smtClean="0"/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70C0"/>
                </a:solidFill>
              </a:rPr>
              <a:t>х=1/3</a:t>
            </a:r>
            <a:r>
              <a:rPr lang="ru-RU" sz="2800" dirty="0" smtClean="0"/>
              <a:t> не является корнем уравнения </a:t>
            </a:r>
            <a:r>
              <a:rPr lang="ru-RU" sz="2800" b="1" dirty="0" smtClean="0">
                <a:solidFill>
                  <a:srgbClr val="0070C0"/>
                </a:solidFill>
              </a:rPr>
              <a:t>3</a:t>
            </a:r>
            <a:r>
              <a:rPr lang="de-DE" sz="2800" b="1" dirty="0" smtClean="0">
                <a:solidFill>
                  <a:srgbClr val="0070C0"/>
                </a:solidFill>
              </a:rPr>
              <a:t>x</a:t>
            </a:r>
            <a:r>
              <a:rPr lang="de-DE" sz="2800" b="1" baseline="30000" dirty="0" smtClean="0">
                <a:solidFill>
                  <a:srgbClr val="0070C0"/>
                </a:solidFill>
              </a:rPr>
              <a:t>2</a:t>
            </a:r>
            <a:r>
              <a:rPr lang="de-DE" sz="2800" b="1" dirty="0" smtClean="0">
                <a:solidFill>
                  <a:srgbClr val="0070C0"/>
                </a:solidFill>
              </a:rPr>
              <a:t> − 2x − </a:t>
            </a:r>
            <a:r>
              <a:rPr lang="ru-RU" sz="2800" b="1" dirty="0" smtClean="0">
                <a:solidFill>
                  <a:srgbClr val="0070C0"/>
                </a:solidFill>
              </a:rPr>
              <a:t>1</a:t>
            </a:r>
            <a:r>
              <a:rPr lang="de-DE" sz="2800" b="1" dirty="0" smtClean="0">
                <a:solidFill>
                  <a:srgbClr val="0070C0"/>
                </a:solidFill>
              </a:rPr>
              <a:t> = 0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endParaRPr lang="ru-RU" sz="2800" dirty="0" smtClean="0"/>
          </a:p>
          <a:p>
            <a:pPr marL="342900" indent="-342900">
              <a:buFontTx/>
              <a:buAutoNum type="arabicParenR"/>
            </a:pPr>
            <a:r>
              <a:rPr lang="ru-RU" sz="2800" b="1" dirty="0" smtClean="0">
                <a:solidFill>
                  <a:srgbClr val="0070C0"/>
                </a:solidFill>
              </a:rPr>
              <a:t>х=</a:t>
            </a:r>
            <a:r>
              <a:rPr lang="ru-RU" sz="2800" b="1" dirty="0">
                <a:solidFill>
                  <a:srgbClr val="0070C0"/>
                </a:solidFill>
              </a:rPr>
              <a:t>2</a:t>
            </a:r>
            <a:r>
              <a:rPr lang="ru-RU" sz="2800" dirty="0" smtClean="0"/>
              <a:t> является корнем уравнения </a:t>
            </a:r>
            <a:r>
              <a:rPr lang="ru-RU" sz="2800" b="1" dirty="0" smtClean="0">
                <a:solidFill>
                  <a:srgbClr val="0070C0"/>
                </a:solidFill>
              </a:rPr>
              <a:t>-3</a:t>
            </a:r>
            <a:r>
              <a:rPr lang="de-DE" sz="2800" b="1" dirty="0" smtClean="0">
                <a:solidFill>
                  <a:srgbClr val="0070C0"/>
                </a:solidFill>
              </a:rPr>
              <a:t>x</a:t>
            </a:r>
            <a:r>
              <a:rPr lang="de-DE" sz="2800" b="1" baseline="30000" dirty="0" smtClean="0">
                <a:solidFill>
                  <a:srgbClr val="0070C0"/>
                </a:solidFill>
              </a:rPr>
              <a:t>2</a:t>
            </a:r>
            <a:r>
              <a:rPr lang="de-DE" sz="2800" b="1" dirty="0" smtClean="0">
                <a:solidFill>
                  <a:srgbClr val="0070C0"/>
                </a:solidFill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</a:rPr>
              <a:t>+12</a:t>
            </a:r>
            <a:r>
              <a:rPr lang="de-DE" sz="2800" b="1" dirty="0" smtClean="0">
                <a:solidFill>
                  <a:srgbClr val="0070C0"/>
                </a:solidFill>
              </a:rPr>
              <a:t>= 0</a:t>
            </a:r>
            <a:r>
              <a:rPr lang="de-DE" sz="2800" dirty="0" smtClean="0"/>
              <a:t>;</a:t>
            </a:r>
            <a:endParaRPr lang="ru-RU" sz="2800" dirty="0" smtClean="0"/>
          </a:p>
          <a:p>
            <a:pPr marL="342900" indent="-342900">
              <a:buAutoNum type="arabicParenR"/>
            </a:pPr>
            <a:endParaRPr lang="ru-RU" sz="2800" dirty="0"/>
          </a:p>
        </p:txBody>
      </p:sp>
      <p:pic>
        <p:nvPicPr>
          <p:cNvPr id="3" name="Picture 1" descr="C:\Users\Папа Серёжа\Desktop\65332619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929066"/>
            <a:ext cx="2657465" cy="22145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187450" y="549275"/>
            <a:ext cx="6624638" cy="86360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РЕШЕНИЕ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НЕПОЛНЫХ   КВАДРАТНЫХ  УРАВНЕНИЙ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900113" y="2133600"/>
            <a:ext cx="1585912" cy="86360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CC3300"/>
                </a:solidFill>
                <a:latin typeface="Comic Sans MS" pitchFamily="66" charset="0"/>
              </a:rPr>
              <a:t>в=0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CC3300"/>
                </a:solidFill>
                <a:latin typeface="Comic Sans MS" pitchFamily="66" charset="0"/>
              </a:rPr>
              <a:t>ах</a:t>
            </a:r>
            <a:r>
              <a:rPr lang="ru-RU" sz="2000" b="1" i="1" baseline="30000">
                <a:solidFill>
                  <a:srgbClr val="CC3300"/>
                </a:solidFill>
                <a:latin typeface="Comic Sans MS" pitchFamily="66" charset="0"/>
              </a:rPr>
              <a:t>2</a:t>
            </a:r>
            <a:r>
              <a:rPr lang="ru-RU" sz="2000" b="1" i="1">
                <a:solidFill>
                  <a:srgbClr val="CC3300"/>
                </a:solidFill>
                <a:latin typeface="Comic Sans MS" pitchFamily="66" charset="0"/>
              </a:rPr>
              <a:t>+с=0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3708400" y="2133600"/>
            <a:ext cx="1657350" cy="86360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CC3300"/>
                </a:solidFill>
                <a:latin typeface="Comic Sans MS" pitchFamily="66" charset="0"/>
              </a:rPr>
              <a:t>с=0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CC3300"/>
                </a:solidFill>
                <a:latin typeface="Comic Sans MS" pitchFamily="66" charset="0"/>
              </a:rPr>
              <a:t>ах</a:t>
            </a:r>
            <a:r>
              <a:rPr lang="ru-RU" sz="2000" b="1" i="1" baseline="30000">
                <a:solidFill>
                  <a:srgbClr val="CC3300"/>
                </a:solidFill>
                <a:latin typeface="Comic Sans MS" pitchFamily="66" charset="0"/>
              </a:rPr>
              <a:t>2</a:t>
            </a:r>
            <a:r>
              <a:rPr lang="ru-RU" sz="2000" b="1" i="1">
                <a:solidFill>
                  <a:srgbClr val="CC3300"/>
                </a:solidFill>
                <a:latin typeface="Comic Sans MS" pitchFamily="66" charset="0"/>
              </a:rPr>
              <a:t>+вх=0</a:t>
            </a: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6516688" y="2133600"/>
            <a:ext cx="1584325" cy="86360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CC3300"/>
                </a:solidFill>
                <a:latin typeface="Comic Sans MS" pitchFamily="66" charset="0"/>
              </a:rPr>
              <a:t>в,с=0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CC3300"/>
                </a:solidFill>
                <a:latin typeface="Comic Sans MS" pitchFamily="66" charset="0"/>
              </a:rPr>
              <a:t>ах</a:t>
            </a:r>
            <a:r>
              <a:rPr lang="ru-RU" sz="2000" b="1" i="1" baseline="30000">
                <a:solidFill>
                  <a:srgbClr val="CC3300"/>
                </a:solidFill>
                <a:latin typeface="Comic Sans MS" pitchFamily="66" charset="0"/>
              </a:rPr>
              <a:t>2</a:t>
            </a:r>
            <a:r>
              <a:rPr lang="ru-RU" sz="2000" b="1" i="1">
                <a:solidFill>
                  <a:srgbClr val="CC3300"/>
                </a:solidFill>
                <a:latin typeface="Comic Sans MS" pitchFamily="66" charset="0"/>
              </a:rPr>
              <a:t>=0</a:t>
            </a:r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 flipH="1">
            <a:off x="1258888" y="1412875"/>
            <a:ext cx="865187" cy="7207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4500563" y="1412875"/>
            <a:ext cx="0" cy="7207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18" name="Line 10"/>
          <p:cNvSpPr>
            <a:spLocks noChangeShapeType="1"/>
          </p:cNvSpPr>
          <p:nvPr/>
        </p:nvSpPr>
        <p:spPr bwMode="auto">
          <a:xfrm>
            <a:off x="6588125" y="1412875"/>
            <a:ext cx="863600" cy="7207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250825" y="3409950"/>
            <a:ext cx="2881313" cy="32480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ru-RU" b="1" i="1">
                <a:solidFill>
                  <a:srgbClr val="000099"/>
                </a:solidFill>
              </a:rPr>
              <a:t> </a:t>
            </a: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1.Перенос </a:t>
            </a:r>
            <a:r>
              <a:rPr lang="ru-RU" sz="1400" b="1" i="1">
                <a:solidFill>
                  <a:srgbClr val="CC3300"/>
                </a:solidFill>
                <a:latin typeface="Comic Sans MS" pitchFamily="66" charset="0"/>
              </a:rPr>
              <a:t>с</a:t>
            </a: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 в правую часть уравнения.</a:t>
            </a:r>
          </a:p>
          <a:p>
            <a:pPr marL="342900" indent="-342900" algn="ctr"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ах</a:t>
            </a:r>
            <a:r>
              <a:rPr lang="ru-RU" sz="1400" b="1" i="1" baseline="30000">
                <a:solidFill>
                  <a:srgbClr val="000099"/>
                </a:solidFill>
                <a:latin typeface="Comic Sans MS" pitchFamily="66" charset="0"/>
              </a:rPr>
              <a:t>2</a:t>
            </a: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= -с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2.Деление обеих частей уравнения на </a:t>
            </a:r>
            <a:r>
              <a:rPr lang="ru-RU" sz="1400" b="1" i="1">
                <a:solidFill>
                  <a:srgbClr val="CC3300"/>
                </a:solidFill>
                <a:latin typeface="Comic Sans MS" pitchFamily="66" charset="0"/>
              </a:rPr>
              <a:t>а</a:t>
            </a: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  <a:p>
            <a:pPr marL="342900" indent="-342900" algn="ctr"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х</a:t>
            </a:r>
            <a:r>
              <a:rPr lang="ru-RU" sz="1400" b="1" i="1" baseline="30000">
                <a:solidFill>
                  <a:srgbClr val="000099"/>
                </a:solidFill>
                <a:latin typeface="Comic Sans MS" pitchFamily="66" charset="0"/>
              </a:rPr>
              <a:t>2</a:t>
            </a: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= -с/а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3.Если </a:t>
            </a:r>
            <a:r>
              <a:rPr lang="ru-RU" sz="1400" b="1" i="1">
                <a:solidFill>
                  <a:srgbClr val="CC3300"/>
                </a:solidFill>
                <a:latin typeface="Comic Sans MS" pitchFamily="66" charset="0"/>
              </a:rPr>
              <a:t>–с/а</a:t>
            </a:r>
            <a:r>
              <a:rPr lang="en-US" sz="1400" b="1" i="1">
                <a:solidFill>
                  <a:srgbClr val="CC3300"/>
                </a:solidFill>
                <a:latin typeface="Comic Sans MS" pitchFamily="66" charset="0"/>
                <a:cs typeface="Arial" charset="0"/>
              </a:rPr>
              <a:t>&gt;</a:t>
            </a:r>
            <a:r>
              <a:rPr lang="ru-RU" sz="1400" b="1" i="1">
                <a:solidFill>
                  <a:srgbClr val="CC3300"/>
                </a:solidFill>
                <a:latin typeface="Comic Sans MS" pitchFamily="66" charset="0"/>
                <a:cs typeface="Arial" charset="0"/>
              </a:rPr>
              <a:t>0</a:t>
            </a:r>
            <a:r>
              <a:rPr lang="ru-RU" sz="1400" b="1" i="1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 -два решения: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   </a:t>
            </a:r>
            <a:r>
              <a:rPr lang="ru-RU" sz="1400" b="1" i="1">
                <a:solidFill>
                  <a:srgbClr val="CC3300"/>
                </a:solidFill>
                <a:latin typeface="Comic Sans MS" pitchFamily="66" charset="0"/>
                <a:cs typeface="Arial" charset="0"/>
              </a:rPr>
              <a:t>х</a:t>
            </a:r>
            <a:r>
              <a:rPr lang="ru-RU" sz="1400" b="1" i="1" baseline="-25000">
                <a:solidFill>
                  <a:srgbClr val="CC3300"/>
                </a:solidFill>
                <a:latin typeface="Comic Sans MS" pitchFamily="66" charset="0"/>
                <a:cs typeface="Arial" charset="0"/>
              </a:rPr>
              <a:t>1</a:t>
            </a:r>
            <a:r>
              <a:rPr lang="ru-RU" sz="1400" b="1" i="1">
                <a:solidFill>
                  <a:srgbClr val="CC3300"/>
                </a:solidFill>
                <a:latin typeface="Comic Sans MS" pitchFamily="66" charset="0"/>
                <a:cs typeface="Arial" charset="0"/>
              </a:rPr>
              <a:t> =          и  х</a:t>
            </a:r>
            <a:r>
              <a:rPr lang="ru-RU" sz="1400" b="1" i="1" baseline="-25000">
                <a:solidFill>
                  <a:srgbClr val="CC3300"/>
                </a:solidFill>
                <a:latin typeface="Comic Sans MS" pitchFamily="66" charset="0"/>
                <a:cs typeface="Arial" charset="0"/>
              </a:rPr>
              <a:t>2</a:t>
            </a:r>
            <a:r>
              <a:rPr lang="ru-RU" sz="1400" b="1" i="1">
                <a:solidFill>
                  <a:srgbClr val="CC3300"/>
                </a:solidFill>
                <a:latin typeface="Comic Sans MS" pitchFamily="66" charset="0"/>
                <a:cs typeface="Arial" charset="0"/>
              </a:rPr>
              <a:t> = -</a:t>
            </a:r>
            <a:endParaRPr lang="ru-RU" sz="1400" b="1" i="1">
              <a:solidFill>
                <a:srgbClr val="000099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  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Если </a:t>
            </a:r>
            <a:r>
              <a:rPr lang="ru-RU" sz="1400" b="1" i="1">
                <a:solidFill>
                  <a:srgbClr val="CC3300"/>
                </a:solidFill>
                <a:latin typeface="Comic Sans MS" pitchFamily="66" charset="0"/>
                <a:cs typeface="Arial" charset="0"/>
              </a:rPr>
              <a:t>–с/а</a:t>
            </a:r>
            <a:r>
              <a:rPr lang="en-US" sz="1400" b="1" i="1">
                <a:solidFill>
                  <a:srgbClr val="CC3300"/>
                </a:solidFill>
                <a:latin typeface="Comic Sans MS" pitchFamily="66" charset="0"/>
                <a:cs typeface="Arial" charset="0"/>
              </a:rPr>
              <a:t>&lt;</a:t>
            </a:r>
            <a:r>
              <a:rPr lang="ru-RU" sz="1400" b="1" i="1">
                <a:solidFill>
                  <a:srgbClr val="CC3300"/>
                </a:solidFill>
                <a:latin typeface="Comic Sans MS" pitchFamily="66" charset="0"/>
                <a:cs typeface="Arial" charset="0"/>
              </a:rPr>
              <a:t>0 </a:t>
            </a:r>
            <a:r>
              <a:rPr lang="ru-RU" sz="1400" b="1" i="1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- нет решений </a:t>
            </a:r>
            <a:endParaRPr lang="ru-RU" b="1" i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3348038" y="3573463"/>
            <a:ext cx="2663825" cy="24415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 Вынесение </a:t>
            </a:r>
            <a:r>
              <a:rPr lang="ru-RU" sz="1400" b="1" i="1">
                <a:solidFill>
                  <a:srgbClr val="CC3300"/>
                </a:solidFill>
                <a:latin typeface="Comic Sans MS" pitchFamily="66" charset="0"/>
              </a:rPr>
              <a:t>х </a:t>
            </a: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за скобки: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      х(ах + в) = 0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2.   Разбиение уравнения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     на два равносильных:</a:t>
            </a:r>
          </a:p>
          <a:p>
            <a:pPr marL="342900" indent="-342900" algn="ctr"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х=0     и     ах + в = 0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3.  Два решения: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CC3300"/>
                </a:solidFill>
                <a:latin typeface="Comic Sans MS" pitchFamily="66" charset="0"/>
              </a:rPr>
              <a:t>    х = 0</a:t>
            </a: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  и  </a:t>
            </a:r>
            <a:r>
              <a:rPr lang="ru-RU" sz="1400" b="1" i="1">
                <a:solidFill>
                  <a:srgbClr val="CC3300"/>
                </a:solidFill>
                <a:latin typeface="Comic Sans MS" pitchFamily="66" charset="0"/>
              </a:rPr>
              <a:t>х = -в/а</a:t>
            </a:r>
            <a:endParaRPr lang="ru-RU" sz="1400" b="1" i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6300788" y="3573463"/>
            <a:ext cx="2519362" cy="1484312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1.Деление обеих частей уравнения на </a:t>
            </a:r>
            <a:r>
              <a:rPr lang="ru-RU" sz="1400" b="1" i="1">
                <a:solidFill>
                  <a:srgbClr val="CC3300"/>
                </a:solidFill>
                <a:latin typeface="Comic Sans MS" pitchFamily="66" charset="0"/>
              </a:rPr>
              <a:t>а.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х</a:t>
            </a:r>
            <a:r>
              <a:rPr lang="ru-RU" sz="1400" b="1" i="1" baseline="30000">
                <a:solidFill>
                  <a:srgbClr val="000099"/>
                </a:solidFill>
                <a:latin typeface="Comic Sans MS" pitchFamily="66" charset="0"/>
              </a:rPr>
              <a:t>2</a:t>
            </a: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 = 0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 b="1" i="1">
                <a:solidFill>
                  <a:srgbClr val="000099"/>
                </a:solidFill>
                <a:latin typeface="Comic Sans MS" pitchFamily="66" charset="0"/>
              </a:rPr>
              <a:t>2.Одно решение: </a:t>
            </a:r>
            <a:r>
              <a:rPr lang="ru-RU" sz="1400" b="1" i="1">
                <a:solidFill>
                  <a:srgbClr val="CC3300"/>
                </a:solidFill>
                <a:latin typeface="Comic Sans MS" pitchFamily="66" charset="0"/>
              </a:rPr>
              <a:t>х = 0.</a:t>
            </a:r>
          </a:p>
          <a:p>
            <a:pPr eaLnBrk="1" hangingPunct="1">
              <a:spcBef>
                <a:spcPct val="50000"/>
              </a:spcBef>
            </a:pPr>
            <a:endParaRPr lang="ru-RU" sz="1400" b="1" i="1">
              <a:latin typeface="Comic Sans MS" pitchFamily="66" charset="0"/>
            </a:endParaRPr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>
            <a:off x="4500563" y="2997200"/>
            <a:ext cx="0" cy="57626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1619250" y="2997200"/>
            <a:ext cx="0" cy="57626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>
            <a:off x="7308850" y="2997200"/>
            <a:ext cx="0" cy="57626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074" name="Object 2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8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196630" name="Object 22"/>
          <p:cNvGraphicFramePr>
            <a:graphicFrameLocks noChangeAspect="1"/>
          </p:cNvGraphicFramePr>
          <p:nvPr/>
        </p:nvGraphicFramePr>
        <p:xfrm>
          <a:off x="971550" y="5589588"/>
          <a:ext cx="431800" cy="503237"/>
        </p:xfrm>
        <a:graphic>
          <a:graphicData uri="http://schemas.openxmlformats.org/presentationml/2006/ole">
            <p:oleObj spid="_x0000_s4099" name="Формула" r:id="rId4" imgW="380880" imgH="444240" progId="Equation.3">
              <p:embed/>
            </p:oleObj>
          </a:graphicData>
        </a:graphic>
      </p:graphicFrame>
      <p:graphicFrame>
        <p:nvGraphicFramePr>
          <p:cNvPr id="196631" name="Object 23"/>
          <p:cNvGraphicFramePr>
            <a:graphicFrameLocks noChangeAspect="1"/>
          </p:cNvGraphicFramePr>
          <p:nvPr/>
        </p:nvGraphicFramePr>
        <p:xfrm>
          <a:off x="2555875" y="5589588"/>
          <a:ext cx="431800" cy="503237"/>
        </p:xfrm>
        <a:graphic>
          <a:graphicData uri="http://schemas.openxmlformats.org/presentationml/2006/ole">
            <p:oleObj spid="_x0000_s4100" name="Формула" r:id="rId5" imgW="380880" imgH="444240" progId="Equation.3">
              <p:embed/>
            </p:oleObj>
          </a:graphicData>
        </a:graphic>
      </p:graphicFrame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786082" cy="511056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/>
      <p:bldP spid="196613" grpId="0" animBg="1"/>
      <p:bldP spid="196614" grpId="0" animBg="1"/>
      <p:bldP spid="196615" grpId="0" animBg="1"/>
      <p:bldP spid="196616" grpId="0" animBg="1"/>
      <p:bldP spid="196617" grpId="0" animBg="1"/>
      <p:bldP spid="196618" grpId="0" animBg="1"/>
      <p:bldP spid="196619" grpId="0" animBg="1"/>
      <p:bldP spid="196621" grpId="0" animBg="1"/>
      <p:bldP spid="196622" grpId="0" animBg="1"/>
      <p:bldP spid="196623" grpId="0" animBg="1"/>
      <p:bldP spid="196624" grpId="0" animBg="1"/>
      <p:bldP spid="1966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5000660" cy="648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57818" y="214290"/>
            <a:ext cx="378618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u="sng" dirty="0" smtClean="0">
                <a:solidFill>
                  <a:srgbClr val="CC3300"/>
                </a:solidFill>
                <a:latin typeface="Comic Sans MS" pitchFamily="66" charset="0"/>
              </a:rPr>
              <a:t>Блиц- турнир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40" y="1285860"/>
            <a:ext cx="4210060" cy="315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72066" y="4714884"/>
            <a:ext cx="4071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В течение 5 минут постарайтесь решить максимальное количество неполных квадратных уравнений .</a:t>
            </a:r>
          </a:p>
          <a:p>
            <a:endParaRPr lang="ru-RU" b="1" dirty="0" smtClean="0">
              <a:solidFill>
                <a:srgbClr val="993300"/>
              </a:solidFill>
            </a:endParaRPr>
          </a:p>
          <a:p>
            <a:r>
              <a:rPr lang="ru-RU" b="1" dirty="0" smtClean="0">
                <a:solidFill>
                  <a:srgbClr val="993300"/>
                </a:solidFill>
              </a:rPr>
              <a:t>Ответы запишите в тетрадь под соответствующими номерами.</a:t>
            </a:r>
            <a:endParaRPr lang="ru-RU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786346" cy="65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72066" y="3429000"/>
            <a:ext cx="40719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Выполните взаимопроверку с вашим соседом по парте:</a:t>
            </a:r>
          </a:p>
          <a:p>
            <a:endParaRPr lang="ru-RU" b="1" dirty="0" smtClean="0">
              <a:solidFill>
                <a:srgbClr val="9933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993300"/>
                </a:solidFill>
              </a:rPr>
              <a:t>За каждое правильно решённое уравнение присуждается 1 балл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9933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993300"/>
                </a:solidFill>
              </a:rPr>
              <a:t>Трое победителей получают оценку «отлично»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9933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993300"/>
                </a:solidFill>
              </a:rPr>
              <a:t>Занявшие 4, 5 и 6 место получают оценку «хорошо»</a:t>
            </a:r>
            <a:endParaRPr lang="ru-RU" dirty="0">
              <a:solidFill>
                <a:srgbClr val="9933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195" y="214290"/>
            <a:ext cx="4195805" cy="317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 descr="C:\Users\Папа Серёжа\Desktop\caebb3b7e1fbd876924204ac3d82433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-21433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u="sng" dirty="0" smtClean="0">
                <a:solidFill>
                  <a:srgbClr val="CC3300"/>
                </a:solidFill>
                <a:latin typeface="Comic Sans MS" pitchFamily="66" charset="0"/>
              </a:rPr>
              <a:t>Работа по </a:t>
            </a:r>
            <a:r>
              <a:rPr lang="ru-RU" sz="3600" b="1" i="1" u="sng" dirty="0" err="1" smtClean="0">
                <a:solidFill>
                  <a:srgbClr val="CC3300"/>
                </a:solidFill>
                <a:latin typeface="Comic Sans MS" pitchFamily="66" charset="0"/>
              </a:rPr>
              <a:t>учеьнику</a:t>
            </a:r>
            <a:r>
              <a:rPr lang="ru-RU" sz="3600" b="1" i="1" u="sng" dirty="0" smtClean="0">
                <a:solidFill>
                  <a:srgbClr val="CC33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1714488"/>
            <a:ext cx="29289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№ 24.21(а)</a:t>
            </a:r>
          </a:p>
          <a:p>
            <a:r>
              <a:rPr lang="ru-RU" sz="3200" dirty="0" smtClean="0"/>
              <a:t>№ 24.22(а)</a:t>
            </a:r>
          </a:p>
          <a:p>
            <a:r>
              <a:rPr lang="ru-RU" sz="3200" dirty="0" smtClean="0"/>
              <a:t>№ 24.23(а)</a:t>
            </a:r>
          </a:p>
          <a:p>
            <a:r>
              <a:rPr lang="ru-RU" sz="3200" dirty="0" smtClean="0"/>
              <a:t>№ 24.24(а)</a:t>
            </a:r>
          </a:p>
          <a:p>
            <a:r>
              <a:rPr lang="ru-RU" sz="3200" dirty="0" smtClean="0"/>
              <a:t>№ 24.28</a:t>
            </a:r>
          </a:p>
          <a:p>
            <a:r>
              <a:rPr lang="ru-RU" sz="3200" dirty="0" smtClean="0"/>
              <a:t>№ 24.31</a:t>
            </a:r>
          </a:p>
          <a:p>
            <a:r>
              <a:rPr lang="ru-RU" sz="3200" dirty="0" smtClean="0"/>
              <a:t>№ 24.33(а)</a:t>
            </a:r>
            <a:endParaRPr lang="ru-RU" sz="32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000240"/>
            <a:ext cx="3167058" cy="316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099016" cy="366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428604"/>
            <a:ext cx="7620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Самостоятельная работа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214414" y="4429132"/>
            <a:ext cx="1571636" cy="14287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V="1">
            <a:off x="6036479" y="4464851"/>
            <a:ext cx="1571636" cy="107157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357158" y="5786454"/>
            <a:ext cx="142876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Comic Sans MS"/>
              </a:rPr>
              <a:t>Пух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35921" dir="2700000" algn="ctr" rotWithShape="0">
                  <a:srgbClr val="000099"/>
                </a:outerShdw>
              </a:effectLst>
              <a:latin typeface="Comic Sans MS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6500826" y="5929330"/>
            <a:ext cx="142876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Comic Sans MS"/>
              </a:rPr>
              <a:t>перо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35921" dir="2700000" algn="ctr" rotWithShape="0">
                  <a:srgbClr val="000099"/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14480" y="214290"/>
            <a:ext cx="5857884" cy="6357982"/>
            <a:chOff x="285720" y="214290"/>
            <a:chExt cx="5429288" cy="5972199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214290"/>
              <a:ext cx="5410200" cy="346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3550816"/>
              <a:ext cx="5429288" cy="263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746" name="AutoShape 2" descr="http://img543.imageshack.us/img543/3899/pooh1.png"/>
          <p:cNvSpPr>
            <a:spLocks noChangeAspect="1" noChangeArrowheads="1"/>
          </p:cNvSpPr>
          <p:nvPr/>
        </p:nvSpPr>
        <p:spPr bwMode="auto">
          <a:xfrm>
            <a:off x="155575" y="-1211263"/>
            <a:ext cx="4886325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u="sng" dirty="0" smtClean="0">
                <a:solidFill>
                  <a:srgbClr val="CC3300"/>
                </a:solidFill>
                <a:latin typeface="Comic Sans MS" pitchFamily="66" charset="0"/>
              </a:rPr>
              <a:t>Домашнее задание: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14488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1714488"/>
            <a:ext cx="29289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№ 24.21(в)</a:t>
            </a:r>
          </a:p>
          <a:p>
            <a:r>
              <a:rPr lang="ru-RU" sz="3200" dirty="0" smtClean="0"/>
              <a:t>№ 24.22(в)</a:t>
            </a:r>
          </a:p>
          <a:p>
            <a:r>
              <a:rPr lang="ru-RU" sz="3200" dirty="0" smtClean="0"/>
              <a:t>№ 24.23(в)</a:t>
            </a:r>
          </a:p>
          <a:p>
            <a:r>
              <a:rPr lang="ru-RU" sz="3200" dirty="0" smtClean="0"/>
              <a:t>№ 24.24(в)</a:t>
            </a:r>
          </a:p>
          <a:p>
            <a:r>
              <a:rPr lang="ru-RU" sz="3200" dirty="0" smtClean="0"/>
              <a:t>№ 24.29</a:t>
            </a:r>
          </a:p>
          <a:p>
            <a:r>
              <a:rPr lang="ru-RU" sz="3200" dirty="0" smtClean="0"/>
              <a:t>№ 24.32</a:t>
            </a:r>
          </a:p>
          <a:p>
            <a:r>
              <a:rPr lang="ru-RU" sz="3200" dirty="0" smtClean="0"/>
              <a:t>№ 24.33(в)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285728"/>
            <a:ext cx="864399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Цели урока: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Образовательные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систематизировать знания по основным понятиям квадратных уравнений,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выработать умение выбирать способ решения неполных квадратных уравнений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 создать условия контроля (самоконтроля, взаимоконтроля) усвоения знаний и умений.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Развивающие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–познавательные навыки по работе с дополнительным материалом, развивать логическое мышление, внимание,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общеучебные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умения;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Воспитательные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воспитывать интерес к математике, активность, мобильность,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взаимопомощь, умение общаться.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://cs5278.vkontakte.ru/u68293593/-14/x_d06c7054.jpg"/>
          <p:cNvSpPr>
            <a:spLocks noChangeAspect="1" noChangeArrowheads="1"/>
          </p:cNvSpPr>
          <p:nvPr/>
        </p:nvSpPr>
        <p:spPr bwMode="auto">
          <a:xfrm>
            <a:off x="155575" y="-1965325"/>
            <a:ext cx="525780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429552" cy="578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14480" y="2967335"/>
            <a:ext cx="50720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урок !!!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1429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http://900igr.net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http://www.brandonsd.mb.ca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214554"/>
            <a:ext cx="17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http://easyen.ru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28604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Источники графической информации: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202148"/>
            <a:ext cx="850112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План урока: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Организационный момент.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Устная работа по закреплению основных понятий 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определений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Математические разминки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каждому понятию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Блиц</a:t>
            </a:r>
            <a:r>
              <a:rPr lang="ru-RU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-турнир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решению неполных квадратных уравнений.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Проверочная самостоятельная работа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1" name="Формула" r:id="rId4" imgW="114120" imgH="215640" progId="Equation.3">
              <p:embed/>
            </p:oleObj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357158" y="1857364"/>
            <a:ext cx="5715040" cy="2721415"/>
            <a:chOff x="357158" y="1928803"/>
            <a:chExt cx="6429420" cy="3517405"/>
          </a:xfrm>
        </p:grpSpPr>
        <p:sp>
          <p:nvSpPr>
            <p:cNvPr id="212995" name="Text Box 3"/>
            <p:cNvSpPr txBox="1">
              <a:spLocks noChangeArrowheads="1"/>
            </p:cNvSpPr>
            <p:nvPr/>
          </p:nvSpPr>
          <p:spPr bwMode="auto">
            <a:xfrm>
              <a:off x="357158" y="1928803"/>
              <a:ext cx="6429420" cy="3460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endParaRPr lang="ru-RU" sz="2400" b="1" dirty="0">
                <a:solidFill>
                  <a:srgbClr val="000099"/>
                </a:solidFill>
                <a:latin typeface="Comic Sans MS" pitchFamily="66" charset="0"/>
              </a:endParaRPr>
            </a:p>
            <a:p>
              <a:pPr algn="ctr" eaLnBrk="1" hangingPunct="1"/>
              <a:endParaRPr lang="ru-RU" sz="2400" b="1" dirty="0">
                <a:solidFill>
                  <a:srgbClr val="000099"/>
                </a:solidFill>
                <a:latin typeface="Comic Sans MS" pitchFamily="66" charset="0"/>
              </a:endParaRPr>
            </a:p>
            <a:p>
              <a:pPr algn="ctr" eaLnBrk="1" hangingPunct="1"/>
              <a:r>
                <a:rPr lang="ru-RU" sz="2400" b="1" dirty="0">
                  <a:solidFill>
                    <a:srgbClr val="000099"/>
                  </a:solidFill>
                  <a:latin typeface="Comic Sans MS" pitchFamily="66" charset="0"/>
                </a:rPr>
                <a:t>уравнение вида </a:t>
              </a:r>
              <a:r>
                <a:rPr lang="ru-RU" sz="2400" b="1" i="1" dirty="0">
                  <a:solidFill>
                    <a:srgbClr val="CC3300"/>
                  </a:solidFill>
                  <a:latin typeface="Comic Sans MS" pitchFamily="66" charset="0"/>
                </a:rPr>
                <a:t>ах</a:t>
              </a:r>
              <a:r>
                <a:rPr lang="ru-RU" sz="2400" b="1" i="1" baseline="30000" dirty="0">
                  <a:solidFill>
                    <a:srgbClr val="CC3300"/>
                  </a:solidFill>
                  <a:latin typeface="Comic Sans MS" pitchFamily="66" charset="0"/>
                </a:rPr>
                <a:t>2 </a:t>
              </a:r>
              <a:r>
                <a:rPr lang="ru-RU" sz="2400" b="1" i="1" dirty="0">
                  <a:solidFill>
                    <a:srgbClr val="CC3300"/>
                  </a:solidFill>
                  <a:latin typeface="Comic Sans MS" pitchFamily="66" charset="0"/>
                </a:rPr>
                <a:t>+ </a:t>
              </a:r>
              <a:r>
                <a:rPr lang="ru-RU" sz="2400" b="1" i="1" dirty="0" err="1">
                  <a:solidFill>
                    <a:srgbClr val="CC3300"/>
                  </a:solidFill>
                  <a:latin typeface="Comic Sans MS" pitchFamily="66" charset="0"/>
                </a:rPr>
                <a:t>вх</a:t>
              </a:r>
              <a:r>
                <a:rPr lang="ru-RU" sz="2400" b="1" i="1" dirty="0">
                  <a:solidFill>
                    <a:srgbClr val="CC3300"/>
                  </a:solidFill>
                  <a:latin typeface="Comic Sans MS" pitchFamily="66" charset="0"/>
                </a:rPr>
                <a:t> +с = 0</a:t>
              </a:r>
              <a:r>
                <a:rPr lang="ru-RU" sz="2400" b="1" dirty="0">
                  <a:solidFill>
                    <a:srgbClr val="000099"/>
                  </a:solidFill>
                  <a:latin typeface="Comic Sans MS" pitchFamily="66" charset="0"/>
                </a:rPr>
                <a:t>, </a:t>
              </a:r>
            </a:p>
            <a:p>
              <a:pPr algn="ctr" eaLnBrk="1" hangingPunct="1"/>
              <a:endParaRPr lang="ru-RU" sz="2400" b="1" dirty="0">
                <a:solidFill>
                  <a:srgbClr val="000099"/>
                </a:solidFill>
                <a:latin typeface="Comic Sans MS" pitchFamily="66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Char char="-"/>
              </a:pPr>
              <a:endParaRPr lang="ru-RU" sz="2400" b="1" dirty="0">
                <a:solidFill>
                  <a:srgbClr val="000099"/>
                </a:solidFill>
                <a:latin typeface="Comic Sans MS" pitchFamily="66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ru-RU" sz="2400" b="1" dirty="0">
                <a:solidFill>
                  <a:srgbClr val="000099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212999" name="Object 7"/>
            <p:cNvGraphicFramePr>
              <a:graphicFrameLocks noChangeAspect="1"/>
            </p:cNvGraphicFramePr>
            <p:nvPr/>
          </p:nvGraphicFramePr>
          <p:xfrm>
            <a:off x="3732604" y="5160458"/>
            <a:ext cx="285750" cy="285750"/>
          </p:xfrm>
          <a:graphic>
            <a:graphicData uri="http://schemas.openxmlformats.org/presentationml/2006/ole">
              <p:oleObj spid="_x0000_s2052" name="Формула" r:id="rId5" imgW="139680" imgH="139680" progId="Equation.3">
                <p:embed/>
              </p:oleObj>
            </a:graphicData>
          </a:graphic>
        </p:graphicFrame>
      </p:grp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1428728" y="1428736"/>
            <a:ext cx="6624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sz="2400" dirty="0">
              <a:latin typeface="Comic Sans MS" pitchFamily="66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называется…</a:t>
            </a:r>
            <a:endParaRPr lang="ru-RU" sz="2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graphicFrame>
        <p:nvGraphicFramePr>
          <p:cNvPr id="1029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3" name="Формула" r:id="rId6" imgW="114120" imgH="215640" progId="Equation.3">
              <p:embed/>
            </p:oleObj>
          </a:graphicData>
        </a:graphic>
      </p:graphicFrame>
      <p:graphicFrame>
        <p:nvGraphicFramePr>
          <p:cNvPr id="1030" name="Object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4" name="Формула" r:id="rId7" imgW="114120" imgH="215640" progId="Equation.3">
              <p:embed/>
            </p:oleObj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42976" y="142852"/>
            <a:ext cx="7158037" cy="145732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400" b="1" i="1" u="sng" dirty="0" smtClean="0">
                <a:solidFill>
                  <a:srgbClr val="CC3300"/>
                </a:solidFill>
                <a:latin typeface="Comic Sans MS" pitchFamily="66" charset="0"/>
              </a:rPr>
              <a:t>ОПРЕДЕЛЕНИЕ:</a:t>
            </a:r>
            <a:r>
              <a:rPr lang="ru-RU" sz="4400" dirty="0" smtClean="0">
                <a:latin typeface="Comic Sans MS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14B2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Квадратным уравнением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4B2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500702"/>
            <a:ext cx="9501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Как называются коэффициенты квадратного уравнения?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ru-RU" sz="2800" dirty="0"/>
              <a:t> – первый коэффициент, </a:t>
            </a:r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ru-RU" sz="2800" dirty="0"/>
              <a:t> – второй коэффициент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ru-RU" sz="2800" dirty="0"/>
              <a:t> – свободный член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1571612"/>
            <a:ext cx="24384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785786" y="32146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где  </a:t>
            </a:r>
            <a:r>
              <a:rPr lang="ru-RU" b="1" i="1" dirty="0" err="1" smtClean="0">
                <a:solidFill>
                  <a:srgbClr val="CC3300"/>
                </a:solidFill>
                <a:latin typeface="Comic Sans MS" pitchFamily="66" charset="0"/>
              </a:rPr>
              <a:t>х</a:t>
            </a:r>
            <a:r>
              <a:rPr lang="ru-RU" b="1" i="1" dirty="0" smtClean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–переменная, </a:t>
            </a:r>
          </a:p>
          <a:p>
            <a:pPr algn="ctr"/>
            <a:endParaRPr lang="ru-RU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 </a:t>
            </a:r>
            <a:r>
              <a:rPr lang="ru-RU" b="1" i="1" dirty="0" smtClean="0">
                <a:solidFill>
                  <a:srgbClr val="CC3300"/>
                </a:solidFill>
                <a:latin typeface="Comic Sans MS" pitchFamily="66" charset="0"/>
              </a:rPr>
              <a:t>а</a:t>
            </a:r>
            <a:r>
              <a:rPr lang="ru-RU" b="1" i="1" dirty="0" smtClean="0">
                <a:solidFill>
                  <a:srgbClr val="000099"/>
                </a:solidFill>
                <a:latin typeface="Comic Sans MS" pitchFamily="66" charset="0"/>
              </a:rPr>
              <a:t>,</a:t>
            </a:r>
            <a:r>
              <a:rPr lang="ru-RU" b="1" i="1" dirty="0" smtClean="0">
                <a:solidFill>
                  <a:srgbClr val="CC3300"/>
                </a:solidFill>
                <a:latin typeface="Comic Sans MS" pitchFamily="66" charset="0"/>
              </a:rPr>
              <a:t> в </a:t>
            </a:r>
            <a:r>
              <a:rPr lang="ru-RU" b="1" i="1" dirty="0" smtClean="0">
                <a:solidFill>
                  <a:srgbClr val="000099"/>
                </a:solidFill>
                <a:latin typeface="Comic Sans MS" pitchFamily="66" charset="0"/>
              </a:rPr>
              <a:t>и</a:t>
            </a:r>
            <a:r>
              <a:rPr lang="ru-RU" b="1" i="1" dirty="0" smtClean="0">
                <a:solidFill>
                  <a:srgbClr val="CC3300"/>
                </a:solidFill>
                <a:latin typeface="Comic Sans MS" pitchFamily="66" charset="0"/>
              </a:rPr>
              <a:t> с </a:t>
            </a:r>
            <a:r>
              <a:rPr lang="ru-RU" b="1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некоторые числа,</a:t>
            </a:r>
          </a:p>
          <a:p>
            <a:pPr algn="ctr"/>
            <a:endParaRPr lang="ru-RU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причем</a:t>
            </a:r>
            <a:r>
              <a:rPr lang="ru-RU" b="1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CC3300"/>
                </a:solidFill>
                <a:latin typeface="Comic Sans MS" pitchFamily="66" charset="0"/>
              </a:rPr>
              <a:t>а     </a:t>
            </a:r>
            <a:r>
              <a:rPr lang="ru-RU" b="1" dirty="0" smtClean="0">
                <a:solidFill>
                  <a:srgbClr val="CC3300"/>
                </a:solidFill>
                <a:latin typeface="Comic Sans MS" pitchFamily="66" charset="0"/>
              </a:rPr>
              <a:t>0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76250" y="1393825"/>
          <a:ext cx="3762375" cy="5178425"/>
        </p:xfrm>
        <a:graphic>
          <a:graphicData uri="http://schemas.openxmlformats.org/presentationml/2006/ole">
            <p:oleObj spid="_x0000_s9218" name="Формула" r:id="rId3" imgW="1384200" imgH="190476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212331" y="1784352"/>
          <a:ext cx="3931669" cy="5073648"/>
        </p:xfrm>
        <a:graphic>
          <a:graphicData uri="http://schemas.openxmlformats.org/presentationml/2006/ole">
            <p:oleObj spid="_x0000_s9219" name="Формула" r:id="rId4" imgW="1396800" imgH="1803240" progId="Equation.3">
              <p:embed/>
            </p:oleObj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2321703" y="4036223"/>
            <a:ext cx="507209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3300"/>
                </a:solidFill>
              </a:rPr>
              <a:t>Из данных уравнений </a:t>
            </a:r>
            <a:r>
              <a:rPr lang="ru-RU" sz="3600" b="1" dirty="0">
                <a:solidFill>
                  <a:srgbClr val="993300"/>
                </a:solidFill>
              </a:rPr>
              <a:t>в</a:t>
            </a:r>
            <a:r>
              <a:rPr lang="ru-RU" sz="3600" b="1" dirty="0" smtClean="0">
                <a:solidFill>
                  <a:srgbClr val="993300"/>
                </a:solidFill>
              </a:rPr>
              <a:t>ыберите квадратные</a:t>
            </a:r>
          </a:p>
          <a:p>
            <a:r>
              <a:rPr lang="ru-RU" sz="3600" b="1" dirty="0">
                <a:solidFill>
                  <a:srgbClr val="993300"/>
                </a:solidFill>
              </a:rPr>
              <a:t>и</a:t>
            </a:r>
            <a:r>
              <a:rPr lang="ru-RU" sz="3600" b="1" dirty="0" smtClean="0">
                <a:solidFill>
                  <a:srgbClr val="993300"/>
                </a:solidFill>
              </a:rPr>
              <a:t> выпишите их коэффициенты </a:t>
            </a:r>
            <a:r>
              <a:rPr lang="ru-RU" sz="3600" b="1" dirty="0" smtClean="0">
                <a:solidFill>
                  <a:srgbClr val="FF0000"/>
                </a:solidFill>
              </a:rPr>
              <a:t>а, в </a:t>
            </a:r>
            <a:r>
              <a:rPr lang="ru-RU" sz="3600" b="1" dirty="0" smtClean="0">
                <a:solidFill>
                  <a:srgbClr val="993300"/>
                </a:solidFill>
              </a:rPr>
              <a:t>и </a:t>
            </a:r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611188" y="1916113"/>
            <a:ext cx="338455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  <a:latin typeface="Comic Sans MS" pitchFamily="66" charset="0"/>
              </a:rPr>
              <a:t>ПОЛНЫЕ</a:t>
            </a:r>
            <a:br>
              <a:rPr lang="ru-RU" b="1" dirty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0099"/>
                </a:solidFill>
                <a:latin typeface="Comic Sans MS" pitchFamily="66" charset="0"/>
              </a:rPr>
              <a:t>КВАДРАТНЫЕ УРАВНЕНИЯ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4787900" y="1916113"/>
            <a:ext cx="338455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  <a:latin typeface="Comic Sans MS" pitchFamily="66" charset="0"/>
              </a:rPr>
              <a:t>НЕПОЛНЫЕ</a:t>
            </a:r>
            <a:br>
              <a:rPr lang="ru-RU" b="1" dirty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0099"/>
                </a:solidFill>
                <a:latin typeface="Comic Sans MS" pitchFamily="66" charset="0"/>
              </a:rPr>
              <a:t>КВАДРАТНЫЕ УРАВНЕНИЯ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2555875" y="981075"/>
            <a:ext cx="4032250" cy="376238"/>
          </a:xfrm>
          <a:prstGeom prst="rect">
            <a:avLst/>
          </a:prstGeom>
          <a:solidFill>
            <a:schemeClr val="bg1"/>
          </a:soli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  <a:latin typeface="Comic Sans MS" pitchFamily="66" charset="0"/>
              </a:rPr>
              <a:t>КВАДРАТНЫЕ УРАВНЕНИЯ</a:t>
            </a:r>
          </a:p>
        </p:txBody>
      </p:sp>
      <p:sp>
        <p:nvSpPr>
          <p:cNvPr id="192522" name="Line 10"/>
          <p:cNvSpPr>
            <a:spLocks noChangeShapeType="1"/>
          </p:cNvSpPr>
          <p:nvPr/>
        </p:nvSpPr>
        <p:spPr bwMode="auto">
          <a:xfrm flipH="1">
            <a:off x="2051050" y="1341438"/>
            <a:ext cx="1296988" cy="5746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2523" name="Line 11"/>
          <p:cNvSpPr>
            <a:spLocks noChangeShapeType="1"/>
          </p:cNvSpPr>
          <p:nvPr/>
        </p:nvSpPr>
        <p:spPr bwMode="auto">
          <a:xfrm>
            <a:off x="5219700" y="1341438"/>
            <a:ext cx="1296988" cy="5746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971550" y="2924175"/>
            <a:ext cx="287972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а ≠ 0,  в ≠ 0,   с ≠ 0</a:t>
            </a:r>
          </a:p>
        </p:txBody>
      </p:sp>
      <p:sp>
        <p:nvSpPr>
          <p:cNvPr id="192528" name="Text Box 16"/>
          <p:cNvSpPr txBox="1">
            <a:spLocks noChangeArrowheads="1"/>
          </p:cNvSpPr>
          <p:nvPr/>
        </p:nvSpPr>
        <p:spPr bwMode="auto">
          <a:xfrm>
            <a:off x="5148263" y="2924175"/>
            <a:ext cx="3024187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CC3300"/>
                </a:solidFill>
                <a:latin typeface="Comic Sans MS" pitchFamily="66" charset="0"/>
              </a:rPr>
              <a:t>а ≠ 0,  в = 0,  с = 0</a:t>
            </a:r>
          </a:p>
        </p:txBody>
      </p:sp>
      <p:sp>
        <p:nvSpPr>
          <p:cNvPr id="192531" name="Line 19"/>
          <p:cNvSpPr>
            <a:spLocks noChangeShapeType="1"/>
          </p:cNvSpPr>
          <p:nvPr/>
        </p:nvSpPr>
        <p:spPr bwMode="auto">
          <a:xfrm>
            <a:off x="2124075" y="2565400"/>
            <a:ext cx="0" cy="3587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2532" name="Line 20"/>
          <p:cNvSpPr>
            <a:spLocks noChangeShapeType="1"/>
          </p:cNvSpPr>
          <p:nvPr/>
        </p:nvSpPr>
        <p:spPr bwMode="auto">
          <a:xfrm>
            <a:off x="6443663" y="2565400"/>
            <a:ext cx="0" cy="3587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2533" name="Text Box 21"/>
          <p:cNvSpPr txBox="1">
            <a:spLocks noChangeArrowheads="1"/>
          </p:cNvSpPr>
          <p:nvPr/>
        </p:nvSpPr>
        <p:spPr bwMode="auto">
          <a:xfrm>
            <a:off x="1258888" y="4221163"/>
            <a:ext cx="1728787" cy="1614487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2х</a:t>
            </a:r>
            <a:r>
              <a:rPr lang="ru-RU" b="1" baseline="30000" dirty="0">
                <a:solidFill>
                  <a:srgbClr val="000099"/>
                </a:solidFill>
              </a:rPr>
              <a:t>2</a:t>
            </a:r>
            <a:r>
              <a:rPr lang="ru-RU" b="1" dirty="0">
                <a:solidFill>
                  <a:srgbClr val="000099"/>
                </a:solidFill>
              </a:rPr>
              <a:t>+5х-7=0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6х+х</a:t>
            </a:r>
            <a:r>
              <a:rPr lang="ru-RU" b="1" baseline="30000" dirty="0">
                <a:solidFill>
                  <a:srgbClr val="000099"/>
                </a:solidFill>
              </a:rPr>
              <a:t>2</a:t>
            </a:r>
            <a:r>
              <a:rPr lang="ru-RU" b="1" dirty="0">
                <a:solidFill>
                  <a:srgbClr val="000099"/>
                </a:solidFill>
              </a:rPr>
              <a:t>-3=0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Х</a:t>
            </a:r>
            <a:r>
              <a:rPr lang="ru-RU" b="1" baseline="30000" dirty="0">
                <a:solidFill>
                  <a:srgbClr val="000099"/>
                </a:solidFill>
              </a:rPr>
              <a:t>2</a:t>
            </a:r>
            <a:r>
              <a:rPr lang="ru-RU" b="1" dirty="0">
                <a:solidFill>
                  <a:srgbClr val="000099"/>
                </a:solidFill>
              </a:rPr>
              <a:t>-8х-7=0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25-10х+х</a:t>
            </a:r>
            <a:r>
              <a:rPr lang="ru-RU" b="1" baseline="30000" dirty="0">
                <a:solidFill>
                  <a:srgbClr val="000099"/>
                </a:solidFill>
              </a:rPr>
              <a:t>2</a:t>
            </a:r>
            <a:r>
              <a:rPr lang="ru-RU" b="1" dirty="0">
                <a:solidFill>
                  <a:srgbClr val="000099"/>
                </a:solidFill>
              </a:rPr>
              <a:t>=0</a:t>
            </a:r>
          </a:p>
        </p:txBody>
      </p:sp>
      <p:sp>
        <p:nvSpPr>
          <p:cNvPr id="192534" name="Text Box 22"/>
          <p:cNvSpPr txBox="1">
            <a:spLocks noChangeArrowheads="1"/>
          </p:cNvSpPr>
          <p:nvPr/>
        </p:nvSpPr>
        <p:spPr bwMode="auto">
          <a:xfrm>
            <a:off x="5508625" y="4221163"/>
            <a:ext cx="1800225" cy="1614487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3х</a:t>
            </a:r>
            <a:r>
              <a:rPr lang="ru-RU" b="1" baseline="30000" dirty="0">
                <a:solidFill>
                  <a:srgbClr val="000099"/>
                </a:solidFill>
              </a:rPr>
              <a:t>2</a:t>
            </a:r>
            <a:r>
              <a:rPr lang="ru-RU" b="1" dirty="0">
                <a:solidFill>
                  <a:srgbClr val="000099"/>
                </a:solidFill>
              </a:rPr>
              <a:t>-2х=0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2х+х</a:t>
            </a:r>
            <a:r>
              <a:rPr lang="ru-RU" b="1" baseline="30000" dirty="0">
                <a:solidFill>
                  <a:srgbClr val="000099"/>
                </a:solidFill>
              </a:rPr>
              <a:t>2</a:t>
            </a:r>
            <a:r>
              <a:rPr lang="ru-RU" b="1" dirty="0">
                <a:solidFill>
                  <a:srgbClr val="000099"/>
                </a:solidFill>
              </a:rPr>
              <a:t>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125+5х</a:t>
            </a:r>
            <a:r>
              <a:rPr lang="ru-RU" b="1" baseline="30000" dirty="0">
                <a:solidFill>
                  <a:srgbClr val="000099"/>
                </a:solidFill>
              </a:rPr>
              <a:t>2</a:t>
            </a:r>
            <a:r>
              <a:rPr lang="ru-RU" b="1" dirty="0">
                <a:solidFill>
                  <a:srgbClr val="000099"/>
                </a:solidFill>
              </a:rPr>
              <a:t>=0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49х</a:t>
            </a:r>
            <a:r>
              <a:rPr lang="ru-RU" b="1" baseline="30000" dirty="0">
                <a:solidFill>
                  <a:srgbClr val="000099"/>
                </a:solidFill>
              </a:rPr>
              <a:t>2</a:t>
            </a:r>
            <a:r>
              <a:rPr lang="ru-RU" b="1" dirty="0">
                <a:solidFill>
                  <a:srgbClr val="000099"/>
                </a:solidFill>
              </a:rPr>
              <a:t>-81=0</a:t>
            </a:r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>
            <a:off x="2124075" y="3284538"/>
            <a:ext cx="0" cy="9366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>
            <a:off x="6443663" y="3284538"/>
            <a:ext cx="0" cy="9366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/>
      <p:bldP spid="192517" grpId="0" animBg="1"/>
      <p:bldP spid="192519" grpId="0" animBg="1"/>
      <p:bldP spid="192522" grpId="0" animBg="1"/>
      <p:bldP spid="192523" grpId="0" animBg="1"/>
      <p:bldP spid="192524" grpId="0" animBg="1"/>
      <p:bldP spid="192528" grpId="0" animBg="1"/>
      <p:bldP spid="192531" grpId="0" animBg="1"/>
      <p:bldP spid="192532" grpId="0" animBg="1"/>
      <p:bldP spid="192533" grpId="0" animBg="1"/>
      <p:bldP spid="192534" grpId="0" animBg="1"/>
      <p:bldP spid="192535" grpId="0" animBg="1"/>
      <p:bldP spid="1925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4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5" name="Формула" r:id="rId4" imgW="114120" imgH="215640" progId="Equation.3">
              <p:embed/>
            </p:oleObj>
          </a:graphicData>
        </a:graphic>
      </p:graphicFrame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395288" y="2492375"/>
            <a:ext cx="41052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 dirty="0" smtClean="0">
                <a:solidFill>
                  <a:srgbClr val="0000CC"/>
                </a:solidFill>
                <a:latin typeface="Comic Sans MS" pitchFamily="66" charset="0"/>
              </a:rPr>
              <a:t>а) 6х</a:t>
            </a:r>
            <a:r>
              <a:rPr lang="ru-RU" sz="2400" b="1" baseline="30000" dirty="0" smtClean="0">
                <a:solidFill>
                  <a:srgbClr val="0000CC"/>
                </a:solidFill>
                <a:latin typeface="Comic Sans MS" pitchFamily="66" charset="0"/>
              </a:rPr>
              <a:t>2 </a:t>
            </a:r>
            <a:r>
              <a:rPr lang="ru-RU" sz="2400" b="1" dirty="0" smtClean="0">
                <a:solidFill>
                  <a:srgbClr val="0000CC"/>
                </a:solidFill>
                <a:latin typeface="Comic Sans MS" pitchFamily="66" charset="0"/>
              </a:rPr>
              <a:t> – </a:t>
            </a:r>
            <a:r>
              <a:rPr lang="ru-RU" sz="2400" b="1" dirty="0" err="1" smtClean="0">
                <a:solidFill>
                  <a:srgbClr val="0000CC"/>
                </a:solidFill>
                <a:latin typeface="Comic Sans MS" pitchFamily="66" charset="0"/>
              </a:rPr>
              <a:t>х</a:t>
            </a:r>
            <a:r>
              <a:rPr lang="ru-RU" sz="2400" b="1" dirty="0" smtClean="0">
                <a:solidFill>
                  <a:srgbClr val="0000CC"/>
                </a:solidFill>
                <a:latin typeface="Comic Sans MS" pitchFamily="66" charset="0"/>
              </a:rPr>
              <a:t>  + 4  =  0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dirty="0" smtClean="0">
                <a:solidFill>
                  <a:srgbClr val="0000CC"/>
                </a:solidFill>
                <a:latin typeface="Comic Sans MS" pitchFamily="66" charset="0"/>
              </a:rPr>
              <a:t>б) 12х  -  х</a:t>
            </a:r>
            <a:r>
              <a:rPr lang="ru-RU" sz="2400" b="1" baseline="30000" dirty="0" smtClean="0">
                <a:solidFill>
                  <a:srgbClr val="0000CC"/>
                </a:solidFill>
                <a:latin typeface="Comic Sans MS" pitchFamily="66" charset="0"/>
              </a:rPr>
              <a:t>2 </a:t>
            </a:r>
            <a:r>
              <a:rPr lang="ru-RU" sz="2400" b="1" dirty="0" smtClean="0">
                <a:solidFill>
                  <a:srgbClr val="0000CC"/>
                </a:solidFill>
                <a:latin typeface="Comic Sans MS" pitchFamily="66" charset="0"/>
              </a:rPr>
              <a:t> +  7  =  0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dirty="0" smtClean="0">
                <a:solidFill>
                  <a:srgbClr val="0000CC"/>
                </a:solidFill>
                <a:latin typeface="Comic Sans MS" pitchFamily="66" charset="0"/>
              </a:rPr>
              <a:t>в) 8 + 5х</a:t>
            </a:r>
            <a:r>
              <a:rPr lang="ru-RU" sz="2400" b="1" baseline="30000" dirty="0" smtClean="0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ru-RU" sz="2400" b="1" dirty="0" smtClean="0">
                <a:solidFill>
                  <a:srgbClr val="0000CC"/>
                </a:solidFill>
                <a:latin typeface="Comic Sans MS" pitchFamily="66" charset="0"/>
              </a:rPr>
              <a:t> = 0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dirty="0" smtClean="0">
                <a:solidFill>
                  <a:srgbClr val="0000CC"/>
                </a:solidFill>
                <a:latin typeface="Comic Sans MS" pitchFamily="66" charset="0"/>
              </a:rPr>
              <a:t>г) </a:t>
            </a:r>
            <a:r>
              <a:rPr lang="ru-RU" sz="2400" b="1" dirty="0" err="1" smtClean="0">
                <a:solidFill>
                  <a:srgbClr val="0000CC"/>
                </a:solidFill>
                <a:latin typeface="Comic Sans MS" pitchFamily="66" charset="0"/>
              </a:rPr>
              <a:t>х</a:t>
            </a:r>
            <a:r>
              <a:rPr lang="ru-RU" sz="2400" b="1" dirty="0" smtClean="0">
                <a:solidFill>
                  <a:srgbClr val="0000CC"/>
                </a:solidFill>
                <a:latin typeface="Comic Sans MS" pitchFamily="66" charset="0"/>
              </a:rPr>
              <a:t> – 6х</a:t>
            </a:r>
            <a:r>
              <a:rPr lang="ru-RU" sz="2400" b="1" baseline="30000" dirty="0" smtClean="0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ru-RU" sz="2400" b="1" dirty="0" smtClean="0">
                <a:solidFill>
                  <a:srgbClr val="0000CC"/>
                </a:solidFill>
                <a:latin typeface="Comic Sans MS" pitchFamily="66" charset="0"/>
              </a:rPr>
              <a:t> = 0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dirty="0" err="1" smtClean="0">
                <a:solidFill>
                  <a:srgbClr val="0000CC"/>
                </a:solidFill>
                <a:latin typeface="Comic Sans MS" pitchFamily="66" charset="0"/>
              </a:rPr>
              <a:t>д</a:t>
            </a:r>
            <a:r>
              <a:rPr lang="ru-RU" sz="2400" b="1" dirty="0" smtClean="0">
                <a:solidFill>
                  <a:srgbClr val="0000CC"/>
                </a:solidFill>
                <a:latin typeface="Comic Sans MS" pitchFamily="66" charset="0"/>
              </a:rPr>
              <a:t>) - </a:t>
            </a:r>
            <a:r>
              <a:rPr lang="ru-RU" sz="2400" b="1" dirty="0" err="1" smtClean="0">
                <a:solidFill>
                  <a:srgbClr val="0000CC"/>
                </a:solidFill>
                <a:latin typeface="Comic Sans MS" pitchFamily="66" charset="0"/>
              </a:rPr>
              <a:t>х</a:t>
            </a:r>
            <a:r>
              <a:rPr lang="ru-RU" sz="2400" b="1" dirty="0" smtClean="0">
                <a:solidFill>
                  <a:srgbClr val="0000CC"/>
                </a:solidFill>
                <a:latin typeface="Comic Sans MS" pitchFamily="66" charset="0"/>
              </a:rPr>
              <a:t> + х</a:t>
            </a:r>
            <a:r>
              <a:rPr lang="ru-RU" sz="2400" b="1" baseline="30000" dirty="0" smtClean="0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ru-RU" sz="2400" b="1" dirty="0" smtClean="0">
                <a:solidFill>
                  <a:srgbClr val="0000CC"/>
                </a:solidFill>
                <a:latin typeface="Comic Sans MS" pitchFamily="66" charset="0"/>
              </a:rPr>
              <a:t> = 15</a:t>
            </a:r>
          </a:p>
          <a:p>
            <a:pPr eaLnBrk="1" hangingPunct="1">
              <a:spcBef>
                <a:spcPct val="50000"/>
              </a:spcBef>
            </a:pPr>
            <a:endParaRPr lang="ru-RU" sz="24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400" dirty="0">
              <a:solidFill>
                <a:srgbClr val="CC3300"/>
              </a:solidFill>
            </a:endParaRP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4716463" y="2420938"/>
            <a:ext cx="3959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CC3300"/>
                </a:solidFill>
                <a:latin typeface="Comic Sans MS" pitchFamily="66" charset="0"/>
              </a:rPr>
              <a:t>а = 6, в = -1, с = 4</a:t>
            </a:r>
            <a:r>
              <a:rPr lang="ru-RU" sz="2400" b="1" dirty="0" smtClean="0">
                <a:solidFill>
                  <a:srgbClr val="CC3300"/>
                </a:solidFill>
                <a:latin typeface="Comic Sans MS" pitchFamily="66" charset="0"/>
              </a:rPr>
              <a:t>;</a:t>
            </a:r>
            <a:endParaRPr lang="ru-RU" sz="2400" b="1" dirty="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193555" name="Text Box 19"/>
          <p:cNvSpPr txBox="1">
            <a:spLocks noChangeArrowheads="1"/>
          </p:cNvSpPr>
          <p:nvPr/>
        </p:nvSpPr>
        <p:spPr bwMode="auto">
          <a:xfrm>
            <a:off x="428596" y="333375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Определите коэффициенты </a:t>
            </a:r>
          </a:p>
          <a:p>
            <a:pPr algn="ctr" eaLnBrk="1" hangingPunct="1">
              <a:defRPr/>
            </a:pPr>
            <a:r>
              <a:rPr lang="ru-RU" sz="40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квадратного уравнения:</a:t>
            </a: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30003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C3300"/>
                </a:solidFill>
                <a:latin typeface="Comic Sans MS" pitchFamily="66" charset="0"/>
              </a:rPr>
              <a:t>а = -1, в = 12, с = 7;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571876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C3300"/>
                </a:solidFill>
                <a:latin typeface="Comic Sans MS" pitchFamily="66" charset="0"/>
              </a:rPr>
              <a:t>а = 5, в = 0, с = 8;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714884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C3300"/>
                </a:solidFill>
                <a:latin typeface="Comic Sans MS" pitchFamily="66" charset="0"/>
              </a:rPr>
              <a:t>а = 1, в =-1, с = -15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4143380"/>
            <a:ext cx="3313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C3300"/>
                </a:solidFill>
                <a:latin typeface="Comic Sans MS" pitchFamily="66" charset="0"/>
              </a:rPr>
              <a:t>а = -6, в =1, с = 0;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9" grpId="0"/>
      <p:bldP spid="193552" grpId="0"/>
      <p:bldP spid="19355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</a:rPr>
              <a:t>Составьте квадратное уравнение по его коэффициентом </a:t>
            </a:r>
            <a:r>
              <a:rPr lang="ru-RU" sz="3600" b="1" dirty="0" smtClean="0">
                <a:solidFill>
                  <a:srgbClr val="FF0000"/>
                </a:solidFill>
              </a:rPr>
              <a:t>а, в </a:t>
            </a:r>
            <a:r>
              <a:rPr lang="ru-RU" sz="3600" b="1" dirty="0" smtClean="0">
                <a:solidFill>
                  <a:srgbClr val="993300"/>
                </a:solidFill>
              </a:rPr>
              <a:t>и </a:t>
            </a:r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142976" y="1571612"/>
          <a:ext cx="4356100" cy="4427537"/>
        </p:xfrm>
        <a:graphic>
          <a:graphicData uri="http://schemas.openxmlformats.org/presentationml/2006/ole">
            <p:oleObj spid="_x0000_s10242" name="Формула" r:id="rId3" imgW="1498320" imgH="1523880" progId="Equation.3">
              <p:embed/>
            </p:oleObj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643050"/>
            <a:ext cx="24384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</a:rPr>
              <a:t>Приведённые квадратные уравнения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00306"/>
            <a:ext cx="9144000" cy="4000528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z="2400" b="1" dirty="0" smtClean="0"/>
              <a:t>3</a:t>
            </a:r>
            <a:r>
              <a:rPr lang="en-US" sz="2400" b="1" dirty="0" smtClean="0"/>
              <a:t>x</a:t>
            </a:r>
            <a:r>
              <a:rPr lang="en-US" sz="2400" b="1" dirty="0" smtClean="0">
                <a:cs typeface="Arial" charset="0"/>
              </a:rPr>
              <a:t>² - 5x +9 = 0;   -x² - 5x +9 =0;   0,8x² - 5 + 9 =0;   x² -</a:t>
            </a:r>
            <a:r>
              <a:rPr lang="ru-RU" sz="2400" b="1" dirty="0" smtClean="0">
                <a:cs typeface="Arial" charset="0"/>
              </a:rPr>
              <a:t> </a:t>
            </a:r>
            <a:r>
              <a:rPr lang="en-US" sz="2400" b="1" dirty="0" smtClean="0">
                <a:cs typeface="Arial" charset="0"/>
              </a:rPr>
              <a:t>5x + 9 = 0</a:t>
            </a:r>
            <a:r>
              <a:rPr lang="en-US" sz="2400" dirty="0" smtClean="0">
                <a:cs typeface="Arial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rgbClr val="0070C0"/>
                </a:solidFill>
                <a:cs typeface="Arial" charset="0"/>
              </a:rPr>
              <a:t>Чем отличается последнее уравнение от предыдущих?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FF3300"/>
                </a:solidFill>
                <a:cs typeface="Arial" charset="0"/>
              </a:rPr>
              <a:t>                   </a:t>
            </a: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Его старший коэффициент равен 1.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rgbClr val="0070C0"/>
                </a:solidFill>
                <a:cs typeface="Arial" charset="0"/>
              </a:rPr>
              <a:t>Как из обычного квадратного уравнения сделать приведённое 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rgbClr val="FF3300"/>
                </a:solidFill>
                <a:cs typeface="Arial" charset="0"/>
              </a:rPr>
              <a:t> Нужно обе части уравнения разделить на старший коэффициент.</a:t>
            </a:r>
            <a:endParaRPr lang="ru-RU" sz="2400" b="1" i="1" dirty="0" smtClean="0"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cs typeface="Arial" charset="0"/>
              </a:rPr>
              <a:t>а)      -</a:t>
            </a:r>
            <a:r>
              <a:rPr lang="en-US" sz="2400" dirty="0" smtClean="0">
                <a:cs typeface="Arial" charset="0"/>
              </a:rPr>
              <a:t>x² + 31x – 6 = 0</a:t>
            </a:r>
            <a:r>
              <a:rPr lang="en-US" sz="2400" b="1" i="1" dirty="0" smtClean="0">
                <a:solidFill>
                  <a:srgbClr val="FF3300"/>
                </a:solidFill>
                <a:cs typeface="Arial" charset="0"/>
              </a:rPr>
              <a:t>                                   </a:t>
            </a:r>
            <a:endParaRPr lang="en-US" sz="2400" dirty="0" smtClean="0">
              <a:solidFill>
                <a:srgbClr val="FF3300"/>
              </a:solidFill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cs typeface="Arial" charset="0"/>
              </a:rPr>
              <a:t>б)      18 – 9</a:t>
            </a:r>
            <a:r>
              <a:rPr lang="en-US" sz="2400" dirty="0" smtClean="0">
                <a:cs typeface="Arial" charset="0"/>
              </a:rPr>
              <a:t>x + 9x² = 0</a:t>
            </a:r>
            <a:r>
              <a:rPr lang="en-US" sz="2400" dirty="0" smtClean="0">
                <a:solidFill>
                  <a:srgbClr val="FF3300"/>
                </a:solidFill>
                <a:cs typeface="Arial" charset="0"/>
              </a:rPr>
              <a:t>                                   </a:t>
            </a:r>
            <a:endParaRPr lang="en-US" sz="2400" dirty="0" smtClean="0"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cs typeface="Arial" charset="0"/>
              </a:rPr>
              <a:t>в)</a:t>
            </a:r>
            <a:r>
              <a:rPr lang="en-US" sz="2400" dirty="0" smtClean="0">
                <a:solidFill>
                  <a:srgbClr val="FF3300"/>
                </a:solidFill>
                <a:cs typeface="Arial" charset="0"/>
              </a:rPr>
              <a:t>   </a:t>
            </a:r>
            <a:r>
              <a:rPr lang="ru-RU" sz="2400" dirty="0" smtClean="0">
                <a:solidFill>
                  <a:srgbClr val="FF3300"/>
                </a:solidFill>
                <a:cs typeface="Arial" charset="0"/>
              </a:rPr>
              <a:t>   </a:t>
            </a:r>
            <a:r>
              <a:rPr lang="en-US" sz="2400" dirty="0" smtClean="0">
                <a:cs typeface="Arial" charset="0"/>
              </a:rPr>
              <a:t>-1/3 x² - 5x + 3 = 0</a:t>
            </a:r>
            <a:r>
              <a:rPr lang="en-US" sz="2400" dirty="0" smtClean="0">
                <a:solidFill>
                  <a:srgbClr val="FF3300"/>
                </a:solidFill>
                <a:cs typeface="Arial" charset="0"/>
              </a:rPr>
              <a:t>                        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400" dirty="0" smtClean="0"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42984"/>
            <a:ext cx="8429684" cy="867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</a:pPr>
            <a:r>
              <a:rPr lang="ru-RU" sz="2800" b="1" dirty="0" smtClean="0">
                <a:cs typeface="Arial" charset="0"/>
              </a:rPr>
              <a:t>Уравнения вида </a:t>
            </a:r>
            <a:r>
              <a:rPr lang="en-US" sz="2800" b="1" dirty="0" smtClean="0">
                <a:solidFill>
                  <a:srgbClr val="FF3300"/>
                </a:solidFill>
                <a:cs typeface="Arial" charset="0"/>
              </a:rPr>
              <a:t>x²</a:t>
            </a:r>
            <a:r>
              <a:rPr lang="ru-RU" sz="2800" b="1" dirty="0" smtClean="0">
                <a:solidFill>
                  <a:srgbClr val="FF3300"/>
                </a:solidFill>
                <a:cs typeface="Arial" charset="0"/>
              </a:rPr>
              <a:t> + </a:t>
            </a:r>
            <a:r>
              <a:rPr lang="en-US" sz="2800" b="1" dirty="0" err="1" smtClean="0">
                <a:solidFill>
                  <a:srgbClr val="FF3300"/>
                </a:solidFill>
                <a:cs typeface="Arial" charset="0"/>
              </a:rPr>
              <a:t>px</a:t>
            </a:r>
            <a:r>
              <a:rPr lang="en-US" sz="2800" b="1" dirty="0" smtClean="0">
                <a:solidFill>
                  <a:srgbClr val="FF3300"/>
                </a:solidFill>
                <a:cs typeface="Arial" charset="0"/>
              </a:rPr>
              <a:t> + q = 0 </a:t>
            </a:r>
            <a:r>
              <a:rPr lang="ru-RU" sz="2800" b="1" dirty="0" smtClean="0">
                <a:cs typeface="Arial" charset="0"/>
              </a:rPr>
              <a:t>называют приведёнными квадратными уравнениями.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4786322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cs typeface="Arial" charset="0"/>
              </a:rPr>
              <a:t>x² - 31x + 6 = 0</a:t>
            </a:r>
          </a:p>
          <a:p>
            <a:r>
              <a:rPr lang="en-US" sz="2400" dirty="0" smtClean="0">
                <a:solidFill>
                  <a:srgbClr val="FF3300"/>
                </a:solidFill>
                <a:cs typeface="Arial" charset="0"/>
              </a:rPr>
              <a:t>x² - x + 2 = 0</a:t>
            </a:r>
          </a:p>
          <a:p>
            <a:r>
              <a:rPr lang="en-US" sz="2400" dirty="0" smtClean="0">
                <a:solidFill>
                  <a:srgbClr val="FF3300"/>
                </a:solidFill>
                <a:cs typeface="Arial" charset="0"/>
              </a:rPr>
              <a:t>x² + 15x – 9 = 0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767</Words>
  <Application>Microsoft Office PowerPoint</Application>
  <PresentationFormat>Экран (4:3)</PresentationFormat>
  <Paragraphs>154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Формула</vt:lpstr>
      <vt:lpstr>Тема: «Решение неполных квадратных уравнений»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Приведённые квадратные уравнения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Папа Серёжа</dc:creator>
  <cp:lastModifiedBy>Папа Серёжа</cp:lastModifiedBy>
  <cp:revision>40</cp:revision>
  <dcterms:created xsi:type="dcterms:W3CDTF">2013-02-27T05:50:56Z</dcterms:created>
  <dcterms:modified xsi:type="dcterms:W3CDTF">2013-11-10T07:43:34Z</dcterms:modified>
</cp:coreProperties>
</file>