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19"/>
  </p:notesMasterIdLst>
  <p:sldIdLst>
    <p:sldId id="259" r:id="rId10"/>
    <p:sldId id="257" r:id="rId11"/>
    <p:sldId id="269" r:id="rId12"/>
    <p:sldId id="267" r:id="rId13"/>
    <p:sldId id="266" r:id="rId14"/>
    <p:sldId id="265" r:id="rId15"/>
    <p:sldId id="264" r:id="rId16"/>
    <p:sldId id="262" r:id="rId17"/>
    <p:sldId id="26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CCFF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40A00-CB55-4CD6-8CB7-213263A25C9A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171F5-052E-45DB-A452-44A47B9DD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73918-F669-40D6-B7A8-031C58F42A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DEBE1-B18A-4522-8DBC-59EFA00472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183A0-3920-49DF-A1B7-3225A0C44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1662E-2321-4F85-9646-9AB7D3AC16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DB74E-2AA0-489B-9D56-510939D58C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35D67-4CB8-422E-8FA4-C4798830F3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95112-4ECC-40DD-B2AA-6687E6EF1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535F9-48C1-4E5F-9EE4-DABFCC4FD2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65082-EE38-4919-9842-4DFE9DD138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3CD31-9574-4CB0-AAEF-D8A82B01E8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EE9ED-790D-4480-8127-D473BC8077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90549-E6B0-4E0E-B080-A7DF916E7D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473CF-9CC0-4628-9418-52B17A5407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9AAEC-7CE9-4A1E-ADB2-1EF8979AC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06BA3-F0E9-4425-A33A-CE59690B0A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A27A9-752C-4CEB-B611-99E5D72623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AE06E-A1A6-4AED-8BBB-01280AB064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C6751-FBA7-471F-9C58-80CB8F9C3D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84767-4C45-48F5-BB8D-92FDDDBAFD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BC4FA-F949-49E8-8A98-BC87D2BD6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CA7C7-7D28-45D5-A4A3-E49F0C639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A1B1E-380E-42BA-993B-A1680023B3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0C9C3-284B-43C6-8FFB-8972B54061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44548-E484-4039-9DC3-2DFC7B097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29796-EF7B-417D-B465-1C599EC498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89873-E1F6-4307-BEEE-2C2DA59C9F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72673-AFAC-49BB-997E-8C911B4DE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2EE63-E632-49FF-A32D-EFF84270EC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C75AA-BC72-4116-994A-430B87DF74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459F3-6A56-4FFF-9BAD-7190B8865B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3274C-47E5-44EE-B62A-05318A44A0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742C3-3243-429C-A466-BBFCA2795D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5AF52-7E89-44C2-A410-2A05842B47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D82DC-C329-46F0-BA23-719E252C8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2464B-8254-429E-A7B8-17064FF09F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FA4E5-2274-4C03-918B-2DCEC07C67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7B233-8442-48F6-90B4-521D835010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F2ADE-653F-4231-BA05-CD714D3C00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2B54B-4420-4A5C-9E12-73FA153D3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C1FA5-3E32-49B0-BA0D-A09554644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19224-BEE4-45DF-BAE9-35D3138200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B7A9A-1F75-4640-86FB-2D89811802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915F7-5F47-4490-8FB5-E940DD6B71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38DDD-DBDB-4E1A-AD1A-C98F89E463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41A65-8E4B-457B-AEFE-7A7425D653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F5814-2B54-40E5-BDA6-6349E3F2F9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F313C-BDB6-4B67-B7B0-9E9574E1A0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2C927-076D-48A9-8A3F-047DA56CAA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6A7FE-A561-4C7B-A991-F289A8511F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FCEF0-DA4A-416D-A826-B9CAB272E4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D290C-70D1-4E6B-9242-6BBFEB6AC8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70974-5D66-4CC5-92AB-81A934958A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B960E-94FA-480B-9623-FBE83D5BBE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E2F9C-F243-48D0-97B9-54C3442DA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21F6F-4ED2-46D0-858F-F318650F0B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AF4A1-7811-400E-8A8C-B3345C5A53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73FAB-617A-4E6B-8E82-0F3725222A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96CBA-5566-4C56-B565-C37FBC1270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125BB-64A3-4045-908F-25933E21D4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76CE7-C70E-4A85-BC53-60BDC3A35A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CE9E4-3F3B-402A-A5D6-029C12E5E7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56B68-4CC7-4DCC-8533-C20E7C4D4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BEA9E-CE65-489B-BD92-487936480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4A1F0-1013-4268-A0FF-9186541A08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3E106-C153-45CA-9778-A19DBC736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D6B52-10DA-438B-86C0-F6861E4267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7924A-3E55-4D50-A3F9-5C8D3ADD9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E4287-37CB-4AEA-8607-74AB955C7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63656-FC65-4C49-9FEC-34D16B8B66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30FBF-AED3-4D39-ADA3-303A64AE87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0FBEA-815E-451F-987D-A67D631BB2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D8689-D7C0-4D9D-A0A8-B14466F87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1DE74-7030-4445-BD30-D4223AC7A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1AAFB-E35C-4F2A-803C-AC095ED346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7290B-293D-4936-80FD-75CB51824B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1F2A8-FDEB-469E-B449-6549BC211C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539D5-8B7E-4666-BFA0-3A048E85D5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64813-10B8-4EE2-AC12-BEC1068EE0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BCD9F-046E-4719-B1ED-C7A54CBBB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90019-0326-4EA9-A404-F97A610617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CAE9C-8BC7-4A5A-AD5A-15EC94DBCD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044BB-3165-4FF7-9CA3-56B9813FC1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983FE-8AED-417C-8F83-E6028887E7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46541-B490-4333-B7C6-F16E6ED9CA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5B6F9-B644-498B-A6DF-D8794072D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7B421-D755-4456-89BC-B08B236F96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35F8E-A51A-4943-9A39-2B56BC1C9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29EC9-6976-4B59-8AC6-96FECBA88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9741F-4E8F-49CD-8CFF-B8AAE6C235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34208-0915-4478-B170-4898A9700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38F64-1F28-486B-BFDA-84C8913DBD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AFF5B-B24F-4A12-9813-DEC823FECE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C77B8-09B1-4480-9C4E-0ABE78A193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F2EE2-89D8-49D4-9679-CECA9C7701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96FD5-CA2E-4E27-A37C-4E3AF403FB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25994-943C-4F9D-99AB-A7CE1FEEDA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C6629-25C4-4B0A-99A7-85370F124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F5214-16E8-4941-822B-F43601A5FC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3B005-65BC-4ECF-8D3C-D6F0CD2C57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704549-8EDD-4EAE-A51A-EB3722D656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261A29-326E-482C-98CB-1C174B9E53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711CC6-7B38-4921-B943-A2AF2AB57D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58B576-E4DA-40C3-B2D3-186E574A93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4F058A-B29B-4AD4-8ED1-0C1C9686A0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C4EC10-EEC9-4C90-965C-D8AEB0382E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F98A1B-A947-4429-83B1-9CB9827101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CFCD5E-C3AF-430A-9D27-23F1A7A587B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BFF7C2-E89B-4638-B474-81C4E5F365B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643438" y="214291"/>
            <a:ext cx="4357718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Муниципальное общеобразовательное учреждение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средняя общеобразовательная школа № 1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рабочего посёлка Солнечный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   Солнечного муниципального района Хабаровского края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500034" y="0"/>
            <a:ext cx="4878395" cy="6207123"/>
            <a:chOff x="1151155" y="-206193"/>
            <a:chExt cx="3878672" cy="6492713"/>
          </a:xfrm>
        </p:grpSpPr>
        <p:sp>
          <p:nvSpPr>
            <p:cNvPr id="14" name="Прямоугольник 13"/>
            <p:cNvSpPr/>
            <p:nvPr/>
          </p:nvSpPr>
          <p:spPr>
            <a:xfrm rot="20773993">
              <a:off x="1243613" y="134706"/>
              <a:ext cx="3786214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0773993">
              <a:off x="1182685" y="-155774"/>
              <a:ext cx="3786214" cy="5929354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bg1"/>
              </a:solidFill>
            </a:ln>
            <a:scene3d>
              <a:camera prst="perspectiveRelaxedModerately"/>
              <a:lightRig rig="threePt" dir="t"/>
            </a:scene3d>
            <a:sp3d extrusionH="76200" contourW="12700" prstMaterial="powder">
              <a:bevelT h="4572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16200000" flipH="1">
              <a:off x="1486177" y="6057919"/>
              <a:ext cx="357178" cy="10002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20773993">
              <a:off x="1151155" y="-206193"/>
              <a:ext cx="3786215" cy="592935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 rot="20706627">
              <a:off x="1505476" y="889248"/>
              <a:ext cx="2651204" cy="1781146"/>
            </a:xfrm>
            <a:prstGeom prst="rect">
              <a:avLst/>
            </a:prstGeom>
            <a:noFill/>
          </p:spPr>
          <p:txBody>
            <a:bodyPr>
              <a:prstTxWarp prst="textFadeUp">
                <a:avLst>
                  <a:gd name="adj" fmla="val 5781"/>
                </a:avLst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38100" dist="25400" dir="16200000">
                      <a:prstClr val="black"/>
                    </a:innerShdw>
                  </a:effectLst>
                  <a:latin typeface="+mn-lt"/>
                </a:rPr>
                <a:t>Словарные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38100" dist="25400" dir="16200000">
                      <a:prstClr val="black"/>
                    </a:innerShdw>
                  </a:effectLst>
                  <a:latin typeface="+mn-lt"/>
                </a:rPr>
                <a:t>слова</a:t>
              </a:r>
              <a:endParaRPr lang="ru-RU" sz="4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38100" dist="25400" dir="16200000">
                    <a:prstClr val="black"/>
                  </a:innerShdw>
                </a:effectLst>
                <a:latin typeface="+mn-lt"/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 rot="20693382">
            <a:off x="581268" y="2739698"/>
            <a:ext cx="5075823" cy="243430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Использование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ассоциативного метода для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запоминания словарных слов. 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Карточки -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запоминалки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Группа 9"/>
          <p:cNvGrpSpPr/>
          <p:nvPr/>
        </p:nvGrpSpPr>
        <p:grpSpPr>
          <a:xfrm>
            <a:off x="4357686" y="5072074"/>
            <a:ext cx="4323697" cy="311944"/>
            <a:chOff x="4753027" y="2914650"/>
            <a:chExt cx="2438348" cy="311944"/>
          </a:xfrm>
          <a:effectLst>
            <a:outerShdw blurRad="114300" dist="38100" dir="18900000" sy="23000" kx="-1200000" algn="bl" rotWithShape="0">
              <a:prstClr val="black">
                <a:alpha val="69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" name="Подзаголовок 23"/>
          <p:cNvSpPr>
            <a:spLocks noGrp="1"/>
          </p:cNvSpPr>
          <p:nvPr>
            <p:ph type="subTitle" idx="1"/>
          </p:nvPr>
        </p:nvSpPr>
        <p:spPr>
          <a:xfrm>
            <a:off x="4857752" y="5572140"/>
            <a:ext cx="4114784" cy="1142984"/>
          </a:xfrm>
          <a:solidFill>
            <a:srgbClr val="FFFFFF"/>
          </a:solidFill>
        </p:spPr>
        <p:txBody>
          <a:bodyPr/>
          <a:lstStyle/>
          <a:p>
            <a:r>
              <a:rPr lang="ru-RU" sz="2000" dirty="0" smtClean="0"/>
              <a:t>Презентация составлена: </a:t>
            </a:r>
            <a:r>
              <a:rPr lang="ru-RU" sz="2000" dirty="0" err="1" smtClean="0"/>
              <a:t>Колосовская</a:t>
            </a:r>
            <a:r>
              <a:rPr lang="ru-RU" sz="2000" dirty="0" smtClean="0"/>
              <a:t> Анна Анатольевна</a:t>
            </a:r>
          </a:p>
          <a:p>
            <a:r>
              <a:rPr lang="ru-RU" sz="1400" dirty="0" smtClean="0"/>
              <a:t>учитель начальных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14282" y="214290"/>
            <a:ext cx="8715375" cy="6429375"/>
          </a:xfrm>
          <a:prstGeom prst="roundRect">
            <a:avLst>
              <a:gd name="adj" fmla="val 211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572000" y="357166"/>
            <a:ext cx="4143403" cy="6143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2000">
                <a:schemeClr val="bg1"/>
              </a:gs>
              <a:gs pos="100000">
                <a:srgbClr val="F0EBE0"/>
              </a:gs>
            </a:gsLst>
            <a:lin ang="108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714876" y="857232"/>
            <a:ext cx="385765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900" dirty="0" smtClean="0"/>
              <a:t>     </a:t>
            </a:r>
            <a:r>
              <a:rPr lang="ru-RU" sz="1850" dirty="0" smtClean="0">
                <a:solidFill>
                  <a:schemeClr val="bg1">
                    <a:lumMod val="10000"/>
                  </a:schemeClr>
                </a:solidFill>
              </a:rPr>
              <a:t>Научить детей запоминать словарные слова используя метод ярких ассоциаций не так уж и сложно.</a:t>
            </a:r>
          </a:p>
          <a:p>
            <a:pPr indent="-3429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50" dirty="0" smtClean="0">
                <a:solidFill>
                  <a:schemeClr val="bg1">
                    <a:lumMod val="10000"/>
                  </a:schemeClr>
                </a:solidFill>
              </a:rPr>
              <a:t>      При создании «</a:t>
            </a:r>
            <a:r>
              <a:rPr lang="ru-RU" sz="1850" dirty="0" err="1" smtClean="0">
                <a:solidFill>
                  <a:schemeClr val="bg1">
                    <a:lumMod val="10000"/>
                  </a:schemeClr>
                </a:solidFill>
              </a:rPr>
              <a:t>запоминалок</a:t>
            </a:r>
            <a:r>
              <a:rPr lang="ru-RU" sz="1850" dirty="0" smtClean="0">
                <a:solidFill>
                  <a:schemeClr val="bg1">
                    <a:lumMod val="10000"/>
                  </a:schemeClr>
                </a:solidFill>
              </a:rPr>
              <a:t>»</a:t>
            </a:r>
          </a:p>
          <a:p>
            <a:pPr indent="-3429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50" dirty="0" smtClean="0">
                <a:solidFill>
                  <a:schemeClr val="bg1">
                    <a:lumMod val="10000"/>
                  </a:schemeClr>
                </a:solidFill>
              </a:rPr>
              <a:t>      надо следовать нескольким </a:t>
            </a:r>
          </a:p>
          <a:p>
            <a:pPr indent="-3429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50" dirty="0" smtClean="0">
                <a:solidFill>
                  <a:schemeClr val="bg1">
                    <a:lumMod val="10000"/>
                  </a:schemeClr>
                </a:solidFill>
              </a:rPr>
              <a:t>      правилам: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u-RU" sz="1850" dirty="0" smtClean="0">
                <a:solidFill>
                  <a:schemeClr val="bg1">
                    <a:lumMod val="10000"/>
                  </a:schemeClr>
                </a:solidFill>
              </a:rPr>
              <a:t>словарное слово </a:t>
            </a:r>
            <a:r>
              <a:rPr lang="ru-RU" sz="1850" dirty="0" err="1" smtClean="0">
                <a:solidFill>
                  <a:schemeClr val="bg1">
                    <a:lumMod val="10000"/>
                  </a:schemeClr>
                </a:solidFill>
              </a:rPr>
              <a:t>связы-вается</a:t>
            </a:r>
            <a:r>
              <a:rPr lang="ru-RU" sz="1850" dirty="0" smtClean="0">
                <a:solidFill>
                  <a:schemeClr val="bg1">
                    <a:lumMod val="10000"/>
                  </a:schemeClr>
                </a:solidFill>
              </a:rPr>
              <a:t> с ярким образом, помогающим правильно запомнить, а затем грамотно воспроизвести данное слово;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u-RU" sz="1850" dirty="0" smtClean="0">
                <a:solidFill>
                  <a:schemeClr val="bg1">
                    <a:lumMod val="10000"/>
                  </a:schemeClr>
                </a:solidFill>
              </a:rPr>
              <a:t>образ должен быть связан со словом каким-либо общим признаком: формой, цветом, действием, звучанием и т.д.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214282" y="214290"/>
            <a:ext cx="8715375" cy="6429375"/>
            <a:chOff x="357158" y="172250"/>
            <a:chExt cx="8715436" cy="642942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71473" y="315127"/>
              <a:ext cx="4143432" cy="614371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3786214" cy="5857916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2000" dirty="0" smtClean="0"/>
              <a:t>    </a:t>
            </a:r>
          </a:p>
          <a:p>
            <a:pPr algn="just">
              <a:spcBef>
                <a:spcPts val="0"/>
              </a:spcBef>
              <a:buNone/>
            </a:pP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/>
              <a:t>     Иногда  для усиления </a:t>
            </a:r>
            <a:r>
              <a:rPr lang="ru-RU" sz="2000" dirty="0" err="1" smtClean="0"/>
              <a:t>зву</a:t>
            </a:r>
            <a:r>
              <a:rPr lang="ru-RU" sz="2000" dirty="0" smtClean="0"/>
              <a:t>-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/>
              <a:t>вой ассоциации приходилось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/>
              <a:t>сочинять историю-пояснение. Например:</a:t>
            </a:r>
          </a:p>
          <a:p>
            <a:pPr>
              <a:spcBef>
                <a:spcPts val="0"/>
              </a:spcBef>
              <a:buNone/>
            </a:pPr>
            <a:endParaRPr lang="ru-RU" sz="1850" dirty="0" smtClean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572000" y="357166"/>
            <a:ext cx="4143403" cy="6143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2000">
                <a:schemeClr val="bg1"/>
              </a:gs>
              <a:gs pos="100000">
                <a:srgbClr val="F0EBE0"/>
              </a:gs>
            </a:gsLst>
            <a:lin ang="108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714876" y="500042"/>
            <a:ext cx="378621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00042"/>
            <a:ext cx="350046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4000504"/>
            <a:ext cx="35719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5143512"/>
            <a:ext cx="35719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571480"/>
            <a:ext cx="3714776" cy="27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5429264"/>
            <a:ext cx="3714776" cy="96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7752" y="3357562"/>
            <a:ext cx="371477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57752" y="4357694"/>
            <a:ext cx="371477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214282" y="214290"/>
            <a:ext cx="8715375" cy="6429375"/>
            <a:chOff x="357158" y="172250"/>
            <a:chExt cx="8715436" cy="642942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71473" y="315127"/>
              <a:ext cx="4143432" cy="614371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3786214" cy="5857916"/>
          </a:xfrm>
        </p:spPr>
        <p:txBody>
          <a:bodyPr/>
          <a:lstStyle/>
          <a:p>
            <a:pPr indent="342900" algn="just">
              <a:spcBef>
                <a:spcPts val="0"/>
              </a:spcBef>
              <a:buNone/>
              <a:defRPr/>
            </a:pPr>
            <a:r>
              <a:rPr lang="ru-RU" sz="2000" dirty="0" smtClean="0"/>
              <a:t>   </a:t>
            </a:r>
          </a:p>
          <a:p>
            <a:pPr indent="342900" algn="just">
              <a:spcBef>
                <a:spcPts val="0"/>
              </a:spcBef>
              <a:buNone/>
              <a:defRPr/>
            </a:pPr>
            <a:endParaRPr lang="ru-RU" sz="2000" dirty="0" smtClean="0"/>
          </a:p>
          <a:p>
            <a:pPr indent="342900" algn="just">
              <a:spcBef>
                <a:spcPts val="0"/>
              </a:spcBef>
              <a:buNone/>
              <a:defRPr/>
            </a:pPr>
            <a:endParaRPr lang="ru-RU" sz="2000" dirty="0" smtClean="0"/>
          </a:p>
          <a:p>
            <a:pPr indent="342900" algn="just">
              <a:spcBef>
                <a:spcPts val="0"/>
              </a:spcBef>
              <a:buNone/>
              <a:defRPr/>
            </a:pPr>
            <a:endParaRPr lang="ru-RU" sz="2000" dirty="0" smtClean="0"/>
          </a:p>
          <a:p>
            <a:pPr indent="342900" algn="just">
              <a:spcBef>
                <a:spcPts val="0"/>
              </a:spcBef>
              <a:buNone/>
              <a:defRPr/>
            </a:pPr>
            <a:endParaRPr lang="ru-RU" sz="2000" dirty="0" smtClean="0"/>
          </a:p>
          <a:p>
            <a:pPr indent="342900" algn="just">
              <a:spcBef>
                <a:spcPts val="0"/>
              </a:spcBef>
              <a:buNone/>
              <a:defRPr/>
            </a:pPr>
            <a:endParaRPr lang="ru-RU" sz="2000" dirty="0" smtClean="0"/>
          </a:p>
          <a:p>
            <a:pPr indent="342900" algn="just">
              <a:spcBef>
                <a:spcPts val="0"/>
              </a:spcBef>
              <a:buNone/>
              <a:defRPr/>
            </a:pPr>
            <a:endParaRPr lang="ru-RU" sz="2000" dirty="0" smtClean="0"/>
          </a:p>
          <a:p>
            <a:pPr indent="342900" algn="just">
              <a:spcBef>
                <a:spcPts val="0"/>
              </a:spcBef>
              <a:buNone/>
              <a:defRPr/>
            </a:pPr>
            <a:endParaRPr lang="ru-RU" sz="2000" dirty="0" smtClean="0"/>
          </a:p>
          <a:p>
            <a:pPr indent="342900" algn="just">
              <a:spcBef>
                <a:spcPts val="0"/>
              </a:spcBef>
              <a:buNone/>
              <a:defRPr/>
            </a:pPr>
            <a:endParaRPr lang="ru-RU" sz="2000" dirty="0" smtClean="0"/>
          </a:p>
          <a:p>
            <a:pPr indent="342900" algn="just">
              <a:spcBef>
                <a:spcPts val="0"/>
              </a:spcBef>
              <a:buNone/>
              <a:defRPr/>
            </a:pPr>
            <a:endParaRPr lang="ru-RU" sz="2000" dirty="0" smtClean="0"/>
          </a:p>
          <a:p>
            <a:pPr indent="342900" algn="just">
              <a:spcBef>
                <a:spcPts val="0"/>
              </a:spcBef>
              <a:buNone/>
              <a:defRPr/>
            </a:pPr>
            <a:endParaRPr lang="ru-RU" sz="2000" dirty="0" smtClean="0"/>
          </a:p>
          <a:p>
            <a:pPr indent="342900" algn="just">
              <a:spcBef>
                <a:spcPts val="0"/>
              </a:spcBef>
              <a:buNone/>
              <a:defRPr/>
            </a:pPr>
            <a:r>
              <a:rPr lang="ru-RU" sz="2000" dirty="0" smtClean="0"/>
              <a:t>Когда ни одна визуальная или звуковая ассоциация не возникала  сочинять пояснение, при этом подбирала картинку, позволявшую привязать пояснение к образу слова.</a:t>
            </a:r>
          </a:p>
          <a:p>
            <a:pPr indent="342900" algn="just">
              <a:spcBef>
                <a:spcPts val="0"/>
              </a:spcBef>
              <a:buNone/>
              <a:defRPr/>
            </a:pPr>
            <a:r>
              <a:rPr lang="ru-RU" sz="2000" dirty="0" smtClean="0"/>
              <a:t>    Например: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572000" y="357166"/>
            <a:ext cx="4143403" cy="6143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2000">
                <a:schemeClr val="bg1"/>
              </a:gs>
              <a:gs pos="100000">
                <a:srgbClr val="F0EBE0"/>
              </a:gs>
            </a:gsLst>
            <a:lin ang="108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714876" y="500042"/>
            <a:ext cx="378621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785794"/>
            <a:ext cx="383935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857364"/>
            <a:ext cx="383935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2857496"/>
            <a:ext cx="385685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857232"/>
            <a:ext cx="385685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2071678"/>
            <a:ext cx="385685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6" y="2714620"/>
            <a:ext cx="3857652" cy="12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4876" y="3929066"/>
            <a:ext cx="385765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14876" y="5214950"/>
            <a:ext cx="38576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214282" y="214290"/>
            <a:ext cx="8715375" cy="6429375"/>
            <a:chOff x="357158" y="172250"/>
            <a:chExt cx="8715436" cy="642942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71473" y="315127"/>
              <a:ext cx="4143432" cy="614371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3786214" cy="5857916"/>
          </a:xfrm>
        </p:spPr>
        <p:txBody>
          <a:bodyPr/>
          <a:lstStyle/>
          <a:p>
            <a:pPr indent="342900" algn="just">
              <a:spcBef>
                <a:spcPts val="0"/>
              </a:spcBef>
              <a:buNone/>
            </a:pPr>
            <a:endParaRPr lang="ru-RU" sz="2000" dirty="0" smtClean="0"/>
          </a:p>
          <a:p>
            <a:pPr indent="342900" algn="just">
              <a:spcBef>
                <a:spcPts val="0"/>
              </a:spcBef>
              <a:buNone/>
            </a:pPr>
            <a:r>
              <a:rPr lang="ru-RU" sz="2000" dirty="0" smtClean="0"/>
              <a:t>Нельзя так же забывать об этимологии  того или иного слова, т.к это так же является «ярким пятном» и способствует лучшему запоминанию слов. </a:t>
            </a:r>
          </a:p>
          <a:p>
            <a:pPr indent="342900" algn="just">
              <a:spcBef>
                <a:spcPts val="0"/>
              </a:spcBef>
              <a:buNone/>
            </a:pPr>
            <a:r>
              <a:rPr lang="ru-RU" sz="2000" dirty="0" smtClean="0"/>
              <a:t>К примеру,  слово </a:t>
            </a:r>
            <a:r>
              <a:rPr lang="ru-RU" sz="2000" b="1" i="1" dirty="0" smtClean="0"/>
              <a:t>СОЛДАТ</a:t>
            </a:r>
            <a:r>
              <a:rPr lang="ru-RU" sz="2000" dirty="0" smtClean="0"/>
              <a:t> - связано с итальянским словом </a:t>
            </a:r>
            <a:r>
              <a:rPr lang="ru-RU" sz="2000" b="1" i="1" dirty="0" smtClean="0"/>
              <a:t>СОЛЬДО</a:t>
            </a:r>
            <a:r>
              <a:rPr lang="ru-RU" sz="2000" dirty="0" smtClean="0"/>
              <a:t> – название монеты и жалования, которое получали воины за свою службу.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572000" y="357166"/>
            <a:ext cx="4143403" cy="6143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2000">
                <a:schemeClr val="bg1"/>
              </a:gs>
              <a:gs pos="100000">
                <a:srgbClr val="F0EBE0"/>
              </a:gs>
            </a:gsLst>
            <a:lin ang="108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714876" y="500042"/>
            <a:ext cx="378621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457200" algn="just"/>
            <a:r>
              <a:rPr lang="ru-RU" sz="2000" dirty="0" smtClean="0"/>
              <a:t>А эти «</a:t>
            </a:r>
            <a:r>
              <a:rPr lang="ru-RU" sz="2000" dirty="0" err="1" smtClean="0"/>
              <a:t>запоминалки</a:t>
            </a:r>
            <a:r>
              <a:rPr lang="ru-RU" sz="2000" dirty="0" smtClean="0"/>
              <a:t>» мои любимые, ведь их предложили сами ребята, а я постаралась воплотить их мысль в рисунке:</a:t>
            </a:r>
            <a:endParaRPr lang="ru-RU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072074"/>
            <a:ext cx="3857652" cy="110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143116"/>
            <a:ext cx="376621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071810"/>
            <a:ext cx="3766211" cy="128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4357694"/>
            <a:ext cx="375565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214282" y="214290"/>
            <a:ext cx="8715375" cy="6429375"/>
            <a:chOff x="357158" y="172250"/>
            <a:chExt cx="8715436" cy="642942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71473" y="315127"/>
              <a:ext cx="4143432" cy="614371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3786214" cy="5857916"/>
          </a:xfrm>
        </p:spPr>
        <p:txBody>
          <a:bodyPr/>
          <a:lstStyle/>
          <a:p>
            <a:r>
              <a:rPr lang="ru-RU" dirty="0" err="1" smtClean="0"/>
              <a:t>аа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572000" y="357166"/>
            <a:ext cx="4143403" cy="61436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2000">
                <a:schemeClr val="bg1"/>
              </a:gs>
              <a:gs pos="100000">
                <a:srgbClr val="F0EBE0"/>
              </a:gs>
            </a:gsLst>
            <a:lin ang="108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714876" y="500042"/>
            <a:ext cx="378621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71480"/>
            <a:ext cx="3857652" cy="218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сканирование0028"/>
          <p:cNvPicPr>
            <a:picLocks noChangeAspect="1" noChangeArrowheads="1"/>
          </p:cNvPicPr>
          <p:nvPr/>
        </p:nvPicPr>
        <p:blipFill>
          <a:blip r:embed="rId3" cstate="email">
            <a:lum bright="12000"/>
          </a:blip>
          <a:srcRect l="-167" r="-1050" b="-7842"/>
          <a:stretch>
            <a:fillRect/>
          </a:stretch>
        </p:blipFill>
        <p:spPr bwMode="auto">
          <a:xfrm>
            <a:off x="571472" y="2714620"/>
            <a:ext cx="3929090" cy="111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сканирование0044"/>
          <p:cNvPicPr>
            <a:picLocks noChangeAspect="1" noChangeArrowheads="1"/>
          </p:cNvPicPr>
          <p:nvPr/>
        </p:nvPicPr>
        <p:blipFill>
          <a:blip r:embed="rId4" cstate="email">
            <a:lum bright="12000"/>
          </a:blip>
          <a:srcRect/>
          <a:stretch>
            <a:fillRect/>
          </a:stretch>
        </p:blipFill>
        <p:spPr bwMode="auto">
          <a:xfrm>
            <a:off x="571472" y="3786190"/>
            <a:ext cx="385765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сканирование0041"/>
          <p:cNvPicPr>
            <a:picLocks noChangeAspect="1" noChangeArrowheads="1"/>
          </p:cNvPicPr>
          <p:nvPr/>
        </p:nvPicPr>
        <p:blipFill>
          <a:blip r:embed="rId5" cstate="email">
            <a:lum bright="24000"/>
          </a:blip>
          <a:srcRect b="-4461"/>
          <a:stretch>
            <a:fillRect/>
          </a:stretch>
        </p:blipFill>
        <p:spPr bwMode="auto">
          <a:xfrm>
            <a:off x="4714876" y="571480"/>
            <a:ext cx="3857652" cy="147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сканирование0012"/>
          <p:cNvPicPr>
            <a:picLocks noChangeAspect="1" noChangeArrowheads="1"/>
          </p:cNvPicPr>
          <p:nvPr/>
        </p:nvPicPr>
        <p:blipFill>
          <a:blip r:embed="rId6" cstate="email">
            <a:lum bright="12000"/>
          </a:blip>
          <a:srcRect/>
          <a:stretch>
            <a:fillRect/>
          </a:stretch>
        </p:blipFill>
        <p:spPr bwMode="auto">
          <a:xfrm>
            <a:off x="4714876" y="2000240"/>
            <a:ext cx="3857652" cy="142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сканирование0047"/>
          <p:cNvPicPr>
            <a:picLocks noChangeAspect="1" noChangeArrowheads="1"/>
          </p:cNvPicPr>
          <p:nvPr/>
        </p:nvPicPr>
        <p:blipFill>
          <a:blip r:embed="rId7" cstate="email">
            <a:lum bright="12000"/>
          </a:blip>
          <a:srcRect/>
          <a:stretch>
            <a:fillRect/>
          </a:stretch>
        </p:blipFill>
        <p:spPr bwMode="auto">
          <a:xfrm>
            <a:off x="571471" y="5072074"/>
            <a:ext cx="385765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сканирование0013"/>
          <p:cNvPicPr>
            <a:picLocks noChangeAspect="1" noChangeArrowheads="1"/>
          </p:cNvPicPr>
          <p:nvPr/>
        </p:nvPicPr>
        <p:blipFill>
          <a:blip r:embed="rId8" cstate="email">
            <a:lum bright="12000"/>
          </a:blip>
          <a:srcRect/>
          <a:stretch>
            <a:fillRect/>
          </a:stretch>
        </p:blipFill>
        <p:spPr bwMode="auto">
          <a:xfrm>
            <a:off x="4714876" y="3357563"/>
            <a:ext cx="3857652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сканирование0019"/>
          <p:cNvPicPr>
            <a:picLocks noChangeAspect="1" noChangeArrowheads="1"/>
          </p:cNvPicPr>
          <p:nvPr/>
        </p:nvPicPr>
        <p:blipFill>
          <a:blip r:embed="rId9" cstate="email">
            <a:lum bright="12000"/>
          </a:blip>
          <a:srcRect/>
          <a:stretch>
            <a:fillRect/>
          </a:stretch>
        </p:blipFill>
        <p:spPr bwMode="auto">
          <a:xfrm>
            <a:off x="4714876" y="4714884"/>
            <a:ext cx="385765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214282" y="214290"/>
            <a:ext cx="8715375" cy="6429375"/>
            <a:chOff x="357158" y="172250"/>
            <a:chExt cx="8715436" cy="642942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71473" y="315127"/>
              <a:ext cx="4143432" cy="614371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3786214" cy="5857916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Для тех, кого заинтересует </a:t>
            </a:r>
          </a:p>
          <a:p>
            <a:pPr algn="ctr">
              <a:buNone/>
            </a:pPr>
            <a:r>
              <a:rPr lang="ru-RU" sz="2000" dirty="0" smtClean="0"/>
              <a:t>данный метод советую начать </a:t>
            </a:r>
          </a:p>
          <a:p>
            <a:pPr algn="ctr">
              <a:buNone/>
            </a:pPr>
            <a:r>
              <a:rPr lang="ru-RU" sz="2000" dirty="0" smtClean="0"/>
              <a:t>работу со прочтения  </a:t>
            </a:r>
          </a:p>
          <a:p>
            <a:pPr algn="ctr">
              <a:buNone/>
            </a:pPr>
            <a:r>
              <a:rPr lang="ru-RU" sz="2000" dirty="0" smtClean="0"/>
              <a:t>следующей литературы:</a:t>
            </a:r>
          </a:p>
          <a:p>
            <a:pPr>
              <a:buNone/>
            </a:pPr>
            <a:endParaRPr lang="ru-RU" sz="2000" dirty="0" smtClean="0"/>
          </a:p>
          <a:p>
            <a:pPr lvl="0"/>
            <a:r>
              <a:rPr lang="ru-RU" sz="2000" dirty="0" err="1" smtClean="0"/>
              <a:t>М.Гафутилин</a:t>
            </a:r>
            <a:r>
              <a:rPr lang="ru-RU" sz="2000" dirty="0" smtClean="0"/>
              <a:t>. Т. Попова Слово о словарном слове / «Начальная школа» № 1, 1997 </a:t>
            </a:r>
          </a:p>
          <a:p>
            <a:pPr lvl="0"/>
            <a:r>
              <a:rPr lang="ru-RU" sz="2000" dirty="0" err="1" smtClean="0"/>
              <a:t>В.В.Лайло</a:t>
            </a:r>
            <a:r>
              <a:rPr lang="ru-RU" sz="2000" dirty="0" smtClean="0"/>
              <a:t>. Развитие памяти и повышения грамотности. –</a:t>
            </a:r>
            <a:r>
              <a:rPr lang="ru-RU" sz="2000" dirty="0" err="1" smtClean="0"/>
              <a:t>М.:Дрофа</a:t>
            </a:r>
            <a:r>
              <a:rPr lang="ru-RU" sz="2000" dirty="0" smtClean="0"/>
              <a:t>, 2000.</a:t>
            </a:r>
          </a:p>
          <a:p>
            <a:pPr lvl="0"/>
            <a:r>
              <a:rPr lang="ru-RU" sz="2000" dirty="0" smtClean="0"/>
              <a:t>Агеев И.Д. Трудные слова. Обучающий </a:t>
            </a:r>
            <a:r>
              <a:rPr lang="ru-RU" sz="2000" dirty="0" err="1" smtClean="0"/>
              <a:t>словарик._СПб</a:t>
            </a:r>
            <a:r>
              <a:rPr lang="ru-RU" sz="2000" dirty="0" smtClean="0"/>
              <a:t>.: СОЮЗ, 1999</a:t>
            </a:r>
          </a:p>
          <a:p>
            <a:endParaRPr lang="ru-RU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714876" y="500042"/>
            <a:ext cx="378621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428596" y="357166"/>
            <a:ext cx="4878395" cy="6207123"/>
            <a:chOff x="1151155" y="-206193"/>
            <a:chExt cx="3878672" cy="6492713"/>
          </a:xfrm>
        </p:grpSpPr>
        <p:sp>
          <p:nvSpPr>
            <p:cNvPr id="14" name="Прямоугольник 13"/>
            <p:cNvSpPr/>
            <p:nvPr/>
          </p:nvSpPr>
          <p:spPr>
            <a:xfrm rot="20773993">
              <a:off x="1243613" y="134706"/>
              <a:ext cx="3786214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0773993">
              <a:off x="1182685" y="-155774"/>
              <a:ext cx="3786214" cy="5929354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bg1"/>
              </a:solidFill>
            </a:ln>
            <a:scene3d>
              <a:camera prst="perspectiveRelaxedModerately"/>
              <a:lightRig rig="threePt" dir="t"/>
            </a:scene3d>
            <a:sp3d extrusionH="76200" contourW="12700" prstMaterial="powder">
              <a:bevelT h="4572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16200000" flipH="1">
              <a:off x="1486177" y="6057919"/>
              <a:ext cx="357178" cy="10002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20773993">
              <a:off x="1151155" y="-206193"/>
              <a:ext cx="3786215" cy="592935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 rot="20693382">
            <a:off x="373927" y="1766650"/>
            <a:ext cx="4775212" cy="3502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Колосовская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Анна Анатольевна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 начальных классов МОУ СОШ №1 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п.Солнечный Хабаровского края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2013 г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Группа 9"/>
          <p:cNvGrpSpPr/>
          <p:nvPr/>
        </p:nvGrpSpPr>
        <p:grpSpPr>
          <a:xfrm>
            <a:off x="4286248" y="5500702"/>
            <a:ext cx="4323697" cy="311944"/>
            <a:chOff x="4753027" y="2914650"/>
            <a:chExt cx="2438348" cy="311944"/>
          </a:xfrm>
          <a:effectLst>
            <a:outerShdw blurRad="114300" dist="38100" dir="18900000" sy="23000" kx="-1200000" algn="bl" rotWithShape="0">
              <a:prstClr val="black">
                <a:alpha val="69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93">
  <a:themeElements>
    <a:clrScheme name="eye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093</Template>
  <TotalTime>214</TotalTime>
  <Words>277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093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Использование ассоциативного метода для запоминания словарных слов.  Карточки - запоминалки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Колосовская Анна Анатольевна  учитель начальных классов МОУ СОШ №1  п.Солнечный Хабаровского края  2013 г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2013-11-12T17:11:22Z</dcterms:created>
  <dcterms:modified xsi:type="dcterms:W3CDTF">2013-11-18T17:33:35Z</dcterms:modified>
</cp:coreProperties>
</file>