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0" r:id="rId2"/>
    <p:sldId id="261" r:id="rId3"/>
    <p:sldId id="256" r:id="rId4"/>
    <p:sldId id="262" r:id="rId5"/>
    <p:sldId id="264" r:id="rId6"/>
    <p:sldId id="263" r:id="rId7"/>
    <p:sldId id="258" r:id="rId8"/>
    <p:sldId id="259" r:id="rId9"/>
    <p:sldId id="257" r:id="rId10"/>
    <p:sldId id="265" r:id="rId11"/>
    <p:sldId id="268" r:id="rId12"/>
    <p:sldId id="266" r:id="rId13"/>
    <p:sldId id="267" r:id="rId14"/>
    <p:sldId id="269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704EE-52D0-408E-89E1-4973692B2AED}" type="datetimeFigureOut">
              <a:rPr lang="ru-RU"/>
              <a:pPr>
                <a:defRPr/>
              </a:pPr>
              <a:t>17.11.2013</a:t>
            </a:fld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D637C5-943F-4B18-BE20-A95598AC02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940820-A21E-447E-8522-C1DD044FB962}" type="datetimeFigureOut">
              <a:rPr lang="ru-RU"/>
              <a:pPr>
                <a:defRPr/>
              </a:pPr>
              <a:t>17.11.2013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CEA5DB-761C-48F1-AA62-6F4CC34AFF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5F863-FFCC-415D-B317-2A2590FED257}" type="datetimeFigureOut">
              <a:rPr lang="ru-RU"/>
              <a:pPr>
                <a:defRPr/>
              </a:pPr>
              <a:t>17.11.2013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60DFE-90A9-4E47-A1F1-343C7B70BC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4E7AA4-9A39-45D5-9D7B-47084EBF3ACE}" type="datetimeFigureOut">
              <a:rPr lang="ru-RU"/>
              <a:pPr>
                <a:defRPr/>
              </a:pPr>
              <a:t>17.11.2013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A36151-FE7E-43C5-B82E-13AA67EE46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3C0F1-8535-40BE-B2B8-3E622E496E29}" type="datetimeFigureOut">
              <a:rPr lang="ru-RU"/>
              <a:pPr>
                <a:defRPr/>
              </a:pPr>
              <a:t>17.11.2013</a:t>
            </a:fld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12D4D1-7E73-4118-B352-F388B03F2B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FC0A4D-36D8-46A5-8585-2D81E30B065F}" type="datetimeFigureOut">
              <a:rPr lang="ru-RU"/>
              <a:pPr>
                <a:defRPr/>
              </a:pPr>
              <a:t>17.11.2013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15D46-A09D-4EB8-BF04-E3847811FD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60A46-A660-4C3A-83E0-E045BEEED13F}" type="datetimeFigureOut">
              <a:rPr lang="ru-RU"/>
              <a:pPr>
                <a:defRPr/>
              </a:pPr>
              <a:t>17.11.2013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B73A99-7CE5-452F-AE66-3B6E5B3763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EFDF95-BEA8-4E10-B6B6-3D6FE4E6F302}" type="datetimeFigureOut">
              <a:rPr lang="ru-RU"/>
              <a:pPr>
                <a:defRPr/>
              </a:pPr>
              <a:t>17.11.2013</a:t>
            </a:fld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80C84-D2E1-4F9A-91DE-6741A3A238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A50A33-F2A1-420E-85E4-84A0EAEDB1F9}" type="datetimeFigureOut">
              <a:rPr lang="ru-RU"/>
              <a:pPr>
                <a:defRPr/>
              </a:pPr>
              <a:t>17.11.2013</a:t>
            </a:fld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764121-DA04-4BA7-B926-C7C9F2E213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F6039-2E00-4984-A383-35B7021F805E}" type="datetimeFigureOut">
              <a:rPr lang="ru-RU"/>
              <a:pPr>
                <a:defRPr/>
              </a:pPr>
              <a:t>17.11.2013</a:t>
            </a:fld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1E60A7-E744-4F95-BFFF-ED274ED955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D7AEC7-580C-4E7D-A287-51BBDA7539B1}" type="datetimeFigureOut">
              <a:rPr lang="ru-RU"/>
              <a:pPr>
                <a:defRPr/>
              </a:pPr>
              <a:t>17.11.2013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8BC9C8-1AB8-477A-AACE-7AA61B2B63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D5FC6F7-9059-4F31-9898-15C9CC21C84E}" type="datetimeFigureOut">
              <a:rPr lang="ru-RU"/>
              <a:pPr>
                <a:defRPr/>
              </a:pPr>
              <a:t>17.11.2013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9A914FB-50AE-4E02-8CBD-32CAD663DF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19" r:id="rId4"/>
    <p:sldLayoutId id="2147483723" r:id="rId5"/>
    <p:sldLayoutId id="2147483718" r:id="rId6"/>
    <p:sldLayoutId id="2147483724" r:id="rId7"/>
    <p:sldLayoutId id="2147483725" r:id="rId8"/>
    <p:sldLayoutId id="2147483726" r:id="rId9"/>
    <p:sldLayoutId id="2147483717" r:id="rId10"/>
    <p:sldLayoutId id="214748372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rtes.su/wallpapers/4676/2.html" TargetMode="External"/><Relationship Id="rId2" Type="http://schemas.openxmlformats.org/officeDocument/2006/relationships/hyperlink" Target="http://zanimatika.narod.ru/Nachalka8.htm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spooo.ru/blogs/ta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4325" y="720725"/>
            <a:ext cx="8591198" cy="406265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  <a:t>Тема урока: </a:t>
            </a:r>
            <a:endParaRPr lang="ru-RU" sz="6000" dirty="0">
              <a:solidFill>
                <a:schemeClr val="accent2">
                  <a:lumMod val="50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i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Обобщение знания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i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падежей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i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имени существительного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</p:txBody>
      </p:sp>
      <p:pic>
        <p:nvPicPr>
          <p:cNvPr id="2050" name="Picture 2" descr="C:\Users\Горохов\Desktop\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07213" y="260350"/>
            <a:ext cx="1905000" cy="1428750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  <a:extLst/>
        </p:spPr>
      </p:pic>
      <p:sp>
        <p:nvSpPr>
          <p:cNvPr id="3" name="TextBox 2"/>
          <p:cNvSpPr txBox="1"/>
          <p:nvPr/>
        </p:nvSpPr>
        <p:spPr>
          <a:xfrm>
            <a:off x="1619672" y="5301208"/>
            <a:ext cx="512954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3 класс ГБОУ школа №568 г. Санкт-Петербург</a:t>
            </a:r>
          </a:p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Учитель: Горохова Ольга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Константиновна</a:t>
            </a:r>
          </a:p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УМК «Школа России»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Box 1"/>
          <p:cNvSpPr txBox="1">
            <a:spLocks noChangeArrowheads="1"/>
          </p:cNvSpPr>
          <p:nvPr/>
        </p:nvSpPr>
        <p:spPr bwMode="auto">
          <a:xfrm>
            <a:off x="900113" y="1125538"/>
            <a:ext cx="76152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5400">
                <a:solidFill>
                  <a:srgbClr val="663300"/>
                </a:solidFill>
                <a:latin typeface="Franklin Gothic Book" pitchFamily="34" charset="0"/>
              </a:rPr>
              <a:t>Заяц</a:t>
            </a:r>
            <a:r>
              <a:rPr lang="en-US" sz="5400">
                <a:solidFill>
                  <a:srgbClr val="663300"/>
                </a:solidFill>
                <a:latin typeface="Franklin Gothic Book" pitchFamily="34" charset="0"/>
              </a:rPr>
              <a:t> </a:t>
            </a:r>
            <a:r>
              <a:rPr lang="ru-RU" sz="5400">
                <a:solidFill>
                  <a:srgbClr val="663300"/>
                </a:solidFill>
                <a:latin typeface="Franklin Gothic Book" pitchFamily="34" charset="0"/>
              </a:rPr>
              <a:t> живёт </a:t>
            </a:r>
            <a:r>
              <a:rPr lang="en-US" sz="5400">
                <a:solidFill>
                  <a:srgbClr val="663300"/>
                </a:solidFill>
                <a:latin typeface="Franklin Gothic Book" pitchFamily="34" charset="0"/>
              </a:rPr>
              <a:t> </a:t>
            </a:r>
            <a:r>
              <a:rPr lang="ru-RU" sz="5400">
                <a:solidFill>
                  <a:srgbClr val="663300"/>
                </a:solidFill>
                <a:latin typeface="Franklin Gothic Book" pitchFamily="34" charset="0"/>
              </a:rPr>
              <a:t>под </a:t>
            </a:r>
            <a:r>
              <a:rPr lang="en-US" sz="5400">
                <a:solidFill>
                  <a:srgbClr val="663300"/>
                </a:solidFill>
                <a:latin typeface="Franklin Gothic Book" pitchFamily="34" charset="0"/>
              </a:rPr>
              <a:t> </a:t>
            </a:r>
            <a:r>
              <a:rPr lang="ru-RU" sz="5400">
                <a:solidFill>
                  <a:srgbClr val="663300"/>
                </a:solidFill>
                <a:latin typeface="Franklin Gothic Book" pitchFamily="34" charset="0"/>
              </a:rPr>
              <a:t>кустом.</a:t>
            </a:r>
          </a:p>
        </p:txBody>
      </p:sp>
      <p:pic>
        <p:nvPicPr>
          <p:cNvPr id="3074" name="Picture 2" descr="C:\Users\Горохов\Desktop\i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5084763"/>
            <a:ext cx="1838325" cy="1428750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  <a:extLst/>
        </p:spPr>
      </p:pic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1527175" y="657225"/>
            <a:ext cx="11064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000" dirty="0"/>
              <a:t>И.п.</a:t>
            </a: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6280150" y="585788"/>
            <a:ext cx="143103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000" dirty="0"/>
              <a:t>   </a:t>
            </a:r>
            <a:r>
              <a:rPr lang="ru-RU" sz="4000" dirty="0" smtClean="0"/>
              <a:t>Т.п</a:t>
            </a:r>
            <a:r>
              <a:rPr lang="ru-RU" sz="4000" dirty="0"/>
              <a:t>.</a:t>
            </a: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879475" y="1792288"/>
            <a:ext cx="1708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dirty="0"/>
              <a:t>____________</a:t>
            </a:r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2608263" y="1792288"/>
            <a:ext cx="1835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dirty="0"/>
              <a:t>_____________</a:t>
            </a:r>
          </a:p>
          <a:p>
            <a:r>
              <a:rPr lang="ru-RU" dirty="0"/>
              <a:t>_____________</a:t>
            </a:r>
          </a:p>
        </p:txBody>
      </p:sp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3327400" y="635000"/>
            <a:ext cx="488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dirty="0"/>
              <a:t>X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/>
      <p:bldP spid="22534" grpId="0"/>
      <p:bldP spid="22535" grpId="0"/>
      <p:bldP spid="22536" grpId="0"/>
      <p:bldP spid="2253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0825" y="260350"/>
            <a:ext cx="8774903" cy="61247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/>
            <a:r>
              <a:rPr lang="ru-RU" sz="44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Чтобы правильно определить</a:t>
            </a:r>
          </a:p>
          <a:p>
            <a:pPr eaLnBrk="0" hangingPunct="0"/>
            <a:r>
              <a:rPr lang="ru-RU" sz="44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падеж существительного,</a:t>
            </a:r>
            <a:r>
              <a:rPr lang="en-US" sz="44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нужно:</a:t>
            </a:r>
          </a:p>
          <a:p>
            <a:pPr eaLnBrk="0" hangingPunct="0"/>
            <a:r>
              <a:rPr lang="ru-RU" sz="4400" dirty="0">
                <a:solidFill>
                  <a:srgbClr val="6C271B"/>
                </a:solidFill>
                <a:latin typeface="Times New Roman" pitchFamily="18" charset="0"/>
                <a:cs typeface="Times New Roman" pitchFamily="18" charset="0"/>
              </a:rPr>
              <a:t>1)найти слово, к которому </a:t>
            </a:r>
          </a:p>
          <a:p>
            <a:pPr eaLnBrk="0" hangingPunct="0"/>
            <a:r>
              <a:rPr lang="ru-RU" sz="4400" dirty="0">
                <a:solidFill>
                  <a:srgbClr val="6C271B"/>
                </a:solidFill>
                <a:latin typeface="Times New Roman" pitchFamily="18" charset="0"/>
                <a:cs typeface="Times New Roman" pitchFamily="18" charset="0"/>
              </a:rPr>
              <a:t>относится существительное;</a:t>
            </a:r>
          </a:p>
          <a:p>
            <a:pPr eaLnBrk="0" hangingPunct="0"/>
            <a:r>
              <a:rPr lang="ru-RU" sz="4400" dirty="0">
                <a:solidFill>
                  <a:srgbClr val="6C271B"/>
                </a:solidFill>
                <a:latin typeface="Times New Roman" pitchFamily="18" charset="0"/>
                <a:cs typeface="Times New Roman" pitchFamily="18" charset="0"/>
              </a:rPr>
              <a:t>2)поставить от этого слова</a:t>
            </a:r>
          </a:p>
          <a:p>
            <a:pPr eaLnBrk="0" hangingPunct="0"/>
            <a:r>
              <a:rPr lang="ru-RU" sz="4400" dirty="0">
                <a:solidFill>
                  <a:srgbClr val="6C271B"/>
                </a:solidFill>
                <a:latin typeface="Times New Roman" pitchFamily="18" charset="0"/>
                <a:cs typeface="Times New Roman" pitchFamily="18" charset="0"/>
              </a:rPr>
              <a:t> к существительному вопрос.</a:t>
            </a:r>
          </a:p>
          <a:p>
            <a:pPr eaLnBrk="0" hangingPunct="0"/>
            <a:endParaRPr lang="ru-RU" sz="4400" dirty="0">
              <a:solidFill>
                <a:srgbClr val="7030A0"/>
              </a:solidFill>
              <a:latin typeface="Franklin Gothic Book" pitchFamily="34" charset="0"/>
            </a:endParaRPr>
          </a:p>
          <a:p>
            <a:pPr eaLnBrk="0" hangingPunct="0"/>
            <a:r>
              <a:rPr lang="ru-RU" sz="4400" dirty="0">
                <a:solidFill>
                  <a:srgbClr val="6C271B"/>
                </a:solidFill>
                <a:latin typeface="Times New Roman" pitchFamily="18" charset="0"/>
                <a:cs typeface="Times New Roman" pitchFamily="18" charset="0"/>
              </a:rPr>
              <a:t>         Х                               </a:t>
            </a:r>
            <a:r>
              <a:rPr lang="ru-RU" sz="4400" dirty="0" err="1" smtClean="0">
                <a:solidFill>
                  <a:srgbClr val="6C271B"/>
                </a:solidFill>
                <a:latin typeface="Times New Roman" pitchFamily="18" charset="0"/>
                <a:cs typeface="Times New Roman" pitchFamily="18" charset="0"/>
              </a:rPr>
              <a:t>В.п</a:t>
            </a:r>
            <a:r>
              <a:rPr lang="ru-RU" sz="4400" dirty="0" smtClean="0">
                <a:solidFill>
                  <a:srgbClr val="6C271B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4400" i="1" dirty="0" smtClean="0">
              <a:solidFill>
                <a:srgbClr val="6C271B"/>
              </a:solidFill>
              <a:latin typeface="Franklin Gothic Book" pitchFamily="34" charset="0"/>
              <a:cs typeface="Times New Roman" pitchFamily="18" charset="0"/>
            </a:endParaRPr>
          </a:p>
          <a:p>
            <a:pPr eaLnBrk="0" hangingPunct="0"/>
            <a:r>
              <a:rPr lang="ru-RU" sz="4000" b="1" dirty="0" smtClean="0">
                <a:solidFill>
                  <a:schemeClr val="accent2"/>
                </a:solidFill>
                <a:latin typeface="Propisi"/>
                <a:cs typeface="Times New Roman" pitchFamily="18" charset="0"/>
              </a:rPr>
              <a:t>благодарю (за что?) за внимание</a:t>
            </a:r>
            <a:r>
              <a:rPr lang="ru-RU" sz="4000" b="1" dirty="0" smtClean="0">
                <a:solidFill>
                  <a:srgbClr val="7030A0"/>
                </a:solidFill>
                <a:latin typeface="Propisi"/>
              </a:rPr>
              <a:t> </a:t>
            </a:r>
            <a:endParaRPr lang="ru-RU" sz="4000" b="1" dirty="0">
              <a:solidFill>
                <a:srgbClr val="7030A0"/>
              </a:solidFill>
              <a:latin typeface="Propis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58497"/>
            <a:ext cx="5256387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b="1" dirty="0" err="1">
                <a:solidFill>
                  <a:srgbClr val="6C271B"/>
                </a:solidFill>
                <a:latin typeface="Franklin Gothic Book" pitchFamily="34" charset="0"/>
              </a:rPr>
              <a:t>Бáнты</a:t>
            </a:r>
            <a:r>
              <a:rPr lang="ru-RU" sz="3600" dirty="0">
                <a:solidFill>
                  <a:srgbClr val="6C271B"/>
                </a:solidFill>
                <a:latin typeface="Franklin Gothic Book" pitchFamily="34" charset="0"/>
              </a:rPr>
              <a:t>  </a:t>
            </a:r>
            <a:r>
              <a:rPr lang="ru-RU" sz="3600" dirty="0" smtClean="0">
                <a:solidFill>
                  <a:srgbClr val="6C271B"/>
                </a:solidFill>
                <a:latin typeface="Franklin Gothic Book" pitchFamily="34" charset="0"/>
              </a:rPr>
              <a:t> Алла </a:t>
            </a:r>
            <a:r>
              <a:rPr lang="ru-RU" sz="3600" dirty="0">
                <a:solidFill>
                  <a:srgbClr val="6C271B"/>
                </a:solidFill>
                <a:latin typeface="Franklin Gothic Book" pitchFamily="34" charset="0"/>
              </a:rPr>
              <a:t>потеряла,</a:t>
            </a:r>
          </a:p>
          <a:p>
            <a:r>
              <a:rPr lang="ru-RU" sz="3600" dirty="0" smtClean="0">
                <a:solidFill>
                  <a:srgbClr val="6C271B"/>
                </a:solidFill>
                <a:latin typeface="Franklin Gothic Book" pitchFamily="34" charset="0"/>
              </a:rPr>
              <a:t>И </a:t>
            </a:r>
            <a:r>
              <a:rPr lang="ru-RU" sz="3600" b="1" dirty="0">
                <a:solidFill>
                  <a:srgbClr val="6C271B"/>
                </a:solidFill>
                <a:latin typeface="Franklin Gothic Book" pitchFamily="34" charset="0"/>
              </a:rPr>
              <a:t>о </a:t>
            </a:r>
            <a:r>
              <a:rPr lang="ru-RU" sz="3600" b="1" dirty="0" err="1">
                <a:solidFill>
                  <a:srgbClr val="6C271B"/>
                </a:solidFill>
                <a:latin typeface="Franklin Gothic Book" pitchFamily="34" charset="0"/>
              </a:rPr>
              <a:t>бáнтах</a:t>
            </a:r>
            <a:r>
              <a:rPr lang="ru-RU" sz="3600" b="1" dirty="0">
                <a:solidFill>
                  <a:srgbClr val="6C271B"/>
                </a:solidFill>
                <a:latin typeface="Franklin Gothic Book" pitchFamily="34" charset="0"/>
              </a:rPr>
              <a:t> </a:t>
            </a:r>
            <a:r>
              <a:rPr lang="ru-RU" sz="3600" b="1" dirty="0" smtClean="0">
                <a:solidFill>
                  <a:srgbClr val="6C271B"/>
                </a:solidFill>
                <a:latin typeface="Franklin Gothic Book" pitchFamily="34" charset="0"/>
              </a:rPr>
              <a:t> </a:t>
            </a:r>
            <a:r>
              <a:rPr lang="ru-RU" sz="3600" dirty="0" smtClean="0">
                <a:solidFill>
                  <a:srgbClr val="6C271B"/>
                </a:solidFill>
                <a:latin typeface="Franklin Gothic Book" pitchFamily="34" charset="0"/>
              </a:rPr>
              <a:t>плачет </a:t>
            </a:r>
            <a:r>
              <a:rPr lang="ru-RU" sz="3600" dirty="0">
                <a:solidFill>
                  <a:srgbClr val="6C271B"/>
                </a:solidFill>
                <a:latin typeface="Franklin Gothic Book" pitchFamily="34" charset="0"/>
              </a:rPr>
              <a:t>Алла.  </a:t>
            </a:r>
          </a:p>
          <a:p>
            <a:r>
              <a:rPr lang="ru-RU" sz="3600" dirty="0" smtClean="0">
                <a:solidFill>
                  <a:srgbClr val="6C271B"/>
                </a:solidFill>
                <a:latin typeface="Franklin Gothic Book" pitchFamily="34" charset="0"/>
              </a:rPr>
              <a:t>«</a:t>
            </a:r>
            <a:r>
              <a:rPr lang="ru-RU" sz="3600" dirty="0">
                <a:solidFill>
                  <a:srgbClr val="6C271B"/>
                </a:solidFill>
                <a:latin typeface="Franklin Gothic Book" pitchFamily="34" charset="0"/>
              </a:rPr>
              <a:t>Нету </a:t>
            </a:r>
            <a:r>
              <a:rPr lang="ru-RU" sz="3600" dirty="0" smtClean="0">
                <a:solidFill>
                  <a:srgbClr val="6C271B"/>
                </a:solidFill>
                <a:latin typeface="Franklin Gothic Book" pitchFamily="34" charset="0"/>
              </a:rPr>
              <a:t> </a:t>
            </a:r>
            <a:r>
              <a:rPr lang="ru-RU" sz="3600" b="1" dirty="0" smtClean="0">
                <a:solidFill>
                  <a:srgbClr val="6C271B"/>
                </a:solidFill>
                <a:latin typeface="Franklin Gothic Book" pitchFamily="34" charset="0"/>
              </a:rPr>
              <a:t>бантов</a:t>
            </a:r>
            <a:r>
              <a:rPr lang="ru-RU" sz="3600" dirty="0">
                <a:solidFill>
                  <a:srgbClr val="6C271B"/>
                </a:solidFill>
                <a:latin typeface="Franklin Gothic Book" pitchFamily="34" charset="0"/>
              </a:rPr>
              <a:t>!» Не </a:t>
            </a:r>
            <a:r>
              <a:rPr lang="ru-RU" sz="3600" dirty="0" smtClean="0">
                <a:solidFill>
                  <a:srgbClr val="6C271B"/>
                </a:solidFill>
                <a:latin typeface="Franklin Gothic Book" pitchFamily="34" charset="0"/>
              </a:rPr>
              <a:t>беда,</a:t>
            </a:r>
          </a:p>
          <a:p>
            <a:r>
              <a:rPr lang="ru-RU" sz="3600" dirty="0" smtClean="0">
                <a:solidFill>
                  <a:srgbClr val="6C271B"/>
                </a:solidFill>
                <a:latin typeface="Franklin Gothic Book" pitchFamily="34" charset="0"/>
              </a:rPr>
              <a:t>Бабочки </a:t>
            </a:r>
            <a:r>
              <a:rPr lang="ru-RU" sz="3600" dirty="0">
                <a:solidFill>
                  <a:srgbClr val="6C271B"/>
                </a:solidFill>
                <a:latin typeface="Franklin Gothic Book" pitchFamily="34" charset="0"/>
              </a:rPr>
              <a:t>летят сюда!</a:t>
            </a:r>
          </a:p>
          <a:p>
            <a:r>
              <a:rPr lang="ru-RU" sz="3600" b="1" dirty="0" smtClean="0">
                <a:solidFill>
                  <a:srgbClr val="6C271B"/>
                </a:solidFill>
                <a:latin typeface="Franklin Gothic Book" pitchFamily="34" charset="0"/>
              </a:rPr>
              <a:t>Банты</a:t>
            </a:r>
            <a:r>
              <a:rPr lang="ru-RU" sz="3600" dirty="0" smtClean="0">
                <a:solidFill>
                  <a:srgbClr val="6C271B"/>
                </a:solidFill>
                <a:latin typeface="Franklin Gothic Book" pitchFamily="34" charset="0"/>
              </a:rPr>
              <a:t>  </a:t>
            </a:r>
            <a:r>
              <a:rPr lang="ru-RU" sz="3600" dirty="0">
                <a:solidFill>
                  <a:srgbClr val="6C271B"/>
                </a:solidFill>
                <a:latin typeface="Franklin Gothic Book" pitchFamily="34" charset="0"/>
              </a:rPr>
              <a:t>эти прилетели,</a:t>
            </a:r>
          </a:p>
          <a:p>
            <a:r>
              <a:rPr lang="ru-RU" sz="3600" dirty="0" smtClean="0">
                <a:solidFill>
                  <a:srgbClr val="6C271B"/>
                </a:solidFill>
                <a:latin typeface="Franklin Gothic Book" pitchFamily="34" charset="0"/>
              </a:rPr>
              <a:t>На </a:t>
            </a:r>
            <a:r>
              <a:rPr lang="ru-RU" sz="3600" dirty="0">
                <a:solidFill>
                  <a:srgbClr val="6C271B"/>
                </a:solidFill>
                <a:latin typeface="Franklin Gothic Book" pitchFamily="34" charset="0"/>
              </a:rPr>
              <a:t>косички Алле сели.</a:t>
            </a:r>
          </a:p>
          <a:p>
            <a:r>
              <a:rPr lang="ru-RU" sz="3600" b="1" dirty="0" smtClean="0">
                <a:solidFill>
                  <a:srgbClr val="6C271B"/>
                </a:solidFill>
                <a:latin typeface="Franklin Gothic Book" pitchFamily="34" charset="0"/>
              </a:rPr>
              <a:t>Бантами</a:t>
            </a:r>
            <a:r>
              <a:rPr lang="ru-RU" sz="3600" dirty="0" smtClean="0">
                <a:solidFill>
                  <a:srgbClr val="6C271B"/>
                </a:solidFill>
                <a:latin typeface="Franklin Gothic Book" pitchFamily="34" charset="0"/>
              </a:rPr>
              <a:t>   довольна </a:t>
            </a:r>
            <a:r>
              <a:rPr lang="ru-RU" sz="3600" dirty="0">
                <a:solidFill>
                  <a:srgbClr val="6C271B"/>
                </a:solidFill>
                <a:latin typeface="Franklin Gothic Book" pitchFamily="34" charset="0"/>
              </a:rPr>
              <a:t>Алла:</a:t>
            </a:r>
          </a:p>
          <a:p>
            <a:r>
              <a:rPr lang="ru-RU" sz="3600" dirty="0" smtClean="0">
                <a:solidFill>
                  <a:srgbClr val="6C271B"/>
                </a:solidFill>
                <a:latin typeface="Franklin Gothic Book" pitchFamily="34" charset="0"/>
              </a:rPr>
              <a:t>О </a:t>
            </a:r>
            <a:r>
              <a:rPr lang="ru-RU" sz="3600" dirty="0">
                <a:solidFill>
                  <a:srgbClr val="6C271B"/>
                </a:solidFill>
                <a:latin typeface="Franklin Gothic Book" pitchFamily="34" charset="0"/>
              </a:rPr>
              <a:t>таких она мечтала.</a:t>
            </a:r>
          </a:p>
          <a:p>
            <a:r>
              <a:rPr lang="ru-RU" sz="3600" dirty="0" smtClean="0">
                <a:solidFill>
                  <a:srgbClr val="6C271B"/>
                </a:solidFill>
                <a:latin typeface="Franklin Gothic Book" pitchFamily="34" charset="0"/>
              </a:rPr>
              <a:t>Алла </a:t>
            </a:r>
            <a:r>
              <a:rPr lang="ru-RU" sz="3600" dirty="0">
                <a:solidFill>
                  <a:srgbClr val="6C271B"/>
                </a:solidFill>
                <a:latin typeface="Franklin Gothic Book" pitchFamily="34" charset="0"/>
              </a:rPr>
              <a:t>новым </a:t>
            </a:r>
            <a:r>
              <a:rPr lang="ru-RU" sz="3600" dirty="0" smtClean="0">
                <a:solidFill>
                  <a:srgbClr val="6C271B"/>
                </a:solidFill>
                <a:latin typeface="Franklin Gothic Book" pitchFamily="34" charset="0"/>
              </a:rPr>
              <a:t> </a:t>
            </a:r>
            <a:r>
              <a:rPr lang="ru-RU" sz="3600" b="1" dirty="0" smtClean="0">
                <a:solidFill>
                  <a:srgbClr val="6C271B"/>
                </a:solidFill>
                <a:latin typeface="Franklin Gothic Book" pitchFamily="34" charset="0"/>
              </a:rPr>
              <a:t>бантам  </a:t>
            </a:r>
            <a:r>
              <a:rPr lang="ru-RU" sz="3600" dirty="0" smtClean="0">
                <a:solidFill>
                  <a:srgbClr val="6C271B"/>
                </a:solidFill>
                <a:latin typeface="Franklin Gothic Book" pitchFamily="34" charset="0"/>
              </a:rPr>
              <a:t>рада,</a:t>
            </a:r>
          </a:p>
          <a:p>
            <a:r>
              <a:rPr lang="ru-RU" sz="3600" dirty="0" smtClean="0">
                <a:solidFill>
                  <a:srgbClr val="6C271B"/>
                </a:solidFill>
                <a:latin typeface="Franklin Gothic Book" pitchFamily="34" charset="0"/>
              </a:rPr>
              <a:t>Ей </a:t>
            </a:r>
            <a:r>
              <a:rPr lang="ru-RU" sz="3600" dirty="0">
                <a:solidFill>
                  <a:srgbClr val="6C271B"/>
                </a:solidFill>
                <a:latin typeface="Franklin Gothic Book" pitchFamily="34" charset="0"/>
              </a:rPr>
              <a:t>других совсем не надо!</a:t>
            </a:r>
          </a:p>
        </p:txBody>
      </p:sp>
      <p:pic>
        <p:nvPicPr>
          <p:cNvPr id="1027" name="Picture 3" descr="C:\Users\Горохов\Desktop\i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838547">
            <a:off x="6951602" y="476249"/>
            <a:ext cx="1638300" cy="1428750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  <a:extLst/>
        </p:spPr>
      </p:pic>
      <p:pic>
        <p:nvPicPr>
          <p:cNvPr id="1028" name="Picture 4" descr="C:\Users\Горохов\Desktop\i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26163">
            <a:off x="6426090" y="1210492"/>
            <a:ext cx="1223963" cy="1004887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  <a:extLst/>
        </p:spPr>
      </p:pic>
      <p:pic>
        <p:nvPicPr>
          <p:cNvPr id="3" name="Picture 2" descr="http://www.persian-star.net/1390/9/07/baby/1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7907" y="3068961"/>
            <a:ext cx="3456581" cy="3024335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Горохов\Desktop\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5825" y="2744788"/>
            <a:ext cx="1552575" cy="1428750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  <a:extLst/>
        </p:spPr>
      </p:pic>
      <p:sp>
        <p:nvSpPr>
          <p:cNvPr id="2" name="Прямоугольник 1"/>
          <p:cNvSpPr/>
          <p:nvPr/>
        </p:nvSpPr>
        <p:spPr>
          <a:xfrm>
            <a:off x="683567" y="836712"/>
            <a:ext cx="5630259" cy="452431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СПАСИБО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 ЗА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</a:rPr>
              <a:t> УРОК!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980728"/>
            <a:ext cx="626469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Источники информации:</a:t>
            </a:r>
          </a:p>
          <a:p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Г.В. 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Александрова </a:t>
            </a:r>
            <a:br>
              <a:rPr lang="ru-RU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«Занимательный Русский язык»</a:t>
            </a:r>
            <a:br>
              <a:rPr lang="ru-RU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dirty="0" err="1">
                <a:solidFill>
                  <a:schemeClr val="accent3">
                    <a:lumMod val="50000"/>
                  </a:schemeClr>
                </a:solidFill>
              </a:rPr>
              <a:t>Тригон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, СПб, 1998 г.</a:t>
            </a:r>
            <a:br>
              <a:rPr lang="ru-RU" dirty="0">
                <a:solidFill>
                  <a:schemeClr val="accent3">
                    <a:lumMod val="50000"/>
                  </a:schemeClr>
                </a:solidFill>
              </a:rPr>
            </a:br>
            <a:endParaRPr lang="ru-RU" dirty="0" smtClean="0">
              <a:solidFill>
                <a:schemeClr val="accent3">
                  <a:lumMod val="50000"/>
                </a:schemeClr>
              </a:solidFill>
            </a:endParaRPr>
          </a:p>
          <a:p>
            <a:endParaRPr lang="ru-RU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Интернет-ресурсы:</a:t>
            </a:r>
          </a:p>
          <a:p>
            <a:r>
              <a:rPr lang="en-US" dirty="0">
                <a:solidFill>
                  <a:schemeClr val="accent3">
                    <a:lumMod val="50000"/>
                  </a:schemeClr>
                </a:solidFill>
                <a:hlinkClick r:id="rId2"/>
              </a:rPr>
              <a:t>http://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hlinkClick r:id="rId2"/>
              </a:rPr>
              <a:t>zanimatika.narod.ru/Nachalka8.htm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стихи</a:t>
            </a:r>
            <a:endParaRPr lang="ru-RU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hlinkClick r:id="rId3"/>
              </a:rPr>
              <a:t>http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hlinkClick r:id="rId3"/>
              </a:rPr>
              <a:t>://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hlinkClick r:id="rId3"/>
              </a:rPr>
              <a:t>www.artes.su/wallpapers/4676/2.html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картинки</a:t>
            </a:r>
            <a:endParaRPr lang="ru-RU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accent3">
                    <a:lumMod val="50000"/>
                  </a:schemeClr>
                </a:solidFill>
                <a:hlinkClick r:id="rId4"/>
              </a:rPr>
              <a:t>http://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hlinkClick r:id="rId4"/>
              </a:rPr>
              <a:t>spooo.ru/blogs/tag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картинки</a:t>
            </a:r>
            <a:endParaRPr lang="ru-RU" dirty="0" smtClean="0">
              <a:solidFill>
                <a:schemeClr val="accent3">
                  <a:lumMod val="50000"/>
                </a:schemeClr>
              </a:solidFill>
            </a:endParaRP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9071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76288" y="692150"/>
            <a:ext cx="2733675" cy="203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i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Прозвенел звонок,</a:t>
            </a:r>
            <a:br>
              <a:rPr lang="ru-RU" i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</a:br>
            <a:r>
              <a:rPr lang="ru-RU" i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Начинается урок.</a:t>
            </a:r>
            <a:br>
              <a:rPr lang="ru-RU" i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</a:br>
            <a:r>
              <a:rPr lang="ru-RU" i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Он пойдет сегодня впрок.</a:t>
            </a:r>
            <a:br>
              <a:rPr lang="ru-RU" i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</a:br>
            <a:r>
              <a:rPr lang="ru-RU" i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Постарайтесь все понять,</a:t>
            </a:r>
            <a:br>
              <a:rPr lang="ru-RU" i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</a:br>
            <a:r>
              <a:rPr lang="ru-RU" i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Что-то новое узнать.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</p:txBody>
      </p:sp>
      <p:pic>
        <p:nvPicPr>
          <p:cNvPr id="1026" name="Picture 2" descr="C:\Users\Горохов\Desktop\x_a039be7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875" y="2198688"/>
            <a:ext cx="2397125" cy="2382837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777875" y="4724400"/>
            <a:ext cx="2919413" cy="12017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i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Вот звонок нам дал сигнал: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i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поработать час настал.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i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Так что время не теряем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i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и работать начинаем.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8194" name="Picture 2" descr="C:\Users\Горохов\Desktop\KFB_lpADf6Y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6100" y="831850"/>
            <a:ext cx="4217988" cy="4829175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  <a:ex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650" y="836613"/>
            <a:ext cx="7808913" cy="28003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 </a:t>
            </a:r>
            <a:r>
              <a:rPr lang="ru-RU" sz="4400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Предлогов с детства не люблю,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 С собою рядом не терплю.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 Мои вопросы – </a:t>
            </a:r>
            <a:r>
              <a:rPr lang="ru-RU" sz="44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кто? и что?</a:t>
            </a:r>
            <a:r>
              <a:rPr lang="ru-RU" sz="4400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 –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 Ни с чем не спутает никто.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2124075" y="5110163"/>
            <a:ext cx="5464175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>
                <a:solidFill>
                  <a:schemeClr val="accent2"/>
                </a:solidFill>
                <a:latin typeface="Franklin Gothic Book" pitchFamily="34" charset="0"/>
              </a:rPr>
              <a:t>Именительный падеж</a:t>
            </a:r>
          </a:p>
        </p:txBody>
      </p:sp>
      <p:pic>
        <p:nvPicPr>
          <p:cNvPr id="2051" name="Picture 3" descr="C:\Users\Горохов\Desktop\i (9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2500" y="3636963"/>
            <a:ext cx="1800225" cy="1581150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  <a:ex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0375" y="476250"/>
            <a:ext cx="8351838" cy="4156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 </a:t>
            </a:r>
            <a:r>
              <a:rPr lang="ru-RU" sz="44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Кого</a:t>
            </a:r>
            <a:r>
              <a:rPr lang="ru-RU" sz="4400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 же </a:t>
            </a:r>
            <a:r>
              <a:rPr lang="ru-RU" sz="44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нет</a:t>
            </a:r>
            <a:r>
              <a:rPr lang="ru-RU" sz="4400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 Я очень беспокоюсь,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 </a:t>
            </a:r>
            <a:r>
              <a:rPr lang="ru-RU" sz="44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Чего</a:t>
            </a:r>
            <a:r>
              <a:rPr lang="ru-RU" sz="4400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 же нет?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 Отправлюсь я на поиск.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 Прошу, друзья, скорее помогите!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 И как зовут меня, скажите</a:t>
            </a:r>
            <a:r>
              <a:rPr lang="ru-RU" sz="4400" dirty="0">
                <a:latin typeface="+mn-lt"/>
              </a:rPr>
              <a:t>!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979613" y="5516563"/>
            <a:ext cx="498475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>
                <a:solidFill>
                  <a:schemeClr val="accent2"/>
                </a:solidFill>
                <a:latin typeface="Franklin Gothic Book" pitchFamily="34" charset="0"/>
              </a:rPr>
              <a:t>Родительный падеж</a:t>
            </a:r>
          </a:p>
        </p:txBody>
      </p:sp>
      <p:pic>
        <p:nvPicPr>
          <p:cNvPr id="3075" name="Picture 3" descr="C:\Users\Горохов\Desktop\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25" y="620713"/>
            <a:ext cx="2376488" cy="1871662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  <a:ex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950" y="549275"/>
            <a:ext cx="8843963" cy="34766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latin typeface="+mn-lt"/>
              </a:rPr>
              <a:t>    </a:t>
            </a:r>
            <a:r>
              <a:rPr lang="ru-RU" sz="4400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Я работаю старательно.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    </a:t>
            </a:r>
            <a:r>
              <a:rPr lang="ru-RU" sz="44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Кому</a:t>
            </a:r>
            <a:r>
              <a:rPr lang="ru-RU" sz="4400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 отдать? К </a:t>
            </a:r>
            <a:r>
              <a:rPr lang="ru-RU" sz="44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чему</a:t>
            </a:r>
            <a:r>
              <a:rPr lang="ru-RU" sz="4400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 призвать? –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    Лишь только я могу сказать.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    С предлогом «к» порой дружу,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    Но и один гулять хожу.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306638" y="5516563"/>
            <a:ext cx="4448175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>
                <a:solidFill>
                  <a:schemeClr val="accent2"/>
                </a:solidFill>
                <a:latin typeface="Franklin Gothic Book" pitchFamily="34" charset="0"/>
              </a:rPr>
              <a:t>Дательный падеж</a:t>
            </a:r>
          </a:p>
        </p:txBody>
      </p:sp>
      <p:pic>
        <p:nvPicPr>
          <p:cNvPr id="4098" name="Picture 2" descr="C:\Users\Горохов\Desktop\email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2500" y="4365625"/>
            <a:ext cx="1524000" cy="1274763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  <a:ex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750" y="476250"/>
            <a:ext cx="7615238" cy="48323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Кого</a:t>
            </a:r>
            <a:r>
              <a:rPr lang="ru-RU" sz="4400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 винить, мне видно сразу!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Пусть каждый здесь запомнит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                                  эту фразу.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Ведь я важней министра!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Все это знают тут!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А ну скорей скажите: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Как меня зовут?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2195513" y="5589588"/>
            <a:ext cx="5056187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>
                <a:solidFill>
                  <a:schemeClr val="accent2"/>
                </a:solidFill>
                <a:latin typeface="Franklin Gothic Book" pitchFamily="34" charset="0"/>
              </a:rPr>
              <a:t>Винительный падеж</a:t>
            </a:r>
          </a:p>
        </p:txBody>
      </p:sp>
      <p:pic>
        <p:nvPicPr>
          <p:cNvPr id="5122" name="Picture 2" descr="C:\Users\Горохов\Desktop\i (6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3663" y="3879850"/>
            <a:ext cx="1905000" cy="1428750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  <a:ex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750" y="549275"/>
            <a:ext cx="8326438" cy="28003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 </a:t>
            </a:r>
            <a:r>
              <a:rPr lang="ru-RU" sz="4400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Творите – </a:t>
            </a:r>
            <a:r>
              <a:rPr lang="ru-RU" sz="44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чем</a:t>
            </a:r>
            <a:r>
              <a:rPr lang="ru-RU" sz="4400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? Творите – с </a:t>
            </a:r>
            <a:r>
              <a:rPr lang="ru-RU" sz="44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кем</a:t>
            </a:r>
            <a:r>
              <a:rPr lang="ru-RU" sz="4400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 Я подскажу вам – нет проблем!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 Предлогам «перед», «под» и «над»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 В любой момент я очень рад.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084388" y="5589588"/>
            <a:ext cx="5237162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>
                <a:solidFill>
                  <a:schemeClr val="accent2"/>
                </a:solidFill>
                <a:latin typeface="Franklin Gothic Book" pitchFamily="34" charset="0"/>
              </a:rPr>
              <a:t>Творительный падеж</a:t>
            </a:r>
          </a:p>
        </p:txBody>
      </p:sp>
      <p:pic>
        <p:nvPicPr>
          <p:cNvPr id="6146" name="Picture 2" descr="C:\Users\Горохов\Desktop\i (7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63963" y="3716338"/>
            <a:ext cx="1876425" cy="1428750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  <a:ex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051050" y="5557838"/>
            <a:ext cx="493395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>
                <a:solidFill>
                  <a:schemeClr val="accent2"/>
                </a:solidFill>
                <a:latin typeface="Franklin Gothic Book" pitchFamily="34" charset="0"/>
              </a:rPr>
              <a:t>Предложный падеж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11188" y="458788"/>
            <a:ext cx="8139112" cy="34766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Мне без предлогов свет не мил.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Пусть будут «в», и «о», и «при» –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Ты их случайно не сотри!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Тогда смогу я рассказать,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 </a:t>
            </a:r>
            <a:r>
              <a:rPr lang="ru-RU" sz="44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О </a:t>
            </a: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  <a:t>чём </a:t>
            </a:r>
            <a:r>
              <a:rPr lang="ru-RU" sz="4400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мечтать и в </a:t>
            </a:r>
            <a:r>
              <a:rPr lang="ru-RU" sz="4400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  <a:t>чём </a:t>
            </a:r>
            <a:r>
              <a:rPr lang="ru-RU" sz="4400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гулять.</a:t>
            </a:r>
          </a:p>
        </p:txBody>
      </p:sp>
      <p:pic>
        <p:nvPicPr>
          <p:cNvPr id="7170" name="Picture 2" descr="C:\Users\Горохов\Desktop\i (8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475" y="4160838"/>
            <a:ext cx="1905000" cy="1428750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  <a:ex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40" name="Group 36"/>
          <p:cNvGraphicFramePr>
            <a:graphicFrameLocks noGrp="1"/>
          </p:cNvGraphicFramePr>
          <p:nvPr/>
        </p:nvGraphicFramePr>
        <p:xfrm>
          <a:off x="755650" y="620713"/>
          <a:ext cx="7777163" cy="5611816"/>
        </p:xfrm>
        <a:graphic>
          <a:graphicData uri="http://schemas.openxmlformats.org/drawingml/2006/table">
            <a:tbl>
              <a:tblPr/>
              <a:tblGrid>
                <a:gridCol w="2016125"/>
                <a:gridCol w="2047875"/>
                <a:gridCol w="3713163"/>
              </a:tblGrid>
              <a:tr h="801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Franklin Gothic Book" pitchFamily="34" charset="0"/>
                        </a:rPr>
                        <a:t>Падеж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Franklin Gothic Book" pitchFamily="34" charset="0"/>
                        </a:rPr>
                        <a:t>« Волшебное слово 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Franklin Gothic Book" pitchFamily="34" charset="0"/>
                        </a:rPr>
                        <a:t>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Franklin Gothic Book" pitchFamily="34" charset="0"/>
                        </a:rPr>
                        <a:t>Вопросы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1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Franklin Gothic Book" pitchFamily="34" charset="0"/>
                        </a:rPr>
                        <a:t>Именительный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Franklin Gothic Book" pitchFamily="34" charset="0"/>
                        </a:rPr>
                        <a:t>падеж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6C271B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C271B"/>
                          </a:solidFill>
                          <a:effectLst/>
                          <a:latin typeface="Franklin Gothic Book" pitchFamily="34" charset="0"/>
                        </a:rPr>
                        <a:t>КТО?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C271B"/>
                          </a:solidFill>
                          <a:effectLst/>
                          <a:latin typeface="Franklin Gothic Book" pitchFamily="34" charset="0"/>
                        </a:rPr>
                        <a:t>ЧТО?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1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Franklin Gothic Book" pitchFamily="34" charset="0"/>
                        </a:rPr>
                        <a:t>Родительный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Franklin Gothic Book" pitchFamily="34" charset="0"/>
                        </a:rPr>
                        <a:t>падеж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C271B"/>
                          </a:solidFill>
                          <a:effectLst/>
                          <a:latin typeface="Franklin Gothic Book" pitchFamily="34" charset="0"/>
                        </a:rPr>
                        <a:t>НЕТ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C271B"/>
                          </a:solidFill>
                          <a:effectLst/>
                          <a:latin typeface="Franklin Gothic Book" pitchFamily="34" charset="0"/>
                        </a:rPr>
                        <a:t>КОГО?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C271B"/>
                          </a:solidFill>
                          <a:effectLst/>
                          <a:latin typeface="Franklin Gothic Book" pitchFamily="34" charset="0"/>
                        </a:rPr>
                        <a:t>ЧЕГО?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1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Franklin Gothic Book" pitchFamily="34" charset="0"/>
                        </a:rPr>
                        <a:t>Дательный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Franklin Gothic Book" pitchFamily="34" charset="0"/>
                        </a:rPr>
                        <a:t>падеж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C271B"/>
                          </a:solidFill>
                          <a:effectLst/>
                          <a:latin typeface="Franklin Gothic Book" pitchFamily="34" charset="0"/>
                        </a:rPr>
                        <a:t>ДАТЬ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C271B"/>
                          </a:solidFill>
                          <a:effectLst/>
                          <a:latin typeface="Franklin Gothic Book" pitchFamily="34" charset="0"/>
                        </a:rPr>
                        <a:t>КОМУ?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C271B"/>
                          </a:solidFill>
                          <a:effectLst/>
                          <a:latin typeface="Franklin Gothic Book" pitchFamily="34" charset="0"/>
                        </a:rPr>
                        <a:t>ЧЕМУ?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1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Franklin Gothic Book" pitchFamily="34" charset="0"/>
                        </a:rPr>
                        <a:t>Винительный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Franklin Gothic Book" pitchFamily="34" charset="0"/>
                        </a:rPr>
                        <a:t>падеж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C271B"/>
                          </a:solidFill>
                          <a:effectLst/>
                          <a:latin typeface="Franklin Gothic Book" pitchFamily="34" charset="0"/>
                        </a:rPr>
                        <a:t>ВИЖУ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C271B"/>
                          </a:solidFill>
                          <a:effectLst/>
                          <a:latin typeface="Franklin Gothic Book" pitchFamily="34" charset="0"/>
                        </a:rPr>
                        <a:t>КОГО?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C271B"/>
                          </a:solidFill>
                          <a:effectLst/>
                          <a:latin typeface="Franklin Gothic Book" pitchFamily="34" charset="0"/>
                        </a:rPr>
                        <a:t>ЧТО?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1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Franklin Gothic Book" pitchFamily="34" charset="0"/>
                        </a:rPr>
                        <a:t>Творительный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Franklin Gothic Book" pitchFamily="34" charset="0"/>
                        </a:rPr>
                        <a:t>падеж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C271B"/>
                          </a:solidFill>
                          <a:effectLst/>
                          <a:latin typeface="Franklin Gothic Book" pitchFamily="34" charset="0"/>
                        </a:rPr>
                        <a:t>ДОВОЛЕН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C271B"/>
                          </a:solidFill>
                          <a:effectLst/>
                          <a:latin typeface="Franklin Gothic Book" pitchFamily="34" charset="0"/>
                        </a:rPr>
                        <a:t>КЕМ?</a:t>
                      </a:r>
                      <a:b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C271B"/>
                          </a:solidFill>
                          <a:effectLst/>
                          <a:latin typeface="Franklin Gothic Book" pitchFamily="34" charset="0"/>
                        </a:rPr>
                      </a:b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C271B"/>
                          </a:solidFill>
                          <a:effectLst/>
                          <a:latin typeface="Franklin Gothic Book" pitchFamily="34" charset="0"/>
                        </a:rPr>
                        <a:t>ЧЕМ?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1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Franklin Gothic Book" pitchFamily="34" charset="0"/>
                        </a:rPr>
                        <a:t>Предложный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Franklin Gothic Book" pitchFamily="34" charset="0"/>
                        </a:rPr>
                        <a:t>падеж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C271B"/>
                          </a:solidFill>
                          <a:effectLst/>
                          <a:latin typeface="Franklin Gothic Book" pitchFamily="34" charset="0"/>
                        </a:rPr>
                        <a:t>ДУМАЮ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C271B"/>
                          </a:solidFill>
                          <a:effectLst/>
                          <a:latin typeface="Franklin Gothic Book" pitchFamily="34" charset="0"/>
                        </a:rPr>
                        <a:t>О КОМ?</a:t>
                      </a:r>
                      <a:b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C271B"/>
                          </a:solidFill>
                          <a:effectLst/>
                          <a:latin typeface="Franklin Gothic Book" pitchFamily="34" charset="0"/>
                        </a:rPr>
                      </a:b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C271B"/>
                          </a:solidFill>
                          <a:effectLst/>
                          <a:latin typeface="Franklin Gothic Book" pitchFamily="34" charset="0"/>
                        </a:rPr>
                        <a:t>О ЧЁМ?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Аптека">
    <a:dk1>
      <a:sysClr val="windowText" lastClr="000000"/>
    </a:dk1>
    <a:lt1>
      <a:sysClr val="window" lastClr="FFFFFF"/>
    </a:lt1>
    <a:dk2>
      <a:srgbClr val="564B3C"/>
    </a:dk2>
    <a:lt2>
      <a:srgbClr val="ECEDD1"/>
    </a:lt2>
    <a:accent1>
      <a:srgbClr val="93A299"/>
    </a:accent1>
    <a:accent2>
      <a:srgbClr val="CF543F"/>
    </a:accent2>
    <a:accent3>
      <a:srgbClr val="B5AE53"/>
    </a:accent3>
    <a:accent4>
      <a:srgbClr val="848058"/>
    </a:accent4>
    <a:accent5>
      <a:srgbClr val="E8B54D"/>
    </a:accent5>
    <a:accent6>
      <a:srgbClr val="786C71"/>
    </a:accent6>
    <a:hlink>
      <a:srgbClr val="CCCC00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431</TotalTime>
  <Words>438</Words>
  <Application>Microsoft Office PowerPoint</Application>
  <PresentationFormat>Экран (4:3)</PresentationFormat>
  <Paragraphs>115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Трек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Горохов</dc:creator>
  <cp:lastModifiedBy>Ольга</cp:lastModifiedBy>
  <cp:revision>32</cp:revision>
  <dcterms:created xsi:type="dcterms:W3CDTF">2013-02-16T15:21:42Z</dcterms:created>
  <dcterms:modified xsi:type="dcterms:W3CDTF">2013-11-17T15:41:29Z</dcterms:modified>
</cp:coreProperties>
</file>