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3" r:id="rId10"/>
    <p:sldId id="260" r:id="rId11"/>
    <p:sldId id="269" r:id="rId12"/>
    <p:sldId id="262" r:id="rId13"/>
    <p:sldId id="272" r:id="rId14"/>
    <p:sldId id="271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928C-39AB-4960-99AF-4CF25D929EBD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FD94-BD19-4D4D-9C30-1382B72B2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501122" cy="13573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Культура профессионального</a:t>
            </a:r>
            <a:br>
              <a:rPr lang="ru-RU" b="1" dirty="0" smtClean="0"/>
            </a:br>
            <a:r>
              <a:rPr lang="ru-RU" b="1" dirty="0" smtClean="0"/>
              <a:t>общения педагога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1071546"/>
            <a:ext cx="3428992" cy="50006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Самым важным явлением в школе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самым поучительным предметом,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самым </a:t>
            </a:r>
            <a:r>
              <a:rPr lang="ru-RU" b="1" dirty="0">
                <a:solidFill>
                  <a:srgbClr val="FF0000"/>
                </a:solidFill>
              </a:rPr>
              <a:t>живым примером для ученика является сам учитель.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Дистервег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6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4643470" cy="3437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подготовила учитель начальных классов</a:t>
            </a:r>
          </a:p>
          <a:p>
            <a:r>
              <a:rPr lang="ru-RU" b="1" dirty="0" smtClean="0"/>
              <a:t>МОУ СОШ №5</a:t>
            </a:r>
          </a:p>
          <a:p>
            <a:r>
              <a:rPr lang="ru-RU" b="1" dirty="0" err="1" smtClean="0"/>
              <a:t>Пиянзова</a:t>
            </a:r>
            <a:r>
              <a:rPr lang="ru-RU" b="1" dirty="0" smtClean="0"/>
              <a:t> Светлана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6429420" cy="13572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теста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7643834" cy="578645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Если к вам можно отнести всего </a:t>
            </a:r>
            <a:r>
              <a:rPr lang="ru-RU" b="1" i="1" dirty="0"/>
              <a:t>2-3 утверждения</a:t>
            </a:r>
            <a:r>
              <a:rPr lang="ru-RU" b="1" dirty="0"/>
              <a:t>, можно сказать, что вы не вызываете раздражения у коллег. </a:t>
            </a:r>
            <a:r>
              <a:rPr lang="ru-RU" b="1" dirty="0" smtClean="0"/>
              <a:t>Отношения </a:t>
            </a:r>
            <a:r>
              <a:rPr lang="ru-RU" b="1" dirty="0"/>
              <a:t>между вами можно расценивать как ровные и дружественные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можно сказать, что </a:t>
            </a:r>
            <a:r>
              <a:rPr lang="ru-RU" b="1" i="1" dirty="0"/>
              <a:t>4-6 утверждений</a:t>
            </a:r>
            <a:r>
              <a:rPr lang="ru-RU" b="1" dirty="0"/>
              <a:t> – про вас, следует быть повнимательнее к коллегам.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В </a:t>
            </a:r>
            <a:r>
              <a:rPr lang="ru-RU" b="1" dirty="0"/>
              <a:t>противном случае именно вас скоро начнут расценивать как сотрудника, который вызывает постоянное раздражение</a:t>
            </a:r>
            <a:r>
              <a:rPr lang="ru-RU" b="1" dirty="0" smtClean="0"/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к вам относятся </a:t>
            </a:r>
            <a:r>
              <a:rPr lang="ru-RU" b="1" i="1" dirty="0"/>
              <a:t>6 и более утверждений</a:t>
            </a:r>
            <a:r>
              <a:rPr lang="ru-RU" b="1" dirty="0"/>
              <a:t>, можно сказать, что вас уже считают основным «раздражителем». Значит, пришло время полностью менять свою манеру общения с коллегами по работе.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A-Manager-Or-Profes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20" y="0"/>
            <a:ext cx="158748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274638"/>
            <a:ext cx="6286512" cy="64405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prstClr val="black"/>
                </a:solidFill>
              </a:rPr>
              <a:t>Каждый день учителя собираются в учительской, и уже по атмосфере в ней можно во многом судить о нравственных отношениях в коллективе: грубость или доброжелательность, ворчание и угрозы или искренность, раздраженность или внимательность и т. п.— уже какой-то показатель этих отношений.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А практика показывает, что даже настроение из учительской учитель несет в класс, и раздраженность, возникшая в ней, влечет за собой недостаточную педагогическую продуктивность на уроке. 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Плохое настроение испытывают на себе и дети.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778437ed2fa22fb5a166e1fb5a0fa5e3,14,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86764" cy="26431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717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Все мы работаем в коллективе. А он, как известно, состоит из людей. И многим знакомо то чувство, когда в </a:t>
            </a:r>
            <a:r>
              <a:rPr lang="ru-RU" sz="2800" b="1" dirty="0" smtClean="0">
                <a:solidFill>
                  <a:srgbClr val="00B050"/>
                </a:solidFill>
              </a:rPr>
              <a:t>школу </a:t>
            </a:r>
            <a:r>
              <a:rPr lang="ru-RU" sz="2800" b="1" dirty="0">
                <a:solidFill>
                  <a:srgbClr val="00B050"/>
                </a:solidFill>
              </a:rPr>
              <a:t>идти нет ни желания, ни сил из-за напряженных отношений с коллегами. 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Дабы </a:t>
            </a:r>
            <a:r>
              <a:rPr lang="ru-RU" sz="2800" b="1" dirty="0">
                <a:solidFill>
                  <a:srgbClr val="00B050"/>
                </a:solidFill>
              </a:rPr>
              <a:t>с вами такого не случилось, соблюдайте некоторые правила общения, рекомендуемые психологами.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http://vashpsiholog.org/wp-content/uploads/2011/06/%D0%BA%D0%B0%D0%BA-%D0%BE%D0%B1%D1%89%D0%B0%D1%82%D1%8C%D1%81%D1%8F-%D1%81-%D1%81%D0%BE%D1%81%D0%BB%D1%83%D0%B6%D0%B8%D0%B2%D1%86%D0%B0%D0%BC%D0%B8-300x19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86058"/>
            <a:ext cx="71438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369072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</a:rPr>
              <a:t>                  Отношения </a:t>
            </a:r>
            <a:r>
              <a:rPr lang="ru-RU" sz="3100" b="1" dirty="0">
                <a:solidFill>
                  <a:srgbClr val="FF0000"/>
                </a:solidFill>
              </a:rPr>
              <a:t>"УЧИТЕЛЬ - КОЛЛЕГИ"</a:t>
            </a:r>
            <a:r>
              <a:rPr lang="ru-RU" sz="3100" dirty="0">
                <a:solidFill>
                  <a:prstClr val="black"/>
                </a:solidFill>
              </a:rPr>
              <a:t/>
            </a:r>
            <a:br>
              <a:rPr lang="ru-RU" sz="3100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1. Быть добрым, дружелюбным и чувствительным к своим коллегам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2. Владеть тоном и тактом общения с коллегами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3. Не завидовать успехам коллег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4. Делиться своим опытом с коллегами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5. Не стесняться учиться у коллег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6. Не смотреть на коллег сверху своего "полета"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7. Хранить доброе имя своих коллег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8. Не пытаться поднять авторитет своего предмета через унижение других</a:t>
            </a:r>
            <a:br>
              <a:rPr lang="ru-RU" sz="3100" b="1" dirty="0">
                <a:solidFill>
                  <a:prstClr val="black"/>
                </a:solidFill>
              </a:rPr>
            </a:br>
            <a:r>
              <a:rPr lang="ru-RU" sz="3100" b="1" dirty="0">
                <a:solidFill>
                  <a:prstClr val="black"/>
                </a:solidFill>
              </a:rPr>
              <a:t>9. Быть непримиримым к фактам антипедагогичного поведения коллег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629763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Педагогический коллектив — сложное целое, объединенное общими педагогическими задачами, составленное из людей, различающихся между собой по возрасту и опыту, вкусам и интересам, специальности и педагогическим взглядам, нравственному уровню и интеллекту.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>Для того, чтобы коллектив, собранный из столь разных людей, мог работать как единое целое, необходима согласованность усилий всех его участников.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6a01310f3c7aeb970c01310f922c65970c-32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3674" y="158716"/>
            <a:ext cx="2557482" cy="28416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286280" cy="4214842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4572000" cy="62865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14290"/>
            <a:ext cx="40984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Подготовка </a:t>
            </a:r>
          </a:p>
          <a:p>
            <a:r>
              <a:rPr lang="ru-RU" sz="4400" b="1" dirty="0" smtClean="0"/>
              <a:t>к конкурсу</a:t>
            </a:r>
          </a:p>
          <a:p>
            <a:r>
              <a:rPr lang="ru-RU" sz="4400" b="1" dirty="0" smtClean="0"/>
              <a:t> «Учитель года»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572032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4357718" cy="3429024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571480"/>
            <a:ext cx="32645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Подготовка 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к семинару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школьных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библиотекарей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42860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проблемы в общении, отношения с учителя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571900" cy="4929222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2.bp.blogspot.com/_9jNk7_H2LUk/TMfhW5nTp1I/AAAAAAAAAA0/LXnabcn8NBI/s320/a0af92eec4a5d7f0b431666976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«…авторитет проистекает только от ответственности»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                                    А.С.Макаренко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36972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Важным компонентом творческой атмосферы  </a:t>
            </a:r>
            <a:r>
              <a:rPr lang="ru-RU" dirty="0" smtClean="0"/>
              <a:t>в школе является </a:t>
            </a:r>
            <a:r>
              <a:rPr lang="ru-RU" dirty="0"/>
              <a:t>ответственность каждого учителя за коллектив и всего коллектива за каждого. Творческая атмосфера всегда предполагает наличие в коллективе понятия «взаимно». </a:t>
            </a:r>
            <a:endParaRPr lang="ru-RU" dirty="0" smtClean="0"/>
          </a:p>
          <a:p>
            <a:pPr lvl="0"/>
            <a:r>
              <a:rPr lang="ru-RU" dirty="0" smtClean="0"/>
              <a:t>Если </a:t>
            </a:r>
            <a:r>
              <a:rPr lang="ru-RU" dirty="0"/>
              <a:t>каждый учитель поймет, что ответственность равна авторитету, то он сможет по степени полезности своей деятельности определить свое место в </a:t>
            </a:r>
            <a:r>
              <a:rPr lang="ru-RU" dirty="0" smtClean="0"/>
              <a:t>коллективе…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Всякий, кто думает одно, а учеников наставляет в другом, кажется мне, также чужд обучению, как и понятию о честном человеке</a:t>
            </a:r>
            <a:r>
              <a:rPr lang="ru-RU" sz="2400" b="1" dirty="0" smtClean="0">
                <a:solidFill>
                  <a:srgbClr val="FF0000"/>
                </a:solidFill>
              </a:rPr>
              <a:t>.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Император </a:t>
            </a:r>
            <a:r>
              <a:rPr lang="ru-RU" sz="2400" b="1" dirty="0">
                <a:solidFill>
                  <a:srgbClr val="7030A0"/>
                </a:solidFill>
              </a:rPr>
              <a:t>Юлиан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>
            <a:noAutofit/>
          </a:bodyPr>
          <a:lstStyle/>
          <a:p>
            <a:r>
              <a:rPr lang="ru-RU" sz="2800" b="1" dirty="0"/>
              <a:t>Творческая атмосфера – это профессиональные споры, борьба мнений, деловые разногласия. Отсутствие их ведет к разрушению творческой атмосферы. </a:t>
            </a:r>
            <a:endParaRPr lang="ru-RU" sz="2800" b="1" dirty="0" smtClean="0"/>
          </a:p>
          <a:p>
            <a:r>
              <a:rPr lang="ru-RU" sz="2800" b="1" dirty="0" smtClean="0"/>
              <a:t>Это </a:t>
            </a:r>
            <a:r>
              <a:rPr lang="ru-RU" sz="2800" b="1" dirty="0"/>
              <a:t>средство повышения производительности труда. Анализ, сделанный психологами и учеными, показывает, что коллективы, в которых бурлит мысль и учителя идут навстречу сложным вопросам обучения и воспитания, не боясь столкновений, не испытывают тягостных ссор, мелочных дрязг, без паники готовы преодолеть непредусмотренные затруднения, рождаемые жизнью.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0438"/>
            <a:ext cx="9144000" cy="321471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/>
                <a:ea typeface="Times New Roman"/>
              </a:rPr>
              <a:t>Однако споры полезны, когда они принципиальны, иначе создают отрицательный эмоциональный климат, порождающий взаимные обиды. Несмотря на то, что в основном наш коллектив женский, мы всегда умели обойти сплетни и мелочность, и этого правила постараемся придерживаться дальше.</a:t>
            </a:r>
            <a:endParaRPr lang="ru-RU" sz="3100" b="1" dirty="0"/>
          </a:p>
        </p:txBody>
      </p:sp>
      <p:pic>
        <p:nvPicPr>
          <p:cNvPr id="4" name="Содержимое 3" descr="orig_192_12979141357NTH58Dz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86413" cy="3583013"/>
          </a:xfrm>
          <a:prstGeom prst="flowChartMagneticDisk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Плохой учитель преподносит истину, хороший учит ее находить.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/>
              <a:t> </a:t>
            </a:r>
            <a:r>
              <a:rPr lang="ru-RU" sz="3600" b="1" dirty="0" smtClean="0"/>
              <a:t>                                                          А</a:t>
            </a:r>
            <a:r>
              <a:rPr lang="ru-RU" sz="3600" b="1" dirty="0"/>
              <a:t>. </a:t>
            </a:r>
            <a:r>
              <a:rPr lang="ru-RU" sz="3600" b="1" dirty="0" err="1"/>
              <a:t>Дистервег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>
            <a:normAutofit/>
          </a:bodyPr>
          <a:lstStyle/>
          <a:p>
            <a:r>
              <a:rPr lang="ru-RU" b="1" dirty="0"/>
              <a:t>Составной элемент творческой атмосферы – признание лидерства лучших учителей, мастеров. Творческий коллектив предусматривает совершенствование на примере самых преданных делу, талантливых педагогов. Задача же лидера – увлечь своими идеями, открытиями коллег. Если учитель не увлекает других, «сам себе режиссер», то он не воспринимается окружающими как лидер.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Писатель </a:t>
            </a:r>
            <a:r>
              <a:rPr lang="ru-RU" b="1" i="1" dirty="0" err="1">
                <a:solidFill>
                  <a:srgbClr val="7030A0"/>
                </a:solidFill>
              </a:rPr>
              <a:t>Ю.Олеша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говорил: «Творчество радиоактивно</a:t>
            </a:r>
            <a:r>
              <a:rPr lang="ru-RU" b="1" i="1" dirty="0" smtClean="0">
                <a:solidFill>
                  <a:srgbClr val="FF0000"/>
                </a:solidFill>
              </a:rPr>
              <a:t>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35782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школе часто действует </a:t>
            </a:r>
            <a:r>
              <a:rPr lang="ru-RU" b="1" dirty="0"/>
              <a:t>известный психологический закон «заражения»: окружающих начинает беспокоить собственная пассивность, однообразие своей работы, появляется здоровая неудовлетворенность собой.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когда в учительской появляется рейтинг по итогам за какой-то </a:t>
            </a:r>
            <a:r>
              <a:rPr lang="ru-RU" b="1" dirty="0" smtClean="0"/>
              <a:t>период или приказ о поощрениях, а вас в нём нет, </a:t>
            </a:r>
            <a:r>
              <a:rPr lang="ru-RU" b="1" dirty="0"/>
              <a:t>не стоит обижаться на весь свет и считать обиды, следует задуматься о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- Учитель, а что такое чистоплотность?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О своих коллегах говорят либо хорошо, либо очень хорошо. </a:t>
            </a:r>
            <a:endParaRPr lang="ru-RU" b="1" dirty="0" smtClean="0"/>
          </a:p>
          <a:p>
            <a:pPr lvl="0"/>
            <a:r>
              <a:rPr lang="ru-RU" b="1" dirty="0" smtClean="0"/>
              <a:t>И </a:t>
            </a:r>
            <a:r>
              <a:rPr lang="ru-RU" b="1" dirty="0"/>
              <a:t>ни с кем вслух не обсуждают недостатки коллег. Тем более их не обсуждают с родителями или учениками. А если на родительском или классном собрании только назревает конфликт, то его следует сразу же погасить, не дав разгореться. </a:t>
            </a:r>
            <a:endParaRPr lang="ru-RU" b="1" dirty="0" smtClean="0"/>
          </a:p>
          <a:p>
            <a:pPr lvl="0"/>
            <a:r>
              <a:rPr lang="ru-RU" b="1" dirty="0" smtClean="0"/>
              <a:t>И</a:t>
            </a:r>
            <a:r>
              <a:rPr lang="ru-RU" b="1" dirty="0"/>
              <a:t>, наверное, в некоторых случаях об искре конфликта надо сообщить </a:t>
            </a:r>
            <a:r>
              <a:rPr lang="ru-RU" b="1" dirty="0" smtClean="0"/>
              <a:t>администрации, но сделать это открыто, а не за спиной коллег!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>Для </a:t>
            </a: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>того, </a:t>
            </a: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>чтобы понять, есть ли у вас проблемы с коллегами, пройдите предлагаемый тест. </a:t>
            </a: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ea typeface="+mn-ea"/>
                <a:cs typeface="+mn-cs"/>
              </a:rPr>
              <a:t>Внимательно </a:t>
            </a:r>
            <a:r>
              <a:rPr lang="ru-RU" sz="2400" b="1" dirty="0">
                <a:solidFill>
                  <a:schemeClr val="tx2"/>
                </a:solidFill>
                <a:ea typeface="+mn-ea"/>
                <a:cs typeface="+mn-cs"/>
              </a:rPr>
              <a:t>прочтите следующие утверждения и определите, какие из них описывают ваше поведение.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400" b="1" dirty="0"/>
              <a:t>1. Вы иногда бросаете провокационные фразы либо для того, чтобы завязать диалог, либо с той целью, чтобы уколоть кого-то.</a:t>
            </a:r>
            <a:br>
              <a:rPr lang="ru-RU" sz="3400" b="1" dirty="0"/>
            </a:br>
            <a:r>
              <a:rPr lang="ru-RU" sz="3400" b="1" dirty="0"/>
              <a:t>2. Вы  употребляете сленг и бросаете громкие фразы.</a:t>
            </a:r>
            <a:br>
              <a:rPr lang="ru-RU" sz="3400" b="1" dirty="0"/>
            </a:br>
            <a:r>
              <a:rPr lang="ru-RU" sz="3400" b="1" dirty="0"/>
              <a:t>3. Вы коллегам даете клички и обращаетесь далее лишь по кличкам, а не по имени.</a:t>
            </a:r>
            <a:br>
              <a:rPr lang="ru-RU" sz="3400" b="1" dirty="0"/>
            </a:br>
            <a:r>
              <a:rPr lang="ru-RU" sz="3400" b="1" dirty="0"/>
              <a:t>4. Ваше рабочее место занято фотографиями членов вашей семьи.</a:t>
            </a:r>
            <a:br>
              <a:rPr lang="ru-RU" sz="3400" b="1" dirty="0"/>
            </a:br>
            <a:r>
              <a:rPr lang="ru-RU" sz="3400" b="1" dirty="0"/>
              <a:t>5. Вы держите на своем столе фотографию знаменитости с вклеенной рядом вашей фотографией.</a:t>
            </a:r>
            <a:br>
              <a:rPr lang="ru-RU" sz="3400" b="1" dirty="0"/>
            </a:br>
            <a:r>
              <a:rPr lang="ru-RU" sz="3400" b="1" dirty="0"/>
              <a:t>6. Вопросы, которые вы поднимаете на собраниях, часто сопровождаются лишь исключительно вашим монологом, вашими доводами.</a:t>
            </a:r>
            <a:br>
              <a:rPr lang="ru-RU" sz="3400" b="1" dirty="0"/>
            </a:br>
            <a:r>
              <a:rPr lang="ru-RU" sz="3400" b="1" dirty="0"/>
              <a:t>7. Вы вызываете легкую панику и напряжение у некоторых коллег по работе.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8. Вы позволяете себе жевать и одновременно общаться с коллегами по работе.</a:t>
            </a:r>
            <a:br>
              <a:rPr lang="ru-RU" sz="2400" b="1" dirty="0" smtClean="0"/>
            </a:br>
            <a:r>
              <a:rPr lang="ru-RU" sz="2400" b="1" dirty="0" smtClean="0"/>
              <a:t>9. Вы злоупотребляете </a:t>
            </a:r>
            <a:r>
              <a:rPr lang="ru-RU" sz="2400" b="1" dirty="0" err="1" smtClean="0"/>
              <a:t>парфюмом</a:t>
            </a:r>
            <a:r>
              <a:rPr lang="ru-RU" sz="2400" b="1" dirty="0" smtClean="0"/>
              <a:t> .</a:t>
            </a:r>
            <a:br>
              <a:rPr lang="ru-RU" sz="2400" b="1" dirty="0" smtClean="0"/>
            </a:br>
            <a:r>
              <a:rPr lang="ru-RU" sz="2400" b="1" dirty="0" smtClean="0"/>
              <a:t>10. Вы считаете, что абсолютно всем будет интересно знать о ваших проблемах.</a:t>
            </a:r>
            <a:br>
              <a:rPr lang="ru-RU" sz="2400" b="1" dirty="0" smtClean="0"/>
            </a:br>
            <a:r>
              <a:rPr lang="ru-RU" sz="2400" b="1" dirty="0" smtClean="0"/>
              <a:t>11. Вы частенько перебиваете коллег в ходе разговора.</a:t>
            </a:r>
            <a:br>
              <a:rPr lang="ru-RU" sz="2400" b="1" dirty="0" smtClean="0"/>
            </a:br>
            <a:r>
              <a:rPr lang="ru-RU" sz="2400" b="1" dirty="0" smtClean="0"/>
              <a:t>12. Вы – человек настроения, поэтому, обидев кого-то, вы просто говорите, что это вызвано плохим настроением, и не считаете нужным извиниться.</a:t>
            </a:r>
            <a:br>
              <a:rPr lang="ru-RU" sz="2400" b="1" dirty="0" smtClean="0"/>
            </a:br>
            <a:r>
              <a:rPr lang="ru-RU" sz="2400" b="1" dirty="0" smtClean="0"/>
              <a:t>13. Вы постоянно даете коллегам по работе задания, когда те уже собираются уходить домой, спешат на поезд, на обед и т. д.</a:t>
            </a:r>
            <a:br>
              <a:rPr lang="ru-RU" sz="2400" b="1" dirty="0" smtClean="0"/>
            </a:br>
            <a:r>
              <a:rPr lang="ru-RU" sz="2400" b="1" dirty="0" smtClean="0"/>
              <a:t>14. Вы часто берете со столов ваших коллег то ручку, то ножницы, то карандаши, то линейку и всегда забываете возвращать эти предметы их обладателям.</a:t>
            </a:r>
            <a:br>
              <a:rPr lang="ru-RU" sz="2400" b="1" dirty="0" smtClean="0"/>
            </a:br>
            <a:r>
              <a:rPr lang="ru-RU" sz="2400" b="1" dirty="0" smtClean="0"/>
              <a:t>15. Ваш диалог с коллегами часто заканчивается фразой «Я уже больше не могу! Вы меня просто раздражаете!».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635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Культура профессионального общения педагога</vt:lpstr>
      <vt:lpstr>«…авторитет проистекает только от ответственности»                                         А.С.Макаренко </vt:lpstr>
      <vt:lpstr>Всякий, кто думает одно, а учеников наставляет в другом, кажется мне, также чужд обучению, как и понятию о честном человеке.                                                                                                                     Император Юлиан</vt:lpstr>
      <vt:lpstr>Однако споры полезны, когда они принципиальны, иначе создают отрицательный эмоциональный климат, порождающий взаимные обиды. Несмотря на то, что в основном наш коллектив женский, мы всегда умели обойти сплетни и мелочность, и этого правила постараемся придерживаться дальше.</vt:lpstr>
      <vt:lpstr>Плохой учитель преподносит истину, хороший учит ее находить.                                                             А. Дистервег</vt:lpstr>
      <vt:lpstr>Писатель Ю.Олеша говорил: «Творчество радиоактивно» </vt:lpstr>
      <vt:lpstr>- Учитель, а что такое чистоплотность? </vt:lpstr>
      <vt:lpstr> Для того, чтобы понять, есть ли у вас проблемы с коллегами, пройдите предлагаемый тест.  Внимательно прочтите следующие утверждения и определите, какие из них описывают ваше поведение.</vt:lpstr>
      <vt:lpstr>8. Вы позволяете себе жевать и одновременно общаться с коллегами по работе. 9. Вы злоупотребляете парфюмом . 10. Вы считаете, что абсолютно всем будет интересно знать о ваших проблемах. 11. Вы частенько перебиваете коллег в ходе разговора. 12. Вы – человек настроения, поэтому, обидев кого-то, вы просто говорите, что это вызвано плохим настроением, и не считаете нужным извиниться. 13. Вы постоянно даете коллегам по работе задания, когда те уже собираются уходить домой, спешат на поезд, на обед и т. д. 14. Вы часто берете со столов ваших коллег то ручку, то ножницы, то карандаши, то линейку и всегда забываете возвращать эти предметы их обладателям. 15. Ваш диалог с коллегами часто заканчивается фразой «Я уже больше не могу! Вы меня просто раздражаете!».</vt:lpstr>
      <vt:lpstr>Результаты теста.</vt:lpstr>
      <vt:lpstr>Каждый день учителя собираются в учительской, и уже по атмосфере в ней можно во многом судить о нравственных отношениях в коллективе: грубость или доброжелательность, ворчание и угрозы или искренность, раздраженность или внимательность и т. п.— уже какой-то показатель этих отношений.  А практика показывает, что даже настроение из учительской учитель несет в класс, и раздраженность, возникшая в ней, влечет за собой недостаточную педагогическую продуктивность на уроке.  Плохое настроение испытывают на себе и дети.</vt:lpstr>
      <vt:lpstr>Все мы работаем в коллективе. А он, как известно, состоит из людей. И многим знакомо то чувство, когда в школу идти нет ни желания, ни сил из-за напряженных отношений с коллегами.  Дабы с вами такого не случилось, соблюдайте некоторые правила общения, рекомендуемые психологами.</vt:lpstr>
      <vt:lpstr>                  Отношения "УЧИТЕЛЬ - КОЛЛЕГИ" 1. Быть добрым, дружелюбным и чувствительным к своим коллегам 2. Владеть тоном и тактом общения с коллегами 3. Не завидовать успехам коллег 4. Делиться своим опытом с коллегами 5. Не стесняться учиться у коллег 6. Не смотреть на коллег сверху своего "полета" 7. Хранить доброе имя своих коллег 8. Не пытаться поднять авторитет своего предмета через унижение других 9. Быть непримиримым к фактам антипедагогичного поведения коллег</vt:lpstr>
      <vt:lpstr>Педагогический коллектив — сложное целое, объединенное общими педагогическими задачами, составленное из людей, различающихся между собой по возрасту и опыту, вкусам и интересам, специальности и педагогическим взглядам, нравственному уровню и интеллекту.  Для того, чтобы коллектив, собранный из столь разных людей, мог работать как единое целое, необходима согласованность усилий всех его участников. 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в отношениях с коллегами.</dc:title>
  <dc:creator>User</dc:creator>
  <cp:lastModifiedBy>admin</cp:lastModifiedBy>
  <cp:revision>23</cp:revision>
  <dcterms:created xsi:type="dcterms:W3CDTF">2012-04-08T15:09:21Z</dcterms:created>
  <dcterms:modified xsi:type="dcterms:W3CDTF">2013-01-09T19:50:51Z</dcterms:modified>
</cp:coreProperties>
</file>