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6" r:id="rId4"/>
    <p:sldId id="291" r:id="rId5"/>
    <p:sldId id="257" r:id="rId6"/>
    <p:sldId id="258" r:id="rId7"/>
    <p:sldId id="287" r:id="rId8"/>
    <p:sldId id="288" r:id="rId9"/>
    <p:sldId id="289" r:id="rId10"/>
    <p:sldId id="275" r:id="rId11"/>
    <p:sldId id="277" r:id="rId12"/>
    <p:sldId id="278" r:id="rId13"/>
    <p:sldId id="279" r:id="rId14"/>
    <p:sldId id="280" r:id="rId15"/>
    <p:sldId id="292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B7EA81-7595-4EE0-8FC2-551DB8FF39D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367DAF42-E5C8-4679-8F91-F12A4403EFEF}">
      <dgm:prSet phldrT="[Текст]" custT="1"/>
      <dgm:spPr/>
      <dgm:t>
        <a:bodyPr/>
        <a:lstStyle/>
        <a:p>
          <a:pPr algn="l"/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художественно-эстетическое </a:t>
          </a:r>
          <a:endParaRPr lang="ru-RU" sz="3200" b="1" dirty="0"/>
        </a:p>
      </dgm:t>
    </dgm:pt>
    <dgm:pt modelId="{50CA9E5F-59F7-4F8D-9DD4-FC0B57A68629}" type="parTrans" cxnId="{2C4E5A30-8CAE-419C-A461-5FD94C3CBAF5}">
      <dgm:prSet/>
      <dgm:spPr/>
      <dgm:t>
        <a:bodyPr/>
        <a:lstStyle/>
        <a:p>
          <a:endParaRPr lang="ru-RU"/>
        </a:p>
      </dgm:t>
    </dgm:pt>
    <dgm:pt modelId="{D700C34C-7512-44E2-82A2-214B4346359F}" type="sibTrans" cxnId="{2C4E5A30-8CAE-419C-A461-5FD94C3CBAF5}">
      <dgm:prSet/>
      <dgm:spPr/>
      <dgm:t>
        <a:bodyPr/>
        <a:lstStyle/>
        <a:p>
          <a:endParaRPr lang="ru-RU"/>
        </a:p>
      </dgm:t>
    </dgm:pt>
    <dgm:pt modelId="{5A052DF0-C8AA-4329-B40D-6D9FE15B7576}">
      <dgm:prSet phldrT="[Текст]" custT="1"/>
      <dgm:spPr/>
      <dgm:t>
        <a:bodyPr/>
        <a:lstStyle/>
        <a:p>
          <a:pPr algn="l"/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гражданско-патриотическое</a:t>
          </a:r>
          <a:endParaRPr lang="ru-RU" sz="3200" b="1" dirty="0"/>
        </a:p>
      </dgm:t>
    </dgm:pt>
    <dgm:pt modelId="{16562A05-25AA-48EC-8B73-35F9C534D7E7}" type="parTrans" cxnId="{FCBA16AC-DA7A-4E02-AE17-251D9E5E54CE}">
      <dgm:prSet/>
      <dgm:spPr/>
      <dgm:t>
        <a:bodyPr/>
        <a:lstStyle/>
        <a:p>
          <a:endParaRPr lang="ru-RU"/>
        </a:p>
      </dgm:t>
    </dgm:pt>
    <dgm:pt modelId="{74E81AD8-3931-46F8-88A1-43511B38F5BA}" type="sibTrans" cxnId="{FCBA16AC-DA7A-4E02-AE17-251D9E5E54CE}">
      <dgm:prSet/>
      <dgm:spPr/>
      <dgm:t>
        <a:bodyPr/>
        <a:lstStyle/>
        <a:p>
          <a:endParaRPr lang="ru-RU"/>
        </a:p>
      </dgm:t>
    </dgm:pt>
    <dgm:pt modelId="{5D01AC34-9E36-4D6E-8355-D4AC6E1E26D1}">
      <dgm:prSet phldrT="[Текст]" custT="1"/>
      <dgm:spPr/>
      <dgm:t>
        <a:bodyPr/>
        <a:lstStyle/>
        <a:p>
          <a:pPr algn="l"/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научно-познавательное</a:t>
          </a:r>
          <a:endParaRPr lang="ru-RU" sz="3200" b="1" dirty="0"/>
        </a:p>
      </dgm:t>
    </dgm:pt>
    <dgm:pt modelId="{85A9F6BE-2EE3-4D5F-986A-A2FAC81BED77}" type="parTrans" cxnId="{C2655B52-4EE7-4620-8722-52C7F16049BE}">
      <dgm:prSet/>
      <dgm:spPr/>
      <dgm:t>
        <a:bodyPr/>
        <a:lstStyle/>
        <a:p>
          <a:endParaRPr lang="ru-RU"/>
        </a:p>
      </dgm:t>
    </dgm:pt>
    <dgm:pt modelId="{EE4D0DE0-835D-46D1-9A0F-9F2EB07AA175}" type="sibTrans" cxnId="{C2655B52-4EE7-4620-8722-52C7F16049BE}">
      <dgm:prSet/>
      <dgm:spPr/>
      <dgm:t>
        <a:bodyPr/>
        <a:lstStyle/>
        <a:p>
          <a:endParaRPr lang="ru-RU"/>
        </a:p>
      </dgm:t>
    </dgm:pt>
    <dgm:pt modelId="{ADDF506B-83BF-48AA-92E3-0600119C7FE0}">
      <dgm:prSet custT="1"/>
      <dgm:spPr/>
      <dgm:t>
        <a:bodyPr/>
        <a:lstStyle/>
        <a:p>
          <a:pPr algn="l"/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спортивно-оздоровительное </a:t>
          </a:r>
        </a:p>
      </dgm:t>
    </dgm:pt>
    <dgm:pt modelId="{9470EDCC-98C5-421E-84AB-708FA7F38C23}" type="parTrans" cxnId="{EF33842D-E540-4E4A-AF45-6FAEA55355AE}">
      <dgm:prSet/>
      <dgm:spPr/>
      <dgm:t>
        <a:bodyPr/>
        <a:lstStyle/>
        <a:p>
          <a:endParaRPr lang="ru-RU"/>
        </a:p>
      </dgm:t>
    </dgm:pt>
    <dgm:pt modelId="{CCC6120D-8998-480D-A634-92B35955483D}" type="sibTrans" cxnId="{EF33842D-E540-4E4A-AF45-6FAEA55355AE}">
      <dgm:prSet/>
      <dgm:spPr/>
      <dgm:t>
        <a:bodyPr/>
        <a:lstStyle/>
        <a:p>
          <a:endParaRPr lang="ru-RU"/>
        </a:p>
      </dgm:t>
    </dgm:pt>
    <dgm:pt modelId="{4C104058-8200-481F-AB5B-31A5B2FD7990}">
      <dgm:prSet custT="1"/>
      <dgm:spPr/>
      <dgm:t>
        <a:bodyPr/>
        <a:lstStyle/>
        <a:p>
          <a:pPr algn="l"/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проектная деятельность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9FDD238D-9999-4F25-BDC6-9641EA02ADBE}" type="parTrans" cxnId="{76E4A93A-8EFA-4AE1-A256-6A862FC75812}">
      <dgm:prSet/>
      <dgm:spPr/>
      <dgm:t>
        <a:bodyPr/>
        <a:lstStyle/>
        <a:p>
          <a:endParaRPr lang="ru-RU"/>
        </a:p>
      </dgm:t>
    </dgm:pt>
    <dgm:pt modelId="{87C1014C-8697-45CD-907B-0D6E3931CAF1}" type="sibTrans" cxnId="{76E4A93A-8EFA-4AE1-A256-6A862FC75812}">
      <dgm:prSet/>
      <dgm:spPr/>
      <dgm:t>
        <a:bodyPr/>
        <a:lstStyle/>
        <a:p>
          <a:endParaRPr lang="ru-RU"/>
        </a:p>
      </dgm:t>
    </dgm:pt>
    <dgm:pt modelId="{15DBFFA9-99CA-49DF-A3C0-175393FA2B43}" type="pres">
      <dgm:prSet presAssocID="{3CB7EA81-7595-4EE0-8FC2-551DB8FF39D8}" presName="compositeShape" presStyleCnt="0">
        <dgm:presLayoutVars>
          <dgm:dir/>
          <dgm:resizeHandles/>
        </dgm:presLayoutVars>
      </dgm:prSet>
      <dgm:spPr/>
    </dgm:pt>
    <dgm:pt modelId="{25142E15-CBD2-4FBA-8CC8-8050E00FD0A4}" type="pres">
      <dgm:prSet presAssocID="{3CB7EA81-7595-4EE0-8FC2-551DB8FF39D8}" presName="pyramid" presStyleLbl="node1" presStyleIdx="0" presStyleCnt="1" custScaleX="95999" custLinFactNeighborX="2416" custLinFactNeighborY="-1684"/>
      <dgm:spPr/>
    </dgm:pt>
    <dgm:pt modelId="{3BD779AB-AC88-4526-AFF3-8AE0EFC030E8}" type="pres">
      <dgm:prSet presAssocID="{3CB7EA81-7595-4EE0-8FC2-551DB8FF39D8}" presName="theList" presStyleCnt="0"/>
      <dgm:spPr/>
    </dgm:pt>
    <dgm:pt modelId="{458DA56B-58CC-406F-9586-DE2755A6E406}" type="pres">
      <dgm:prSet presAssocID="{367DAF42-E5C8-4679-8F91-F12A4403EFEF}" presName="aNode" presStyleLbl="fgAcc1" presStyleIdx="0" presStyleCnt="5" custAng="10800000" custFlipVert="1" custScaleX="212790" custScaleY="146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C0F7A-F1EB-4EE2-AB3B-5FAFE6FBE75C}" type="pres">
      <dgm:prSet presAssocID="{367DAF42-E5C8-4679-8F91-F12A4403EFEF}" presName="aSpace" presStyleCnt="0"/>
      <dgm:spPr/>
    </dgm:pt>
    <dgm:pt modelId="{C1E5DF01-2CEF-4D75-B17C-740E64370681}" type="pres">
      <dgm:prSet presAssocID="{ADDF506B-83BF-48AA-92E3-0600119C7FE0}" presName="aNode" presStyleLbl="fgAcc1" presStyleIdx="1" presStyleCnt="5" custScaleX="211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1F5B1-8E41-411D-8E91-15D3A349077D}" type="pres">
      <dgm:prSet presAssocID="{ADDF506B-83BF-48AA-92E3-0600119C7FE0}" presName="aSpace" presStyleCnt="0"/>
      <dgm:spPr/>
    </dgm:pt>
    <dgm:pt modelId="{5795E871-42C5-47A6-9BCB-04AAB4098AB6}" type="pres">
      <dgm:prSet presAssocID="{5A052DF0-C8AA-4329-B40D-6D9FE15B7576}" presName="aNode" presStyleLbl="fgAcc1" presStyleIdx="2" presStyleCnt="5" custScaleX="212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1220E-F383-43C6-A7FA-CC13F24E715E}" type="pres">
      <dgm:prSet presAssocID="{5A052DF0-C8AA-4329-B40D-6D9FE15B7576}" presName="aSpace" presStyleCnt="0"/>
      <dgm:spPr/>
    </dgm:pt>
    <dgm:pt modelId="{51D5E3BF-F697-438A-80B9-46FCC413352E}" type="pres">
      <dgm:prSet presAssocID="{5D01AC34-9E36-4D6E-8355-D4AC6E1E26D1}" presName="aNode" presStyleLbl="fgAcc1" presStyleIdx="3" presStyleCnt="5" custScaleX="212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AA645A-A5FD-4DB8-997E-7C52DE868689}" type="pres">
      <dgm:prSet presAssocID="{5D01AC34-9E36-4D6E-8355-D4AC6E1E26D1}" presName="aSpace" presStyleCnt="0"/>
      <dgm:spPr/>
    </dgm:pt>
    <dgm:pt modelId="{B6753919-DF15-488A-AEEF-DFEF15A29163}" type="pres">
      <dgm:prSet presAssocID="{4C104058-8200-481F-AB5B-31A5B2FD7990}" presName="aNode" presStyleLbl="fgAcc1" presStyleIdx="4" presStyleCnt="5" custScaleX="212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DDE68-1851-4909-A4B3-C543B07DCA24}" type="pres">
      <dgm:prSet presAssocID="{4C104058-8200-481F-AB5B-31A5B2FD7990}" presName="aSpace" presStyleCnt="0"/>
      <dgm:spPr/>
    </dgm:pt>
  </dgm:ptLst>
  <dgm:cxnLst>
    <dgm:cxn modelId="{2C4E5A30-8CAE-419C-A461-5FD94C3CBAF5}" srcId="{3CB7EA81-7595-4EE0-8FC2-551DB8FF39D8}" destId="{367DAF42-E5C8-4679-8F91-F12A4403EFEF}" srcOrd="0" destOrd="0" parTransId="{50CA9E5F-59F7-4F8D-9DD4-FC0B57A68629}" sibTransId="{D700C34C-7512-44E2-82A2-214B4346359F}"/>
    <dgm:cxn modelId="{76E4A93A-8EFA-4AE1-A256-6A862FC75812}" srcId="{3CB7EA81-7595-4EE0-8FC2-551DB8FF39D8}" destId="{4C104058-8200-481F-AB5B-31A5B2FD7990}" srcOrd="4" destOrd="0" parTransId="{9FDD238D-9999-4F25-BDC6-9641EA02ADBE}" sibTransId="{87C1014C-8697-45CD-907B-0D6E3931CAF1}"/>
    <dgm:cxn modelId="{F40ADA25-9A0E-4011-931F-88114DFF0EF0}" type="presOf" srcId="{5A052DF0-C8AA-4329-B40D-6D9FE15B7576}" destId="{5795E871-42C5-47A6-9BCB-04AAB4098AB6}" srcOrd="0" destOrd="0" presId="urn:microsoft.com/office/officeart/2005/8/layout/pyramid2"/>
    <dgm:cxn modelId="{98E77BC5-147A-4EF8-BDC9-816B078BDA0B}" type="presOf" srcId="{ADDF506B-83BF-48AA-92E3-0600119C7FE0}" destId="{C1E5DF01-2CEF-4D75-B17C-740E64370681}" srcOrd="0" destOrd="0" presId="urn:microsoft.com/office/officeart/2005/8/layout/pyramid2"/>
    <dgm:cxn modelId="{911DA61E-3C48-42BA-BF01-B0FCF33D1D6E}" type="presOf" srcId="{367DAF42-E5C8-4679-8F91-F12A4403EFEF}" destId="{458DA56B-58CC-406F-9586-DE2755A6E406}" srcOrd="0" destOrd="0" presId="urn:microsoft.com/office/officeart/2005/8/layout/pyramid2"/>
    <dgm:cxn modelId="{C2655B52-4EE7-4620-8722-52C7F16049BE}" srcId="{3CB7EA81-7595-4EE0-8FC2-551DB8FF39D8}" destId="{5D01AC34-9E36-4D6E-8355-D4AC6E1E26D1}" srcOrd="3" destOrd="0" parTransId="{85A9F6BE-2EE3-4D5F-986A-A2FAC81BED77}" sibTransId="{EE4D0DE0-835D-46D1-9A0F-9F2EB07AA175}"/>
    <dgm:cxn modelId="{0C94A34F-E909-4087-A497-2BAC82D6F703}" type="presOf" srcId="{4C104058-8200-481F-AB5B-31A5B2FD7990}" destId="{B6753919-DF15-488A-AEEF-DFEF15A29163}" srcOrd="0" destOrd="0" presId="urn:microsoft.com/office/officeart/2005/8/layout/pyramid2"/>
    <dgm:cxn modelId="{EF33842D-E540-4E4A-AF45-6FAEA55355AE}" srcId="{3CB7EA81-7595-4EE0-8FC2-551DB8FF39D8}" destId="{ADDF506B-83BF-48AA-92E3-0600119C7FE0}" srcOrd="1" destOrd="0" parTransId="{9470EDCC-98C5-421E-84AB-708FA7F38C23}" sibTransId="{CCC6120D-8998-480D-A634-92B35955483D}"/>
    <dgm:cxn modelId="{FF97CC3E-4A31-41E5-B694-A9C665411464}" type="presOf" srcId="{5D01AC34-9E36-4D6E-8355-D4AC6E1E26D1}" destId="{51D5E3BF-F697-438A-80B9-46FCC413352E}" srcOrd="0" destOrd="0" presId="urn:microsoft.com/office/officeart/2005/8/layout/pyramid2"/>
    <dgm:cxn modelId="{757C7219-BDAF-4EF3-9B87-AD8C077B195E}" type="presOf" srcId="{3CB7EA81-7595-4EE0-8FC2-551DB8FF39D8}" destId="{15DBFFA9-99CA-49DF-A3C0-175393FA2B43}" srcOrd="0" destOrd="0" presId="urn:microsoft.com/office/officeart/2005/8/layout/pyramid2"/>
    <dgm:cxn modelId="{FCBA16AC-DA7A-4E02-AE17-251D9E5E54CE}" srcId="{3CB7EA81-7595-4EE0-8FC2-551DB8FF39D8}" destId="{5A052DF0-C8AA-4329-B40D-6D9FE15B7576}" srcOrd="2" destOrd="0" parTransId="{16562A05-25AA-48EC-8B73-35F9C534D7E7}" sibTransId="{74E81AD8-3931-46F8-88A1-43511B38F5BA}"/>
    <dgm:cxn modelId="{F394D5DE-E84F-4F41-8E0C-D181555B433B}" type="presParOf" srcId="{15DBFFA9-99CA-49DF-A3C0-175393FA2B43}" destId="{25142E15-CBD2-4FBA-8CC8-8050E00FD0A4}" srcOrd="0" destOrd="0" presId="urn:microsoft.com/office/officeart/2005/8/layout/pyramid2"/>
    <dgm:cxn modelId="{A616674B-902F-49FA-8DAD-E42A9F681B99}" type="presParOf" srcId="{15DBFFA9-99CA-49DF-A3C0-175393FA2B43}" destId="{3BD779AB-AC88-4526-AFF3-8AE0EFC030E8}" srcOrd="1" destOrd="0" presId="urn:microsoft.com/office/officeart/2005/8/layout/pyramid2"/>
    <dgm:cxn modelId="{5036A12D-CB86-41DB-9DE8-8A55FA3D60EC}" type="presParOf" srcId="{3BD779AB-AC88-4526-AFF3-8AE0EFC030E8}" destId="{458DA56B-58CC-406F-9586-DE2755A6E406}" srcOrd="0" destOrd="0" presId="urn:microsoft.com/office/officeart/2005/8/layout/pyramid2"/>
    <dgm:cxn modelId="{0D55CC96-E90A-40E5-B3BE-500C24A6D835}" type="presParOf" srcId="{3BD779AB-AC88-4526-AFF3-8AE0EFC030E8}" destId="{5D8C0F7A-F1EB-4EE2-AB3B-5FAFE6FBE75C}" srcOrd="1" destOrd="0" presId="urn:microsoft.com/office/officeart/2005/8/layout/pyramid2"/>
    <dgm:cxn modelId="{AA74C36A-D292-4FE3-97C0-DEB585BCE2A0}" type="presParOf" srcId="{3BD779AB-AC88-4526-AFF3-8AE0EFC030E8}" destId="{C1E5DF01-2CEF-4D75-B17C-740E64370681}" srcOrd="2" destOrd="0" presId="urn:microsoft.com/office/officeart/2005/8/layout/pyramid2"/>
    <dgm:cxn modelId="{7E6E5DF1-A5BB-4388-BA5F-EC8739AC251D}" type="presParOf" srcId="{3BD779AB-AC88-4526-AFF3-8AE0EFC030E8}" destId="{9BB1F5B1-8E41-411D-8E91-15D3A349077D}" srcOrd="3" destOrd="0" presId="urn:microsoft.com/office/officeart/2005/8/layout/pyramid2"/>
    <dgm:cxn modelId="{D0925B87-56B9-4505-A1FE-7C5FDC27F24F}" type="presParOf" srcId="{3BD779AB-AC88-4526-AFF3-8AE0EFC030E8}" destId="{5795E871-42C5-47A6-9BCB-04AAB4098AB6}" srcOrd="4" destOrd="0" presId="urn:microsoft.com/office/officeart/2005/8/layout/pyramid2"/>
    <dgm:cxn modelId="{C5CC4A64-1DA8-493F-A994-61DE970FE051}" type="presParOf" srcId="{3BD779AB-AC88-4526-AFF3-8AE0EFC030E8}" destId="{D7F1220E-F383-43C6-A7FA-CC13F24E715E}" srcOrd="5" destOrd="0" presId="urn:microsoft.com/office/officeart/2005/8/layout/pyramid2"/>
    <dgm:cxn modelId="{D11DC5F8-AB41-4F93-8248-14321BFBF7F7}" type="presParOf" srcId="{3BD779AB-AC88-4526-AFF3-8AE0EFC030E8}" destId="{51D5E3BF-F697-438A-80B9-46FCC413352E}" srcOrd="6" destOrd="0" presId="urn:microsoft.com/office/officeart/2005/8/layout/pyramid2"/>
    <dgm:cxn modelId="{A737FB65-E5F1-4F24-80FD-49426BBC569D}" type="presParOf" srcId="{3BD779AB-AC88-4526-AFF3-8AE0EFC030E8}" destId="{C9AA645A-A5FD-4DB8-997E-7C52DE868689}" srcOrd="7" destOrd="0" presId="urn:microsoft.com/office/officeart/2005/8/layout/pyramid2"/>
    <dgm:cxn modelId="{7A388264-A57B-4873-9DA1-310DF3917065}" type="presParOf" srcId="{3BD779AB-AC88-4526-AFF3-8AE0EFC030E8}" destId="{B6753919-DF15-488A-AEEF-DFEF15A29163}" srcOrd="8" destOrd="0" presId="urn:microsoft.com/office/officeart/2005/8/layout/pyramid2"/>
    <dgm:cxn modelId="{1DC76E89-EB1D-4C85-9191-E381FF086FD6}" type="presParOf" srcId="{3BD779AB-AC88-4526-AFF3-8AE0EFC030E8}" destId="{248DDE68-1851-4909-A4B3-C543B07DCA24}" srcOrd="9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FB0AD9-DCA1-4899-8E38-3DF632721B8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87962D-83B7-4CC7-80B3-0A216B73883C}">
      <dgm:prSet phldrT="[Текст]" custT="1"/>
      <dgm:spPr/>
      <dgm:t>
        <a:bodyPr/>
        <a:lstStyle/>
        <a:p>
          <a:r>
            <a:rPr lang="ru-RU" sz="3200" b="1" dirty="0" smtClean="0"/>
            <a:t>1уровень</a:t>
          </a:r>
          <a:endParaRPr lang="ru-RU" sz="3200" b="1" dirty="0"/>
        </a:p>
      </dgm:t>
    </dgm:pt>
    <dgm:pt modelId="{34B3A19E-3DD2-4F2C-87CC-FB4ED4EA321C}" type="parTrans" cxnId="{247D03EC-5BF6-4C9A-9C5B-3AA4CEB2305A}">
      <dgm:prSet/>
      <dgm:spPr/>
      <dgm:t>
        <a:bodyPr/>
        <a:lstStyle/>
        <a:p>
          <a:endParaRPr lang="ru-RU"/>
        </a:p>
      </dgm:t>
    </dgm:pt>
    <dgm:pt modelId="{464A0B3A-3DAC-43BC-A544-D739F8629A8F}" type="sibTrans" cxnId="{247D03EC-5BF6-4C9A-9C5B-3AA4CEB2305A}">
      <dgm:prSet/>
      <dgm:spPr/>
      <dgm:t>
        <a:bodyPr/>
        <a:lstStyle/>
        <a:p>
          <a:endParaRPr lang="ru-RU"/>
        </a:p>
      </dgm:t>
    </dgm:pt>
    <dgm:pt modelId="{1E78CAD8-31C9-482A-A29A-44FA502B0DA7}">
      <dgm:prSet phldrT="[Текст]" custT="1"/>
      <dgm:spPr/>
      <dgm:t>
        <a:bodyPr/>
        <a:lstStyle/>
        <a:p>
          <a:r>
            <a:rPr lang="ru-RU" sz="1800" b="1" dirty="0" smtClean="0"/>
            <a:t>школьник знает и понимает общественную жизнь, приобретает социальные знания, понимания социальной реальности и повседневной жизни. </a:t>
          </a:r>
          <a:endParaRPr lang="ru-RU" sz="1800" b="1" dirty="0"/>
        </a:p>
      </dgm:t>
    </dgm:pt>
    <dgm:pt modelId="{5807E05F-9893-4B0E-9416-30EFE2953507}" type="parTrans" cxnId="{3E91C334-B895-4DD2-8C1D-6C4E38521FFA}">
      <dgm:prSet/>
      <dgm:spPr/>
      <dgm:t>
        <a:bodyPr/>
        <a:lstStyle/>
        <a:p>
          <a:endParaRPr lang="ru-RU"/>
        </a:p>
      </dgm:t>
    </dgm:pt>
    <dgm:pt modelId="{EA51BEA3-7912-402E-92CC-9F9384B20DE5}" type="sibTrans" cxnId="{3E91C334-B895-4DD2-8C1D-6C4E38521FFA}">
      <dgm:prSet/>
      <dgm:spPr/>
      <dgm:t>
        <a:bodyPr/>
        <a:lstStyle/>
        <a:p>
          <a:endParaRPr lang="ru-RU"/>
        </a:p>
      </dgm:t>
    </dgm:pt>
    <dgm:pt modelId="{2C36C2F2-4DE3-4F1F-8804-E1452B8C850F}">
      <dgm:prSet phldrT="[Текст]" custT="1"/>
      <dgm:spPr/>
      <dgm:t>
        <a:bodyPr/>
        <a:lstStyle/>
        <a:p>
          <a:r>
            <a:rPr lang="ru-RU" sz="3200" b="1" dirty="0" smtClean="0"/>
            <a:t>2уровень</a:t>
          </a:r>
          <a:endParaRPr lang="ru-RU" sz="3200" b="1" dirty="0"/>
        </a:p>
      </dgm:t>
    </dgm:pt>
    <dgm:pt modelId="{37F0DD93-9776-4A3A-8546-C6931AC006CD}" type="parTrans" cxnId="{89D81DFF-2A28-4084-A191-F0A63F3B356E}">
      <dgm:prSet/>
      <dgm:spPr/>
      <dgm:t>
        <a:bodyPr/>
        <a:lstStyle/>
        <a:p>
          <a:endParaRPr lang="ru-RU"/>
        </a:p>
      </dgm:t>
    </dgm:pt>
    <dgm:pt modelId="{2F35E716-CA78-4664-BB67-436353CF202A}" type="sibTrans" cxnId="{89D81DFF-2A28-4084-A191-F0A63F3B356E}">
      <dgm:prSet/>
      <dgm:spPr/>
      <dgm:t>
        <a:bodyPr/>
        <a:lstStyle/>
        <a:p>
          <a:endParaRPr lang="ru-RU"/>
        </a:p>
      </dgm:t>
    </dgm:pt>
    <dgm:pt modelId="{8912768E-1C90-4814-9F71-1DAE03212D85}">
      <dgm:prSet phldrT="[Текст]" custT="1"/>
      <dgm:spPr/>
      <dgm:t>
        <a:bodyPr/>
        <a:lstStyle/>
        <a:p>
          <a:r>
            <a:rPr lang="ru-RU" sz="1600" b="1" dirty="0" smtClean="0"/>
            <a:t>школьник ценит общественную жизнь , формируются позитивные отношения к базовым ценностям общества (человек, семья, Отечество, природа, мир, знания, труд, культура), ценностного отношения к социальной реальности в целом</a:t>
          </a:r>
          <a:r>
            <a:rPr lang="ru-RU" sz="1600" dirty="0" smtClean="0"/>
            <a:t>. </a:t>
          </a:r>
          <a:endParaRPr lang="ru-RU" sz="1600" dirty="0"/>
        </a:p>
      </dgm:t>
    </dgm:pt>
    <dgm:pt modelId="{F632889A-AE46-443E-AE9C-DB8EBCF31A43}" type="parTrans" cxnId="{A19E583F-22C2-4A82-B13E-51069486A3C1}">
      <dgm:prSet/>
      <dgm:spPr/>
      <dgm:t>
        <a:bodyPr/>
        <a:lstStyle/>
        <a:p>
          <a:endParaRPr lang="ru-RU"/>
        </a:p>
      </dgm:t>
    </dgm:pt>
    <dgm:pt modelId="{7FDC5554-7A9F-4FEA-8E51-8C9DDB0ADB86}" type="sibTrans" cxnId="{A19E583F-22C2-4A82-B13E-51069486A3C1}">
      <dgm:prSet/>
      <dgm:spPr/>
      <dgm:t>
        <a:bodyPr/>
        <a:lstStyle/>
        <a:p>
          <a:endParaRPr lang="ru-RU"/>
        </a:p>
      </dgm:t>
    </dgm:pt>
    <dgm:pt modelId="{3B8DB564-344E-41C1-A36D-353013D6AD8E}">
      <dgm:prSet phldrT="[Текст]" custT="1"/>
      <dgm:spPr/>
      <dgm:t>
        <a:bodyPr/>
        <a:lstStyle/>
        <a:p>
          <a:r>
            <a:rPr lang="ru-RU" sz="3200" b="1" dirty="0" smtClean="0"/>
            <a:t>3уровень</a:t>
          </a:r>
          <a:endParaRPr lang="ru-RU" sz="3200" b="1" dirty="0"/>
        </a:p>
      </dgm:t>
    </dgm:pt>
    <dgm:pt modelId="{6428FFA0-82AC-442D-8C5E-55CF6393EE8C}" type="parTrans" cxnId="{4CD1DA5F-CC35-46C0-B555-24E2BD5FD591}">
      <dgm:prSet/>
      <dgm:spPr/>
      <dgm:t>
        <a:bodyPr/>
        <a:lstStyle/>
        <a:p>
          <a:endParaRPr lang="ru-RU"/>
        </a:p>
      </dgm:t>
    </dgm:pt>
    <dgm:pt modelId="{29FBFE96-D1A6-4FFB-A82C-DBB7470488DF}" type="sibTrans" cxnId="{4CD1DA5F-CC35-46C0-B555-24E2BD5FD591}">
      <dgm:prSet/>
      <dgm:spPr/>
      <dgm:t>
        <a:bodyPr/>
        <a:lstStyle/>
        <a:p>
          <a:endParaRPr lang="ru-RU"/>
        </a:p>
      </dgm:t>
    </dgm:pt>
    <dgm:pt modelId="{24DF2A55-ACBF-4186-BCBF-E9CCCA8E4E20}">
      <dgm:prSet phldrT="[Текст]" custT="1"/>
      <dgm:spPr/>
      <dgm:t>
        <a:bodyPr/>
        <a:lstStyle/>
        <a:p>
          <a:r>
            <a:rPr lang="ru-RU" sz="2000" b="1" dirty="0" smtClean="0"/>
            <a:t>школьник </a:t>
          </a:r>
          <a:r>
            <a:rPr lang="ru-RU" sz="2000" b="1" dirty="0" err="1" smtClean="0"/>
            <a:t>самостоятель-но</a:t>
          </a:r>
          <a:r>
            <a:rPr lang="ru-RU" sz="2000" b="1" dirty="0" smtClean="0"/>
            <a:t> действует в </a:t>
          </a:r>
          <a:r>
            <a:rPr lang="ru-RU" sz="2000" b="1" dirty="0" err="1" smtClean="0"/>
            <a:t>обществен-ной</a:t>
          </a:r>
          <a:r>
            <a:rPr lang="ru-RU" sz="2000" b="1" dirty="0" smtClean="0"/>
            <a:t> жизни,  получение опыта самостоятельного социального действия. </a:t>
          </a:r>
          <a:endParaRPr lang="ru-RU" sz="2000" b="1" dirty="0"/>
        </a:p>
      </dgm:t>
    </dgm:pt>
    <dgm:pt modelId="{CD0434CB-07AE-4AF2-8328-2A6F4ACBAD59}" type="parTrans" cxnId="{21C8C6B6-F767-4523-A691-1100546D675A}">
      <dgm:prSet/>
      <dgm:spPr/>
      <dgm:t>
        <a:bodyPr/>
        <a:lstStyle/>
        <a:p>
          <a:endParaRPr lang="ru-RU"/>
        </a:p>
      </dgm:t>
    </dgm:pt>
    <dgm:pt modelId="{B61531A2-885F-4BA7-A607-6436E0853300}" type="sibTrans" cxnId="{21C8C6B6-F767-4523-A691-1100546D675A}">
      <dgm:prSet/>
      <dgm:spPr/>
      <dgm:t>
        <a:bodyPr/>
        <a:lstStyle/>
        <a:p>
          <a:endParaRPr lang="ru-RU"/>
        </a:p>
      </dgm:t>
    </dgm:pt>
    <dgm:pt modelId="{3D174C6F-6902-4660-BF8B-E4441EA797FA}" type="pres">
      <dgm:prSet presAssocID="{A1FB0AD9-DCA1-4899-8E38-3DF632721B8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2BD2E3-5C5B-4F24-B41F-1467B0841D69}" type="pres">
      <dgm:prSet presAssocID="{B687962D-83B7-4CC7-80B3-0A216B73883C}" presName="composite" presStyleCnt="0"/>
      <dgm:spPr/>
    </dgm:pt>
    <dgm:pt modelId="{8F04FD4F-D0ED-4951-8B1E-306B81EB65BF}" type="pres">
      <dgm:prSet presAssocID="{B687962D-83B7-4CC7-80B3-0A216B73883C}" presName="parTx" presStyleLbl="alignNode1" presStyleIdx="0" presStyleCnt="3" custScaleX="102450" custScaleY="1179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758A5-EBE5-42DE-8B03-CB8167C8954F}" type="pres">
      <dgm:prSet presAssocID="{B687962D-83B7-4CC7-80B3-0A216B73883C}" presName="desTx" presStyleLbl="alignAccFollowNode1" presStyleIdx="0" presStyleCnt="3" custAng="0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4C288-D639-4115-BA54-ABA3FD456728}" type="pres">
      <dgm:prSet presAssocID="{464A0B3A-3DAC-43BC-A544-D739F8629A8F}" presName="space" presStyleCnt="0"/>
      <dgm:spPr/>
    </dgm:pt>
    <dgm:pt modelId="{A561C9B7-79A3-4A44-A462-0E447DF9B3AA}" type="pres">
      <dgm:prSet presAssocID="{2C36C2F2-4DE3-4F1F-8804-E1452B8C850F}" presName="composite" presStyleCnt="0"/>
      <dgm:spPr/>
    </dgm:pt>
    <dgm:pt modelId="{6F2CA564-31AA-4C6C-A2BF-0D5F5EF71F68}" type="pres">
      <dgm:prSet presAssocID="{2C36C2F2-4DE3-4F1F-8804-E1452B8C850F}" presName="parTx" presStyleLbl="alignNode1" presStyleIdx="1" presStyleCnt="3" custScaleX="103119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368C8-7023-453E-934C-535844485669}" type="pres">
      <dgm:prSet presAssocID="{2C36C2F2-4DE3-4F1F-8804-E1452B8C850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87A4B-02CE-47F6-ABC4-7570FEF5A3CB}" type="pres">
      <dgm:prSet presAssocID="{2F35E716-CA78-4664-BB67-436353CF202A}" presName="space" presStyleCnt="0"/>
      <dgm:spPr/>
    </dgm:pt>
    <dgm:pt modelId="{BFD5794F-BAAF-4B3A-8B04-4B12438DAA81}" type="pres">
      <dgm:prSet presAssocID="{3B8DB564-344E-41C1-A36D-353013D6AD8E}" presName="composite" presStyleCnt="0"/>
      <dgm:spPr/>
    </dgm:pt>
    <dgm:pt modelId="{A247BF14-381C-44A5-89C3-7D90324DD561}" type="pres">
      <dgm:prSet presAssocID="{3B8DB564-344E-41C1-A36D-353013D6AD8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5EEA9F-77AF-4289-928D-B5AACDC00813}" type="pres">
      <dgm:prSet presAssocID="{3B8DB564-344E-41C1-A36D-353013D6AD8E}" presName="desTx" presStyleLbl="alignAccFollowNode1" presStyleIdx="2" presStyleCnt="3" custScaleX="100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9E583F-22C2-4A82-B13E-51069486A3C1}" srcId="{2C36C2F2-4DE3-4F1F-8804-E1452B8C850F}" destId="{8912768E-1C90-4814-9F71-1DAE03212D85}" srcOrd="0" destOrd="0" parTransId="{F632889A-AE46-443E-AE9C-DB8EBCF31A43}" sibTransId="{7FDC5554-7A9F-4FEA-8E51-8C9DDB0ADB86}"/>
    <dgm:cxn modelId="{201D4863-005D-4BD6-B960-BBA1877B441A}" type="presOf" srcId="{1E78CAD8-31C9-482A-A29A-44FA502B0DA7}" destId="{0D4758A5-EBE5-42DE-8B03-CB8167C8954F}" srcOrd="0" destOrd="0" presId="urn:microsoft.com/office/officeart/2005/8/layout/hList1"/>
    <dgm:cxn modelId="{9B909D5B-D303-46EF-BFA5-D35EFC27BC3E}" type="presOf" srcId="{3B8DB564-344E-41C1-A36D-353013D6AD8E}" destId="{A247BF14-381C-44A5-89C3-7D90324DD561}" srcOrd="0" destOrd="0" presId="urn:microsoft.com/office/officeart/2005/8/layout/hList1"/>
    <dgm:cxn modelId="{331E073F-C271-4A93-A54E-E8555EBBF476}" type="presOf" srcId="{24DF2A55-ACBF-4186-BCBF-E9CCCA8E4E20}" destId="{CA5EEA9F-77AF-4289-928D-B5AACDC00813}" srcOrd="0" destOrd="0" presId="urn:microsoft.com/office/officeart/2005/8/layout/hList1"/>
    <dgm:cxn modelId="{E4122AD6-EEDA-4BA6-AD6A-D2589F85F055}" type="presOf" srcId="{8912768E-1C90-4814-9F71-1DAE03212D85}" destId="{2EC368C8-7023-453E-934C-535844485669}" srcOrd="0" destOrd="0" presId="urn:microsoft.com/office/officeart/2005/8/layout/hList1"/>
    <dgm:cxn modelId="{90D55059-85BD-499F-A5F9-F9F167D9F667}" type="presOf" srcId="{A1FB0AD9-DCA1-4899-8E38-3DF632721B85}" destId="{3D174C6F-6902-4660-BF8B-E4441EA797FA}" srcOrd="0" destOrd="0" presId="urn:microsoft.com/office/officeart/2005/8/layout/hList1"/>
    <dgm:cxn modelId="{21C8C6B6-F767-4523-A691-1100546D675A}" srcId="{3B8DB564-344E-41C1-A36D-353013D6AD8E}" destId="{24DF2A55-ACBF-4186-BCBF-E9CCCA8E4E20}" srcOrd="0" destOrd="0" parTransId="{CD0434CB-07AE-4AF2-8328-2A6F4ACBAD59}" sibTransId="{B61531A2-885F-4BA7-A607-6436E0853300}"/>
    <dgm:cxn modelId="{247D03EC-5BF6-4C9A-9C5B-3AA4CEB2305A}" srcId="{A1FB0AD9-DCA1-4899-8E38-3DF632721B85}" destId="{B687962D-83B7-4CC7-80B3-0A216B73883C}" srcOrd="0" destOrd="0" parTransId="{34B3A19E-3DD2-4F2C-87CC-FB4ED4EA321C}" sibTransId="{464A0B3A-3DAC-43BC-A544-D739F8629A8F}"/>
    <dgm:cxn modelId="{89D81DFF-2A28-4084-A191-F0A63F3B356E}" srcId="{A1FB0AD9-DCA1-4899-8E38-3DF632721B85}" destId="{2C36C2F2-4DE3-4F1F-8804-E1452B8C850F}" srcOrd="1" destOrd="0" parTransId="{37F0DD93-9776-4A3A-8546-C6931AC006CD}" sibTransId="{2F35E716-CA78-4664-BB67-436353CF202A}"/>
    <dgm:cxn modelId="{3E91C334-B895-4DD2-8C1D-6C4E38521FFA}" srcId="{B687962D-83B7-4CC7-80B3-0A216B73883C}" destId="{1E78CAD8-31C9-482A-A29A-44FA502B0DA7}" srcOrd="0" destOrd="0" parTransId="{5807E05F-9893-4B0E-9416-30EFE2953507}" sibTransId="{EA51BEA3-7912-402E-92CC-9F9384B20DE5}"/>
    <dgm:cxn modelId="{BBD82643-C0BB-434B-B00B-80DFA7F8525F}" type="presOf" srcId="{B687962D-83B7-4CC7-80B3-0A216B73883C}" destId="{8F04FD4F-D0ED-4951-8B1E-306B81EB65BF}" srcOrd="0" destOrd="0" presId="urn:microsoft.com/office/officeart/2005/8/layout/hList1"/>
    <dgm:cxn modelId="{4560874C-119A-4159-9E50-40F4F10D2802}" type="presOf" srcId="{2C36C2F2-4DE3-4F1F-8804-E1452B8C850F}" destId="{6F2CA564-31AA-4C6C-A2BF-0D5F5EF71F68}" srcOrd="0" destOrd="0" presId="urn:microsoft.com/office/officeart/2005/8/layout/hList1"/>
    <dgm:cxn modelId="{4CD1DA5F-CC35-46C0-B555-24E2BD5FD591}" srcId="{A1FB0AD9-DCA1-4899-8E38-3DF632721B85}" destId="{3B8DB564-344E-41C1-A36D-353013D6AD8E}" srcOrd="2" destOrd="0" parTransId="{6428FFA0-82AC-442D-8C5E-55CF6393EE8C}" sibTransId="{29FBFE96-D1A6-4FFB-A82C-DBB7470488DF}"/>
    <dgm:cxn modelId="{5DF001AC-EE1E-482D-B9B7-377359627A91}" type="presParOf" srcId="{3D174C6F-6902-4660-BF8B-E4441EA797FA}" destId="{332BD2E3-5C5B-4F24-B41F-1467B0841D69}" srcOrd="0" destOrd="0" presId="urn:microsoft.com/office/officeart/2005/8/layout/hList1"/>
    <dgm:cxn modelId="{C743A5F9-DEE5-4225-BA60-B9244C415547}" type="presParOf" srcId="{332BD2E3-5C5B-4F24-B41F-1467B0841D69}" destId="{8F04FD4F-D0ED-4951-8B1E-306B81EB65BF}" srcOrd="0" destOrd="0" presId="urn:microsoft.com/office/officeart/2005/8/layout/hList1"/>
    <dgm:cxn modelId="{D6CD404B-2FEF-4FB8-BFB0-9C54C081C30D}" type="presParOf" srcId="{332BD2E3-5C5B-4F24-B41F-1467B0841D69}" destId="{0D4758A5-EBE5-42DE-8B03-CB8167C8954F}" srcOrd="1" destOrd="0" presId="urn:microsoft.com/office/officeart/2005/8/layout/hList1"/>
    <dgm:cxn modelId="{99E6F7AE-C195-4C9C-AE98-660842DC7CB1}" type="presParOf" srcId="{3D174C6F-6902-4660-BF8B-E4441EA797FA}" destId="{8BA4C288-D639-4115-BA54-ABA3FD456728}" srcOrd="1" destOrd="0" presId="urn:microsoft.com/office/officeart/2005/8/layout/hList1"/>
    <dgm:cxn modelId="{1416B64E-49B9-48C4-84A6-28DACB9D858B}" type="presParOf" srcId="{3D174C6F-6902-4660-BF8B-E4441EA797FA}" destId="{A561C9B7-79A3-4A44-A462-0E447DF9B3AA}" srcOrd="2" destOrd="0" presId="urn:microsoft.com/office/officeart/2005/8/layout/hList1"/>
    <dgm:cxn modelId="{8E74F509-4892-4A8F-BC6E-FFCC130650AA}" type="presParOf" srcId="{A561C9B7-79A3-4A44-A462-0E447DF9B3AA}" destId="{6F2CA564-31AA-4C6C-A2BF-0D5F5EF71F68}" srcOrd="0" destOrd="0" presId="urn:microsoft.com/office/officeart/2005/8/layout/hList1"/>
    <dgm:cxn modelId="{52E7BAA9-8056-48F7-9CB3-1D8E81BA91A1}" type="presParOf" srcId="{A561C9B7-79A3-4A44-A462-0E447DF9B3AA}" destId="{2EC368C8-7023-453E-934C-535844485669}" srcOrd="1" destOrd="0" presId="urn:microsoft.com/office/officeart/2005/8/layout/hList1"/>
    <dgm:cxn modelId="{75237B3F-5F50-4FAE-ADC8-833DCBEAB95D}" type="presParOf" srcId="{3D174C6F-6902-4660-BF8B-E4441EA797FA}" destId="{74A87A4B-02CE-47F6-ABC4-7570FEF5A3CB}" srcOrd="3" destOrd="0" presId="urn:microsoft.com/office/officeart/2005/8/layout/hList1"/>
    <dgm:cxn modelId="{37043175-12AC-498D-B0D7-37011AAEA862}" type="presParOf" srcId="{3D174C6F-6902-4660-BF8B-E4441EA797FA}" destId="{BFD5794F-BAAF-4B3A-8B04-4B12438DAA81}" srcOrd="4" destOrd="0" presId="urn:microsoft.com/office/officeart/2005/8/layout/hList1"/>
    <dgm:cxn modelId="{15D0841B-345F-469F-AA75-632C86D05CB6}" type="presParOf" srcId="{BFD5794F-BAAF-4B3A-8B04-4B12438DAA81}" destId="{A247BF14-381C-44A5-89C3-7D90324DD561}" srcOrd="0" destOrd="0" presId="urn:microsoft.com/office/officeart/2005/8/layout/hList1"/>
    <dgm:cxn modelId="{4F23194B-54B2-442C-AF4E-9DF827414079}" type="presParOf" srcId="{BFD5794F-BAAF-4B3A-8B04-4B12438DAA81}" destId="{CA5EEA9F-77AF-4289-928D-B5AACDC00813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yuri-oshmarov.ucoz.ru/fgos/study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ir-zhi.ru/teachers/fgos-noo/vneurochnay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2/64/201/64201674_1284872765_02.png" TargetMode="Externa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2514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Организация внеурочной деятельности школьников в рамках реализации </a:t>
            </a:r>
            <a:br>
              <a:rPr lang="ru-RU" b="1" dirty="0" smtClean="0"/>
            </a:br>
            <a:r>
              <a:rPr lang="ru-RU" b="1" dirty="0" smtClean="0"/>
              <a:t>ФГОС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jcnm.png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1447800" y="1752600"/>
            <a:ext cx="6172200" cy="38629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91000" y="6324599"/>
            <a:ext cx="495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Автор: </a:t>
            </a:r>
            <a:r>
              <a:rPr lang="ru-RU" sz="2000" b="1" dirty="0" err="1" smtClean="0"/>
              <a:t>Крючкова</a:t>
            </a:r>
            <a:r>
              <a:rPr lang="ru-RU" sz="2000" b="1" dirty="0" smtClean="0"/>
              <a:t> Л.И.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0066"/>
                </a:solidFill>
                <a:latin typeface="Georgia" pitchFamily="18" charset="0"/>
              </a:rPr>
              <a:t>Внеклассная проектная деятельность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3340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b="1" dirty="0" smtClean="0"/>
              <a:t>Под </a:t>
            </a:r>
            <a:r>
              <a:rPr lang="ru-RU" sz="2000" b="1" i="1" dirty="0" smtClean="0"/>
              <a:t>проектной деятельностью </a:t>
            </a:r>
            <a:r>
              <a:rPr lang="ru-RU" sz="2000" b="1" dirty="0" smtClean="0"/>
              <a:t>понимаются разные виды деятельности, имеющие ряд общих признаков:</a:t>
            </a:r>
          </a:p>
        </p:txBody>
      </p:sp>
      <p:pic>
        <p:nvPicPr>
          <p:cNvPr id="4" name="Рисунок 3" descr="2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990600"/>
            <a:ext cx="1981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172200" y="2895600"/>
            <a:ext cx="190500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0" y="3733800"/>
            <a:ext cx="2590800" cy="31242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направлены на достижение конкретных целей;</a:t>
            </a:r>
          </a:p>
        </p:txBody>
      </p:sp>
      <p:sp>
        <p:nvSpPr>
          <p:cNvPr id="28" name="Овал 27"/>
          <p:cNvSpPr/>
          <p:nvPr/>
        </p:nvSpPr>
        <p:spPr>
          <a:xfrm>
            <a:off x="1828800" y="3733800"/>
            <a:ext cx="2590800" cy="31242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dirty="0" smtClean="0"/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включают в себя координированное выполнение взаимосвязанных действий;</a:t>
            </a:r>
          </a:p>
        </p:txBody>
      </p:sp>
      <p:sp>
        <p:nvSpPr>
          <p:cNvPr id="29" name="Овал 28"/>
          <p:cNvSpPr/>
          <p:nvPr/>
        </p:nvSpPr>
        <p:spPr>
          <a:xfrm>
            <a:off x="4495800" y="3810000"/>
            <a:ext cx="2590800" cy="304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имеют ограниченную протяженность во времени, с определенным началом и концом;</a:t>
            </a:r>
          </a:p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629400" y="3810000"/>
            <a:ext cx="2514600" cy="304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в определенной степени неповторимы и уникальны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 rot="16200000">
            <a:off x="-38096" y="2324100"/>
            <a:ext cx="2362202" cy="45720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войная стрелка вверх/вниз 31"/>
          <p:cNvSpPr/>
          <p:nvPr/>
        </p:nvSpPr>
        <p:spPr>
          <a:xfrm>
            <a:off x="2819400" y="1371600"/>
            <a:ext cx="484632" cy="23622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войная стрелка вверх/вниз 32"/>
          <p:cNvSpPr/>
          <p:nvPr/>
        </p:nvSpPr>
        <p:spPr>
          <a:xfrm>
            <a:off x="5562600" y="1295400"/>
            <a:ext cx="484632" cy="25146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войная стрелка вверх/вниз 33"/>
          <p:cNvSpPr/>
          <p:nvPr/>
        </p:nvSpPr>
        <p:spPr>
          <a:xfrm>
            <a:off x="7696200" y="1295400"/>
            <a:ext cx="553829" cy="25146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"/>
            <a:ext cx="8534400" cy="683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Цель работы над проектами в начальной школе: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 Развитие личности и создание основ творческого потенциала учащихся.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Задачи: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/>
              <a:t>1</a:t>
            </a:r>
            <a:r>
              <a:rPr lang="ru-RU" sz="2000" b="1" dirty="0" smtClean="0"/>
              <a:t>. Формирование позитивной самооценки, самоуважения.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2. Формирование коммуникативной компетентности в сотрудничестве: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умение вести диалог, координировать свои действия с действиями партнеров по совместной деятельности;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способности доброжелательно и чутко относиться к людям, сопереживать;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формирование социально адекватных способов поведения.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3. Формирование способности к организации деятельности и управлению ею: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воспитание целеустремленности и настойчивости;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формирование навыков организации рабочего пространства и рационального использования рабочего времени;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формирование умения самостоятельно и совместно планировать деятельность и сотрудничество;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- формирование умения самостоятельно и совместно принимать решения.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4. Формирование умения решать творческие задачи.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/>
              <a:t>5. Формирование умения работать с информацией (сбор, систематизация, хранение, использование).	</a:t>
            </a:r>
            <a:endParaRPr lang="ru-RU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0066"/>
                </a:solidFill>
                <a:latin typeface="Georgia" pitchFamily="18" charset="0"/>
              </a:rPr>
              <a:t>Порядок действий в работе с проектами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219200"/>
            <a:ext cx="5105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400" b="1" dirty="0" smtClean="0"/>
              <a:t>Знакомство класса с темой.</a:t>
            </a:r>
          </a:p>
          <a:p>
            <a:pPr marL="457200" indent="-457200"/>
            <a:r>
              <a:rPr lang="ru-RU" sz="2400" b="1" dirty="0" smtClean="0"/>
              <a:t>	</a:t>
            </a:r>
          </a:p>
          <a:p>
            <a:pPr>
              <a:buFontTx/>
              <a:buNone/>
            </a:pPr>
            <a:r>
              <a:rPr lang="ru-RU" sz="2400" b="1" dirty="0" smtClean="0"/>
              <a:t>2. Выбор </a:t>
            </a:r>
            <a:r>
              <a:rPr lang="ru-RU" sz="2400" b="1" dirty="0" err="1" smtClean="0"/>
              <a:t>подтем</a:t>
            </a:r>
            <a:r>
              <a:rPr lang="ru-RU" sz="2400" b="1" dirty="0" smtClean="0"/>
              <a:t> (областей знания).</a:t>
            </a:r>
          </a:p>
          <a:p>
            <a:pPr>
              <a:buFontTx/>
              <a:buNone/>
            </a:pPr>
            <a:endParaRPr lang="ru-RU" sz="2400" b="1" dirty="0" smtClean="0"/>
          </a:p>
          <a:p>
            <a:pPr>
              <a:buFontTx/>
              <a:buNone/>
            </a:pPr>
            <a:r>
              <a:rPr lang="ru-RU" sz="2400" b="1" dirty="0" smtClean="0"/>
              <a:t>3. Сбор информации.  </a:t>
            </a:r>
          </a:p>
          <a:p>
            <a:pPr>
              <a:buFontTx/>
              <a:buNone/>
            </a:pPr>
            <a:r>
              <a:rPr lang="ru-RU" sz="2400" b="1" dirty="0" smtClean="0"/>
              <a:t>                          </a:t>
            </a:r>
          </a:p>
          <a:p>
            <a:pPr>
              <a:buFontTx/>
              <a:buNone/>
            </a:pPr>
            <a:r>
              <a:rPr lang="ru-RU" sz="2400" b="1" dirty="0" smtClean="0"/>
              <a:t>4. Выбор проектов.	</a:t>
            </a:r>
          </a:p>
          <a:p>
            <a:pPr>
              <a:buFontTx/>
              <a:buNone/>
            </a:pPr>
            <a:endParaRPr lang="ru-RU" sz="2400" b="1" dirty="0" smtClean="0"/>
          </a:p>
          <a:p>
            <a:pPr>
              <a:buFontTx/>
              <a:buNone/>
            </a:pPr>
            <a:r>
              <a:rPr lang="ru-RU" sz="2400" b="1" dirty="0" smtClean="0"/>
              <a:t>5. Работа над проектами.  </a:t>
            </a:r>
          </a:p>
          <a:p>
            <a:pPr>
              <a:buFontTx/>
              <a:buNone/>
            </a:pPr>
            <a:r>
              <a:rPr lang="ru-RU" sz="2400" b="1" dirty="0" smtClean="0"/>
              <a:t>   </a:t>
            </a:r>
          </a:p>
          <a:p>
            <a:pPr>
              <a:buFontTx/>
              <a:buNone/>
            </a:pPr>
            <a:r>
              <a:rPr lang="ru-RU" sz="2400" b="1" dirty="0" smtClean="0"/>
              <a:t>6. Презентация проектов. </a:t>
            </a:r>
            <a:endParaRPr lang="ru-RU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8033" y="914400"/>
            <a:ext cx="335596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829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660066"/>
                </a:solidFill>
                <a:latin typeface="Georgia" pitchFamily="18" charset="0"/>
              </a:rPr>
              <a:t>Проекты отличаются друг от друга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685800"/>
            <a:ext cx="59436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результатом: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- </a:t>
            </a:r>
            <a:r>
              <a:rPr lang="ru-RU" b="1" dirty="0" smtClean="0"/>
              <a:t>поделки </a:t>
            </a:r>
            <a:r>
              <a:rPr lang="ru-RU" dirty="0" smtClean="0"/>
              <a:t>(игрушки, книги, рисунки, открытки, костюмы, макеты, модели и т.д.);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- мероприятия </a:t>
            </a:r>
            <a:r>
              <a:rPr lang="ru-RU" dirty="0" smtClean="0"/>
              <a:t>(спектакли, концерты, викторины, КВН, показы мод и т. д.);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 числом детей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индивидуальная деятельность </a:t>
            </a:r>
            <a:r>
              <a:rPr lang="ru-RU" dirty="0" smtClean="0"/>
              <a:t>(получаемый продукт — результат работы одного человека); в дальнейшем персональные изделия могут быть объединены в </a:t>
            </a:r>
            <a:r>
              <a:rPr lang="ru-RU" b="1" dirty="0" smtClean="0"/>
              <a:t>коллективный продукт </a:t>
            </a:r>
            <a:r>
              <a:rPr lang="ru-RU" dirty="0" smtClean="0"/>
              <a:t>(например, выставка работ учащихся);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работа в малых группах (поделки, коллажи, макеты, подготовка конкурсов и викторин и т. д.);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коллективная деятельность </a:t>
            </a:r>
            <a:r>
              <a:rPr lang="ru-RU" dirty="0" smtClean="0"/>
              <a:t>(концерт или спектакль с общей подготовкой и репетициями, одна большая общая подел­ка, видеофильм с участием всех желающих детей в какой-либо специализации и т.д.);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продолжительностью (</a:t>
            </a:r>
            <a:r>
              <a:rPr lang="ru-RU" dirty="0" smtClean="0"/>
              <a:t>от нескольких часов до нескольких месяцев);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числом этапов и наличием промежуточных результатов </a:t>
            </a:r>
            <a:r>
              <a:rPr lang="ru-RU" dirty="0" smtClean="0"/>
              <a:t>(например, при подготовке спектакля в качестве отдельного этапа можно выделить подготовку костюмов);</a:t>
            </a:r>
          </a:p>
        </p:txBody>
      </p:sp>
      <p:pic>
        <p:nvPicPr>
          <p:cNvPr id="4" name="Picture 3" descr="D:\Документы\Незнайка\neznayk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914400"/>
            <a:ext cx="236220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0" y="228600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660066"/>
                </a:solidFill>
                <a:latin typeface="Georgia" pitchFamily="18" charset="0"/>
              </a:rPr>
              <a:t>Варианты проектной деятельности в рамках факультативного курса В мире книг»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286000"/>
            <a:ext cx="3429000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/>
              <a:t>Тема: сказки</a:t>
            </a:r>
            <a:endParaRPr lang="ru-RU" i="1" dirty="0" smtClean="0"/>
          </a:p>
          <a:p>
            <a:pPr>
              <a:lnSpc>
                <a:spcPct val="90000"/>
              </a:lnSpc>
            </a:pPr>
            <a:r>
              <a:rPr lang="ru-RU" b="1" i="1" dirty="0" smtClean="0"/>
              <a:t>Проекты:</a:t>
            </a:r>
            <a:endParaRPr lang="ru-RU" b="1" dirty="0" smtClean="0"/>
          </a:p>
          <a:p>
            <a:pPr>
              <a:lnSpc>
                <a:spcPct val="90000"/>
              </a:lnSpc>
            </a:pPr>
            <a:r>
              <a:rPr lang="ru-RU" b="1" dirty="0" smtClean="0"/>
              <a:t>Создание сборника сказок об одном из животных (зайце, лисе, медведе, волке).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Герои сказок в лепке.	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Герои сказок в рисунках.	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Создание костюмов для сказочных персонажей. 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Постановка спектакля по мотивам одной из сказок. 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Создание собственных сказок.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Коллаж «Заселим улицу сказочными домиками».</a:t>
            </a:r>
            <a:endParaRPr lang="ru-RU" b="1" dirty="0"/>
          </a:p>
        </p:txBody>
      </p:sp>
      <p:pic>
        <p:nvPicPr>
          <p:cNvPr id="4" name="Рисунок 3" descr="2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2743200"/>
            <a:ext cx="1981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http://www.orlovka.crimea.ua/biblioznajka/images/stories/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0"/>
            <a:ext cx="2000232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65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Воспитательный результат внеурочной деятельности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9800" y="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Воспитательный эффект внеурочной деятельности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5029200"/>
            <a:ext cx="2133600" cy="18288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6" name="Шестиугольник 5"/>
          <p:cNvSpPr/>
          <p:nvPr/>
        </p:nvSpPr>
        <p:spPr>
          <a:xfrm>
            <a:off x="0" y="1905000"/>
            <a:ext cx="3581400" cy="4953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непосредственное духовно-нравственное приобретение ребёнка благодаря его участию в том или ином виде деятельности.</a:t>
            </a:r>
            <a:endParaRPr lang="ru-RU" dirty="0"/>
          </a:p>
        </p:txBody>
      </p:sp>
      <p:sp>
        <p:nvSpPr>
          <p:cNvPr id="7" name="Шестиугольник 6"/>
          <p:cNvSpPr/>
          <p:nvPr/>
        </p:nvSpPr>
        <p:spPr>
          <a:xfrm>
            <a:off x="5181600" y="1752600"/>
            <a:ext cx="3962400" cy="51054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(последствие) того или иного духовно-нравственного приобретения на процесс развития личности ребёнка.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371600" y="685800"/>
            <a:ext cx="484632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010400" y="609600"/>
            <a:ext cx="484632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162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Уровни результатов внеурочной деятельности: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http://www.orlovka.crimea.ua/biblioznajka/images/stories/24.jpg"/>
          <p:cNvPicPr/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lum bright="14000" contrast="36000"/>
          </a:blip>
          <a:srcRect/>
          <a:stretch>
            <a:fillRect/>
          </a:stretch>
        </p:blipFill>
        <p:spPr bwMode="auto">
          <a:xfrm>
            <a:off x="7467600" y="0"/>
            <a:ext cx="1676400" cy="17526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Диагностика эффективности внеурочной деятельности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Цель: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выяснить,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 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какой                                              степени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воспитывающими  те виды внеурочной деятельности, которыми занят школьник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Картинка 132 из 1077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352800"/>
            <a:ext cx="3947156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 (картинки)</a:t>
            </a:r>
            <a:r>
              <a:rPr lang="en-US" dirty="0" smtClean="0">
                <a:hlinkClick r:id="rId2"/>
              </a:rPr>
              <a:t> </a:t>
            </a:r>
            <a:endParaRPr lang="ru-RU" dirty="0" smtClean="0">
              <a:hlinkClick r:id="rId2"/>
            </a:endParaRPr>
          </a:p>
          <a:p>
            <a:pPr>
              <a:buNone/>
            </a:pPr>
            <a:r>
              <a:rPr lang="ru-RU" dirty="0" smtClean="0">
                <a:hlinkClick r:id="rId2"/>
              </a:rPr>
              <a:t>  </a:t>
            </a:r>
            <a:r>
              <a:rPr lang="en-US" dirty="0" smtClean="0">
                <a:hlinkClick r:id="rId2"/>
              </a:rPr>
              <a:t>ir-zhi.ru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3600" y="533400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660066"/>
                </a:solidFill>
                <a:latin typeface="Georgia" pitchFamily="18" charset="0"/>
              </a:rPr>
              <a:t>В структуре Базисного образовательного плана выделяется три раздела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75260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b="1" dirty="0" smtClean="0"/>
              <a:t>Вариативная часть                                  Инвариантная часть</a:t>
            </a:r>
          </a:p>
          <a:p>
            <a:endParaRPr lang="ru-RU" sz="2800" b="1" dirty="0" smtClean="0"/>
          </a:p>
          <a:p>
            <a:pPr marL="0" lvl="2"/>
            <a:r>
              <a:rPr lang="ru-RU" sz="2800" b="1" dirty="0" smtClean="0"/>
              <a:t>                                                                       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                                   Внеурочная деятельность</a:t>
            </a:r>
            <a:endParaRPr lang="ru-RU" sz="2800" b="1" dirty="0"/>
          </a:p>
        </p:txBody>
      </p:sp>
      <p:pic>
        <p:nvPicPr>
          <p:cNvPr id="5" name="Picture 84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00400"/>
            <a:ext cx="215265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4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1350" y="3276600"/>
            <a:ext cx="215265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rot="10800000" flipV="1">
            <a:off x="1981200" y="1524000"/>
            <a:ext cx="10668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05400" y="1524000"/>
            <a:ext cx="1219200" cy="685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010694" y="2704306"/>
            <a:ext cx="220900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Georgia" pitchFamily="18" charset="0"/>
              </a:rPr>
              <a:t>                     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0500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спортивно – оздоровительное                                                          духовно - нравственное</a:t>
            </a:r>
          </a:p>
          <a:p>
            <a:r>
              <a:rPr lang="ru-RU" b="1" dirty="0" smtClean="0">
                <a:latin typeface="Times New Roman" pitchFamily="18" charset="0"/>
              </a:rPr>
              <a:t>                                                            </a:t>
            </a:r>
          </a:p>
          <a:p>
            <a:endParaRPr lang="ru-RU" b="1" dirty="0" smtClean="0">
              <a:latin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</a:rPr>
              <a:t>                                                                          социальное</a:t>
            </a:r>
          </a:p>
          <a:p>
            <a:endParaRPr lang="ru-RU" b="1" dirty="0" smtClean="0">
              <a:latin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</a:rPr>
              <a:t>                  </a:t>
            </a:r>
            <a:r>
              <a:rPr lang="ru-RU" b="1" dirty="0" err="1" smtClean="0">
                <a:latin typeface="Times New Roman" pitchFamily="18" charset="0"/>
              </a:rPr>
              <a:t>общеинтеллектуальное</a:t>
            </a:r>
            <a:r>
              <a:rPr lang="ru-RU" b="1" dirty="0" smtClean="0">
                <a:latin typeface="Times New Roman" pitchFamily="18" charset="0"/>
              </a:rPr>
              <a:t>                                                   общекультурное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828800" y="1219200"/>
            <a:ext cx="838200" cy="533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6286500" y="1181100"/>
            <a:ext cx="8382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400300" y="1714500"/>
            <a:ext cx="2209800" cy="91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9" idx="2"/>
          </p:cNvCxnSpPr>
          <p:nvPr/>
        </p:nvCxnSpPr>
        <p:spPr>
          <a:xfrm rot="16200000" flipH="1">
            <a:off x="3733800" y="1905000"/>
            <a:ext cx="17526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105400" y="1600200"/>
            <a:ext cx="2133600" cy="1066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" name="Прямоугольник 8"/>
          <p:cNvSpPr/>
          <p:nvPr/>
        </p:nvSpPr>
        <p:spPr>
          <a:xfrm>
            <a:off x="304800" y="152400"/>
            <a:ext cx="8534400" cy="914400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660066"/>
                </a:solidFill>
                <a:latin typeface="Georgia" pitchFamily="18" charset="0"/>
              </a:rPr>
              <a:t>                   Для реализации в школе доступны следующие</a:t>
            </a:r>
          </a:p>
          <a:p>
            <a:r>
              <a:rPr lang="ru-RU" b="1" dirty="0" smtClean="0">
                <a:solidFill>
                  <a:srgbClr val="660066"/>
                </a:solidFill>
                <a:latin typeface="Georgia" pitchFamily="18" charset="0"/>
              </a:rPr>
              <a:t>                        </a:t>
            </a:r>
            <a:r>
              <a:rPr lang="ru-RU" sz="2400" b="1" u="sng" dirty="0" smtClean="0">
                <a:solidFill>
                  <a:srgbClr val="660066"/>
                </a:solidFill>
                <a:latin typeface="Georgia" pitchFamily="18" charset="0"/>
              </a:rPr>
              <a:t>виды </a:t>
            </a:r>
            <a:r>
              <a:rPr lang="ru-RU" sz="2400" b="1" dirty="0" smtClean="0">
                <a:solidFill>
                  <a:srgbClr val="660066"/>
                </a:solidFill>
                <a:latin typeface="Georgia" pitchFamily="18" charset="0"/>
              </a:rPr>
              <a:t>внеурочной деятельности:</a:t>
            </a:r>
            <a:endParaRPr lang="ru-RU" sz="2400" b="1" dirty="0"/>
          </a:p>
        </p:txBody>
      </p:sp>
      <p:pic>
        <p:nvPicPr>
          <p:cNvPr id="21" name="Рисунок 20" descr="0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00" y="0"/>
            <a:ext cx="10191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big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57601"/>
            <a:ext cx="1752600" cy="3200400"/>
          </a:xfrm>
          <a:prstGeom prst="rect">
            <a:avLst/>
          </a:prstGeom>
          <a:noFill/>
        </p:spPr>
      </p:pic>
      <p:pic>
        <p:nvPicPr>
          <p:cNvPr id="23" name="Picture 4" descr="942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3733800"/>
            <a:ext cx="1905000" cy="3124200"/>
          </a:xfrm>
          <a:prstGeom prst="rect">
            <a:avLst/>
          </a:prstGeom>
          <a:noFill/>
        </p:spPr>
      </p:pic>
      <p:pic>
        <p:nvPicPr>
          <p:cNvPr id="24" name="Picture 6" descr="big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3657600"/>
            <a:ext cx="1905000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381000" y="2209800"/>
          <a:ext cx="8229600" cy="4068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76600" y="1"/>
            <a:ext cx="5867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                                  Направления внеурочной деятельности:</a:t>
            </a:r>
            <a:endParaRPr lang="ru-RU" sz="2800" dirty="0"/>
          </a:p>
        </p:txBody>
      </p:sp>
      <p:pic>
        <p:nvPicPr>
          <p:cNvPr id="4" name="Picture 2" descr="Картинка 1 из 1077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3622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Задачи: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76400"/>
            <a:ext cx="6781800" cy="48006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обеспечить благоприятную адаптацию ребенка в школе; 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оптимизировать учебную нагрузку обучающихся;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улучшить условия для развития ребенка; 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учесть возрастные и индивидуальные особенности обучающихся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53200" y="2438400"/>
            <a:ext cx="2590800" cy="441960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Принципы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организации внеурочной деятельности: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5943600" cy="327660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соответствие возрастным особенностям обучающихся, преемственность с технологиями учебной деятельности;</a:t>
            </a:r>
          </a:p>
          <a:p>
            <a:pPr lvl="0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опора на традиции и положительный опыт организации внеурочной деятельности;</a:t>
            </a:r>
          </a:p>
          <a:p>
            <a:pPr lvl="0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опора на ценности воспитательной системы школы;</a:t>
            </a:r>
          </a:p>
          <a:p>
            <a:pPr lvl="0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свободный выбор на основе личных интересов и склонностей ребенка</a:t>
            </a:r>
          </a:p>
          <a:p>
            <a:endParaRPr lang="ru-RU" dirty="0"/>
          </a:p>
        </p:txBody>
      </p:sp>
      <p:pic>
        <p:nvPicPr>
          <p:cNvPr id="4" name="Рисунок 3" descr="0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657600"/>
            <a:ext cx="1981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0"/>
            <a:ext cx="2895600" cy="36576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90600" y="0"/>
            <a:ext cx="54864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Этика – азбука добра.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(духовно-нравственное направление).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Авторы: И.С.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Хомякова, В.И. Петрова)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1524000"/>
            <a:ext cx="5181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Основная цель факультатива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 детей нравственных ориентиров при построении деятельности. Общения и взаимоотношений, а также основ мировоззрения и самовоспитания.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038600" y="4419600"/>
            <a:ext cx="5105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факультатива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ориентировано на игровые, творческие формы, проектную деятельность, работу с фольклорной и художественной литературой.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91000"/>
            <a:ext cx="3429000" cy="26670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62600" y="3276600"/>
            <a:ext cx="297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Школьный этикет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62600" y="3733800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Правила общения 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05400" y="1981200"/>
            <a:ext cx="403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О трудолюбии. 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2600" y="2590800"/>
            <a:ext cx="3352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Культура внешнего вида 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62600" y="4648200"/>
            <a:ext cx="3352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Внешкольный этикет</a:t>
            </a:r>
            <a:endParaRPr lang="ru-RU" sz="20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33600" y="1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Содержание программы.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72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228600"/>
            <a:ext cx="65531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«В мире книг».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(</a:t>
            </a:r>
            <a:r>
              <a:rPr lang="ru-RU" sz="2000" b="1" dirty="0" err="1" smtClean="0">
                <a:solidFill>
                  <a:srgbClr val="FF0000"/>
                </a:solidFill>
              </a:rPr>
              <a:t>общеинтеллектуальное</a:t>
            </a:r>
            <a:r>
              <a:rPr lang="ru-RU" sz="2000" b="1" dirty="0" smtClean="0">
                <a:solidFill>
                  <a:srgbClr val="FF0000"/>
                </a:solidFill>
              </a:rPr>
              <a:t> направление).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Автор: Л.А. </a:t>
            </a:r>
            <a:r>
              <a:rPr lang="ru-RU" sz="2000" b="1" dirty="0" err="1" smtClean="0">
                <a:solidFill>
                  <a:srgbClr val="FF0000"/>
                </a:solidFill>
              </a:rPr>
              <a:t>Ефросинина</a:t>
            </a:r>
            <a:r>
              <a:rPr lang="ru-RU" sz="2000" b="1" dirty="0" smtClean="0">
                <a:solidFill>
                  <a:srgbClr val="FF0000"/>
                </a:solidFill>
              </a:rPr>
              <a:t>. 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 rot="10800000" flipV="1">
            <a:off x="2209800" y="1458227"/>
            <a:ext cx="4724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Факультатив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мире книг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способствует расширению читательского пространства, реализации дифференцированного обучения и развития индивидуальных возможностей каждого ребёнка, воспитанию ученика-читателя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67200"/>
            <a:ext cx="464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Преемственность факультатива с основным курсом литературного чтения позволяет от класса к классу проводить системную работу по интеллектуальному развитию и обогащению читательского опыта младших школьников.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9200" y="4191000"/>
            <a:ext cx="411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Сочетание учебной и </a:t>
            </a:r>
            <a:r>
              <a:rPr lang="ru-RU" b="1" dirty="0" err="1" smtClean="0"/>
              <a:t>внеучебной</a:t>
            </a:r>
            <a:r>
              <a:rPr lang="ru-RU" b="1" dirty="0" smtClean="0"/>
              <a:t> деятельности способствует всестороннему развитию личности учащихся. Каждый ребенок идет по индивидуальному маршруту</a:t>
            </a:r>
            <a:endParaRPr lang="ru-RU" b="1" dirty="0"/>
          </a:p>
        </p:txBody>
      </p:sp>
      <p:pic>
        <p:nvPicPr>
          <p:cNvPr id="6" name="Рисунок 5" descr="http://www.orlovka.crimea.ua/biblioznajka/images/stories/6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0"/>
            <a:ext cx="2286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http://www.orlovka.crimea.ua/biblioznajka/images/stories/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00"/>
            <a:ext cx="2000232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788</Words>
  <PresentationFormat>Экран (4:3)</PresentationFormat>
  <Paragraphs>123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Организация внеурочной деятельности школьников в рамках реализации  ФГОС  </vt:lpstr>
      <vt:lpstr>Слайд 2</vt:lpstr>
      <vt:lpstr>Слайд 3</vt:lpstr>
      <vt:lpstr>Слайд 4</vt:lpstr>
      <vt:lpstr>Задачи:</vt:lpstr>
      <vt:lpstr>Принципы  организации внеурочной деятельности: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Уровни результатов внеурочной деятельности:</vt:lpstr>
      <vt:lpstr> Диагностика эффективности внеурочной деятельности 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внеурочной деятельности школьников в рамках ФГОС </dc:title>
  <dc:creator>Люба</dc:creator>
  <cp:lastModifiedBy>Admin</cp:lastModifiedBy>
  <cp:revision>55</cp:revision>
  <dcterms:modified xsi:type="dcterms:W3CDTF">2013-01-07T13:06:56Z</dcterms:modified>
</cp:coreProperties>
</file>