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3"/>
  </p:notesMasterIdLst>
  <p:sldIdLst>
    <p:sldId id="256" r:id="rId2"/>
    <p:sldId id="267" r:id="rId3"/>
    <p:sldId id="268" r:id="rId4"/>
    <p:sldId id="269" r:id="rId5"/>
    <p:sldId id="257" r:id="rId6"/>
    <p:sldId id="259" r:id="rId7"/>
    <p:sldId id="277" r:id="rId8"/>
    <p:sldId id="278" r:id="rId9"/>
    <p:sldId id="258" r:id="rId10"/>
    <p:sldId id="266" r:id="rId11"/>
    <p:sldId id="260" r:id="rId12"/>
    <p:sldId id="261" r:id="rId13"/>
    <p:sldId id="262" r:id="rId14"/>
    <p:sldId id="276" r:id="rId15"/>
    <p:sldId id="270" r:id="rId16"/>
    <p:sldId id="271" r:id="rId17"/>
    <p:sldId id="272" r:id="rId18"/>
    <p:sldId id="273" r:id="rId19"/>
    <p:sldId id="274" r:id="rId20"/>
    <p:sldId id="275" r:id="rId21"/>
    <p:sldId id="26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008000"/>
    <a:srgbClr val="0033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77;&#1088;&#1072;\&#1086;%20&#1087;&#1080;&#1090;&#1072;&#1085;&#1080;&#1080;%20&#1096;&#1082;&#1086;&#1083;&#1100;&#1085;&#1080;&#1082;&#1086;&#1074;\&#1052;&#1086;&#1085;&#1080;&#1090;&#1086;&#1088;&#1080;&#1085;&#1075;%20&#1086;&#1093;&#1074;&#1072;&#1090;&#1072;%20&#1087;&#1080;&#1090;&#1072;&#1085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2;&#1077;&#1088;&#1072;%20&#1070;&#1088;&#1100;&#1077;&#1074;&#1085;&#1072;\&#1052;&#1086;&#1080;%20&#1076;&#1086;&#1082;&#1091;&#1084;&#1077;&#1085;&#1090;&#1099;\&#1051;&#1100;&#1075;&#1086;&#1090;&#1085;&#1086;&#1077;%20%20&#1087;&#1080;&#1090;&#1072;&#1085;&#1080;&#1077;\&#1052;&#1086;&#1085;&#1080;&#1090;&#1086;&#1088;&#1080;&#1085;&#1075;%20&#1086;&#1093;&#1074;&#1072;&#1090;&#1072;%20&#1087;&#1080;&#1090;&#1072;&#1085;&#1080;&#1103;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b="1">
                <a:latin typeface="Arial Black" pitchFamily="34" charset="0"/>
              </a:rPr>
              <a:t>Мониторинг охвата  питанием учащихся</a:t>
            </a:r>
            <a:r>
              <a:rPr lang="ru-RU" sz="1400" b="1" baseline="0">
                <a:latin typeface="Arial Black" pitchFamily="34" charset="0"/>
              </a:rPr>
              <a:t> МОУ "Средняя школа №8" </a:t>
            </a:r>
          </a:p>
          <a:p>
            <a:pPr>
              <a:defRPr/>
            </a:pPr>
            <a:r>
              <a:rPr lang="ru-RU" sz="1400" b="1" baseline="0">
                <a:latin typeface="Arial Black" pitchFamily="34" charset="0"/>
              </a:rPr>
              <a:t>(1-4 классы)за 2008-2009 год</a:t>
            </a:r>
            <a:endParaRPr lang="ru-RU" sz="1400" b="1">
              <a:latin typeface="Arial Black" pitchFamily="34" charset="0"/>
            </a:endParaRPr>
          </a:p>
        </c:rich>
      </c:tx>
      <c:layout/>
    </c:title>
    <c:view3D>
      <c:rAngAx val="1"/>
    </c:view3D>
    <c:sideWall>
      <c:spPr>
        <a:solidFill>
          <a:srgbClr val="E8EDA5"/>
        </a:solidFill>
      </c:spPr>
    </c:sideWall>
    <c:backWall>
      <c:spPr>
        <a:solidFill>
          <a:srgbClr val="E8EDA5"/>
        </a:solidFill>
      </c:spPr>
    </c:backWall>
    <c:plotArea>
      <c:layout>
        <c:manualLayout>
          <c:layoutTarget val="inner"/>
          <c:xMode val="edge"/>
          <c:yMode val="edge"/>
          <c:x val="0.35526785129585792"/>
          <c:y val="0.1154656983002937"/>
          <c:w val="0.63023381341815332"/>
          <c:h val="0.4862397750324054"/>
        </c:manualLayout>
      </c:layout>
      <c:bar3DChart>
        <c:barDir val="col"/>
        <c:grouping val="clustered"/>
        <c:ser>
          <c:idx val="0"/>
          <c:order val="0"/>
          <c:tx>
            <c:strRef>
              <c:f>Лист2!$A$3</c:f>
              <c:strCache>
                <c:ptCount val="1"/>
                <c:pt idx="0">
                  <c:v>Всего учащихся по (по ОШ)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Лист2!$B$2:$J$2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Лист2!$B$3:$J$3</c:f>
              <c:numCache>
                <c:formatCode>General</c:formatCode>
                <c:ptCount val="9"/>
                <c:pt idx="0">
                  <c:v>585</c:v>
                </c:pt>
                <c:pt idx="1">
                  <c:v>585</c:v>
                </c:pt>
                <c:pt idx="2">
                  <c:v>585</c:v>
                </c:pt>
                <c:pt idx="3">
                  <c:v>585</c:v>
                </c:pt>
                <c:pt idx="4">
                  <c:v>585</c:v>
                </c:pt>
                <c:pt idx="5">
                  <c:v>585</c:v>
                </c:pt>
                <c:pt idx="6">
                  <c:v>585</c:v>
                </c:pt>
                <c:pt idx="7">
                  <c:v>585</c:v>
                </c:pt>
                <c:pt idx="8">
                  <c:v>585</c:v>
                </c:pt>
              </c:numCache>
            </c:numRef>
          </c:val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Количество отсутствующих  (по причине)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Лист2!$B$2:$J$2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Лист2!$B$4:$J$4</c:f>
              <c:numCache>
                <c:formatCode>General</c:formatCode>
                <c:ptCount val="9"/>
                <c:pt idx="0">
                  <c:v>85</c:v>
                </c:pt>
                <c:pt idx="1">
                  <c:v>91</c:v>
                </c:pt>
                <c:pt idx="2">
                  <c:v>134</c:v>
                </c:pt>
                <c:pt idx="3">
                  <c:v>166</c:v>
                </c:pt>
                <c:pt idx="4">
                  <c:v>244</c:v>
                </c:pt>
                <c:pt idx="5">
                  <c:v>367</c:v>
                </c:pt>
                <c:pt idx="6">
                  <c:v>170</c:v>
                </c:pt>
                <c:pt idx="7">
                  <c:v>83</c:v>
                </c:pt>
                <c:pt idx="8">
                  <c:v>164</c:v>
                </c:pt>
              </c:numCache>
            </c:numRef>
          </c:val>
        </c:ser>
        <c:ser>
          <c:idx val="2"/>
          <c:order val="2"/>
          <c:tx>
            <c:strRef>
              <c:f>Лист2!$A$5</c:f>
              <c:strCache>
                <c:ptCount val="1"/>
                <c:pt idx="0">
                  <c:v>Всего охват питанием</c:v>
                </c:pt>
              </c:strCache>
            </c:strRef>
          </c:tx>
          <c:spPr>
            <a:solidFill>
              <a:srgbClr val="0070C0"/>
            </a:solidFill>
            <a:effectLst>
              <a:outerShdw blurRad="50800" dist="50800" dir="5400000" algn="ctr" rotWithShape="0">
                <a:srgbClr val="0070C0"/>
              </a:outerShdw>
            </a:effectLst>
          </c:spPr>
          <c:dLbls>
            <c:showVal val="1"/>
          </c:dLbls>
          <c:cat>
            <c:strRef>
              <c:f>Лист2!$B$2:$J$2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Лист2!$B$5:$J$5</c:f>
              <c:numCache>
                <c:formatCode>General</c:formatCode>
                <c:ptCount val="9"/>
                <c:pt idx="0">
                  <c:v>500</c:v>
                </c:pt>
                <c:pt idx="1">
                  <c:v>494</c:v>
                </c:pt>
                <c:pt idx="2">
                  <c:v>451</c:v>
                </c:pt>
                <c:pt idx="3">
                  <c:v>419</c:v>
                </c:pt>
                <c:pt idx="4">
                  <c:v>341</c:v>
                </c:pt>
                <c:pt idx="5">
                  <c:v>218</c:v>
                </c:pt>
                <c:pt idx="6">
                  <c:v>415</c:v>
                </c:pt>
                <c:pt idx="7">
                  <c:v>502</c:v>
                </c:pt>
                <c:pt idx="8">
                  <c:v>421</c:v>
                </c:pt>
              </c:numCache>
            </c:numRef>
          </c:val>
        </c:ser>
        <c:ser>
          <c:idx val="3"/>
          <c:order val="3"/>
          <c:tx>
            <c:strRef>
              <c:f>Лист2!$A$6</c:f>
              <c:strCache>
                <c:ptCount val="1"/>
                <c:pt idx="0">
                  <c:v>Охват питанием  льготной категории (классы скк)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Лист2!$B$2:$J$2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Лист2!$B$6:$J$6</c:f>
              <c:numCache>
                <c:formatCode>General</c:formatCode>
                <c:ptCount val="9"/>
                <c:pt idx="0">
                  <c:v>20</c:v>
                </c:pt>
                <c:pt idx="1">
                  <c:v>29</c:v>
                </c:pt>
                <c:pt idx="2">
                  <c:v>27</c:v>
                </c:pt>
                <c:pt idx="3">
                  <c:v>25</c:v>
                </c:pt>
                <c:pt idx="4">
                  <c:v>21</c:v>
                </c:pt>
                <c:pt idx="5">
                  <c:v>24</c:v>
                </c:pt>
                <c:pt idx="6">
                  <c:v>24</c:v>
                </c:pt>
                <c:pt idx="7">
                  <c:v>31</c:v>
                </c:pt>
                <c:pt idx="8">
                  <c:v>30</c:v>
                </c:pt>
              </c:numCache>
            </c:numRef>
          </c:val>
        </c:ser>
        <c:ser>
          <c:idx val="4"/>
          <c:order val="4"/>
          <c:tx>
            <c:strRef>
              <c:f>Лист2!$A$7</c:f>
              <c:strCache>
                <c:ptCount val="1"/>
                <c:pt idx="0">
                  <c:v> Охват питанием воспитанников ГПД (среднее количество  человек)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Лист2!$B$2:$J$2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Лист2!$B$7:$J$7</c:f>
              <c:numCache>
                <c:formatCode>General</c:formatCode>
                <c:ptCount val="9"/>
                <c:pt idx="0">
                  <c:v>148</c:v>
                </c:pt>
                <c:pt idx="1">
                  <c:v>151</c:v>
                </c:pt>
                <c:pt idx="2">
                  <c:v>127</c:v>
                </c:pt>
                <c:pt idx="3">
                  <c:v>125</c:v>
                </c:pt>
                <c:pt idx="4">
                  <c:v>136</c:v>
                </c:pt>
                <c:pt idx="5">
                  <c:v>142</c:v>
                </c:pt>
                <c:pt idx="6">
                  <c:v>122</c:v>
                </c:pt>
                <c:pt idx="7">
                  <c:v>118</c:v>
                </c:pt>
                <c:pt idx="8">
                  <c:v>94</c:v>
                </c:pt>
              </c:numCache>
            </c:numRef>
          </c:val>
        </c:ser>
        <c:ser>
          <c:idx val="5"/>
          <c:order val="5"/>
          <c:tx>
            <c:strRef>
              <c:f>Лист2!$A$8</c:f>
              <c:strCache>
                <c:ptCount val="1"/>
                <c:pt idx="0">
                  <c:v>Охват питанием присутствующих учащихся(%)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howVal val="1"/>
          </c:dLbls>
          <c:cat>
            <c:strRef>
              <c:f>Лист2!$B$2:$J$2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Лист2!$B$8:$J$8</c:f>
              <c:numCache>
                <c:formatCode>0%</c:formatCode>
                <c:ptCount val="9"/>
                <c:pt idx="0">
                  <c:v>0.85000000000000031</c:v>
                </c:pt>
                <c:pt idx="1">
                  <c:v>0.8400000000000003</c:v>
                </c:pt>
                <c:pt idx="2">
                  <c:v>0.77</c:v>
                </c:pt>
                <c:pt idx="3">
                  <c:v>0.72000000000000031</c:v>
                </c:pt>
                <c:pt idx="4">
                  <c:v>0.58000000000000029</c:v>
                </c:pt>
                <c:pt idx="5">
                  <c:v>0.37000000000000016</c:v>
                </c:pt>
                <c:pt idx="6">
                  <c:v>0.7100000000000003</c:v>
                </c:pt>
                <c:pt idx="7">
                  <c:v>0.86000000000000032</c:v>
                </c:pt>
                <c:pt idx="8">
                  <c:v>0.72000000000000031</c:v>
                </c:pt>
              </c:numCache>
            </c:numRef>
          </c:val>
        </c:ser>
        <c:ser>
          <c:idx val="6"/>
          <c:order val="6"/>
          <c:tx>
            <c:strRef>
              <c:f>Лист2!$A$9</c:f>
              <c:strCache>
                <c:ptCount val="1"/>
                <c:pt idx="0">
                  <c:v>Охват дополнительным питанием (уч-ся обучающиеся на дому)</c:v>
                </c:pt>
              </c:strCache>
            </c:strRef>
          </c:tx>
          <c:spPr>
            <a:solidFill>
              <a:srgbClr val="FF33CC"/>
            </a:solidFill>
          </c:spPr>
          <c:dLbls>
            <c:dLbl>
              <c:idx val="0"/>
              <c:layout>
                <c:manualLayout>
                  <c:x val="0"/>
                  <c:y val="-1.0403120936280921E-2"/>
                </c:manualLayout>
              </c:layout>
              <c:showVal val="1"/>
            </c:dLbl>
            <c:dLbl>
              <c:idx val="1"/>
              <c:layout>
                <c:manualLayout>
                  <c:x val="3.8722168441432739E-3"/>
                  <c:y val="-1.120448014520539E-2"/>
                </c:manualLayout>
              </c:layout>
              <c:showVal val="1"/>
            </c:dLbl>
            <c:dLbl>
              <c:idx val="2"/>
              <c:layout>
                <c:manualLayout>
                  <c:x val="3.8722168441432739E-3"/>
                  <c:y val="-1.120448014520539E-2"/>
                </c:manualLayout>
              </c:layout>
              <c:showVal val="1"/>
            </c:dLbl>
            <c:dLbl>
              <c:idx val="3"/>
              <c:layout>
                <c:manualLayout>
                  <c:x val="1.2907389480477601E-3"/>
                  <c:y val="-1.120448014520539E-2"/>
                </c:manualLayout>
              </c:layout>
              <c:showVal val="1"/>
            </c:dLbl>
            <c:dLbl>
              <c:idx val="4"/>
              <c:layout>
                <c:manualLayout>
                  <c:x val="3.8722168441432739E-3"/>
                  <c:y val="-1.4939306860273798E-2"/>
                </c:manualLayout>
              </c:layout>
              <c:showVal val="1"/>
            </c:dLbl>
            <c:dLbl>
              <c:idx val="5"/>
              <c:layout>
                <c:manualLayout>
                  <c:x val="3.8722168441433689E-3"/>
                  <c:y val="-2.0541546932876492E-2"/>
                </c:manualLayout>
              </c:layout>
              <c:showVal val="1"/>
            </c:dLbl>
            <c:dLbl>
              <c:idx val="6"/>
              <c:layout>
                <c:manualLayout>
                  <c:x val="-2.5814778960955211E-3"/>
                  <c:y val="-2.0541546932876492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1.3071893502739585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1.120448014520539E-2"/>
                </c:manualLayout>
              </c:layout>
              <c:showVal val="1"/>
            </c:dLbl>
            <c:showVal val="1"/>
          </c:dLbls>
          <c:cat>
            <c:strRef>
              <c:f>Лист2!$B$2:$J$2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Лист2!$B$9:$J$9</c:f>
              <c:numCache>
                <c:formatCode>General</c:formatCode>
                <c:ptCount val="9"/>
                <c:pt idx="0">
                  <c:v>6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9</c:v>
                </c:pt>
              </c:numCache>
            </c:numRef>
          </c:val>
        </c:ser>
        <c:ser>
          <c:idx val="7"/>
          <c:order val="7"/>
          <c:tx>
            <c:strRef>
              <c:f>Лист2!$A$10</c:f>
              <c:strCache>
                <c:ptCount val="1"/>
                <c:pt idx="0">
                  <c:v>Охват дополнительным питанием за счёт родительской платы- полдник в ГПД ,салаты, выпечка.</c:v>
                </c:pt>
              </c:strCache>
            </c:strRef>
          </c:tx>
          <c:dLbls>
            <c:dLbl>
              <c:idx val="0"/>
              <c:layout>
                <c:manualLayout>
                  <c:x val="6.4536947402387525E-3"/>
                  <c:y val="3.1746027078081801E-2"/>
                </c:manualLayout>
              </c:layout>
              <c:showVal val="1"/>
            </c:dLbl>
            <c:dLbl>
              <c:idx val="1"/>
              <c:layout>
                <c:manualLayout>
                  <c:x val="5.1629557921910327E-3"/>
                  <c:y val="2.8011200363013449E-2"/>
                </c:manualLayout>
              </c:layout>
              <c:showVal val="1"/>
            </c:dLbl>
            <c:dLbl>
              <c:idx val="2"/>
              <c:layout>
                <c:manualLayout>
                  <c:x val="3.8722168441432739E-3"/>
                  <c:y val="2.4276373647945011E-2"/>
                </c:manualLayout>
              </c:layout>
              <c:showVal val="1"/>
            </c:dLbl>
            <c:dLbl>
              <c:idx val="3"/>
              <c:layout>
                <c:manualLayout>
                  <c:x val="7.744433688286553E-3"/>
                  <c:y val="2.2408960290410763E-2"/>
                </c:manualLayout>
              </c:layout>
              <c:showVal val="1"/>
            </c:dLbl>
            <c:dLbl>
              <c:idx val="4"/>
              <c:layout>
                <c:manualLayout>
                  <c:x val="9.0351726363343179E-3"/>
                  <c:y val="2.0541546932876492E-2"/>
                </c:manualLayout>
              </c:layout>
              <c:showVal val="1"/>
            </c:dLbl>
            <c:dLbl>
              <c:idx val="5"/>
              <c:layout>
                <c:manualLayout>
                  <c:x val="7.744433688286553E-3"/>
                  <c:y val="2.4276373647945011E-2"/>
                </c:manualLayout>
              </c:layout>
              <c:showVal val="1"/>
            </c:dLbl>
            <c:dLbl>
              <c:idx val="6"/>
              <c:layout>
                <c:manualLayout>
                  <c:x val="3.8722168441431789E-3"/>
                  <c:y val="1.3071893502739585E-2"/>
                </c:manualLayout>
              </c:layout>
              <c:showVal val="1"/>
            </c:dLbl>
            <c:dLbl>
              <c:idx val="7"/>
              <c:layout>
                <c:manualLayout>
                  <c:x val="2.5814778960955211E-3"/>
                  <c:y val="3.3613440435616107E-2"/>
                </c:manualLayout>
              </c:layout>
              <c:showVal val="1"/>
            </c:dLbl>
            <c:dLbl>
              <c:idx val="8"/>
              <c:layout>
                <c:manualLayout>
                  <c:x val="9.0351726363343179E-3"/>
                  <c:y val="3.3613440435616107E-2"/>
                </c:manualLayout>
              </c:layout>
              <c:showVal val="1"/>
            </c:dLbl>
            <c:showVal val="1"/>
          </c:dLbls>
          <c:cat>
            <c:strRef>
              <c:f>Лист2!$B$2:$J$2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Лист2!$B$10:$J$10</c:f>
              <c:numCache>
                <c:formatCode>General</c:formatCode>
                <c:ptCount val="9"/>
                <c:pt idx="0">
                  <c:v>26</c:v>
                </c:pt>
                <c:pt idx="1">
                  <c:v>28</c:v>
                </c:pt>
                <c:pt idx="2">
                  <c:v>19</c:v>
                </c:pt>
                <c:pt idx="3">
                  <c:v>21</c:v>
                </c:pt>
                <c:pt idx="4">
                  <c:v>21</c:v>
                </c:pt>
                <c:pt idx="5">
                  <c:v>44</c:v>
                </c:pt>
                <c:pt idx="6">
                  <c:v>77</c:v>
                </c:pt>
                <c:pt idx="7">
                  <c:v>81</c:v>
                </c:pt>
                <c:pt idx="8">
                  <c:v>75</c:v>
                </c:pt>
              </c:numCache>
            </c:numRef>
          </c:val>
        </c:ser>
        <c:shape val="cone"/>
        <c:axId val="51407104"/>
        <c:axId val="51437568"/>
        <c:axId val="0"/>
      </c:bar3DChart>
      <c:catAx>
        <c:axId val="51407104"/>
        <c:scaling>
          <c:orientation val="minMax"/>
        </c:scaling>
        <c:axPos val="b"/>
        <c:majorTickMark val="none"/>
        <c:tickLblPos val="nextTo"/>
        <c:crossAx val="51437568"/>
        <c:crosses val="autoZero"/>
        <c:auto val="1"/>
        <c:lblAlgn val="ctr"/>
        <c:lblOffset val="100"/>
      </c:catAx>
      <c:valAx>
        <c:axId val="514375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14071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100">
                <a:solidFill>
                  <a:srgbClr val="0070C0"/>
                </a:solidFill>
                <a:latin typeface="Arial Black" pitchFamily="34" charset="0"/>
              </a:rPr>
              <a:t>Мониторинг охвата питанием учащихся МОУ "Средняя школа №8" корпус 2</a:t>
            </a:r>
          </a:p>
          <a:p>
            <a:pPr>
              <a:defRPr/>
            </a:pPr>
            <a:r>
              <a:rPr lang="ru-RU" sz="1100">
                <a:solidFill>
                  <a:srgbClr val="0070C0"/>
                </a:solidFill>
                <a:latin typeface="Arial Black" pitchFamily="34" charset="0"/>
              </a:rPr>
              <a:t>2009-2010 учебный год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34692300990039887"/>
          <c:y val="0.13188053659902246"/>
          <c:w val="0.62970335067885963"/>
          <c:h val="0.43926477230573197"/>
        </c:manualLayout>
      </c:layout>
      <c:bar3DChart>
        <c:barDir val="col"/>
        <c:grouping val="clustered"/>
        <c:ser>
          <c:idx val="0"/>
          <c:order val="0"/>
          <c:tx>
            <c:strRef>
              <c:f>Лист3!$A$3</c:f>
              <c:strCache>
                <c:ptCount val="1"/>
                <c:pt idx="0">
                  <c:v>Всего учащихся по (по ОШ)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Лист3!$B$2:$J$2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Лист3!$B$3:$J$3</c:f>
              <c:numCache>
                <c:formatCode>General</c:formatCode>
                <c:ptCount val="9"/>
                <c:pt idx="0">
                  <c:v>563</c:v>
                </c:pt>
                <c:pt idx="1">
                  <c:v>563</c:v>
                </c:pt>
                <c:pt idx="2">
                  <c:v>563</c:v>
                </c:pt>
                <c:pt idx="3">
                  <c:v>563</c:v>
                </c:pt>
                <c:pt idx="4">
                  <c:v>563</c:v>
                </c:pt>
                <c:pt idx="5">
                  <c:v>563</c:v>
                </c:pt>
                <c:pt idx="6">
                  <c:v>563</c:v>
                </c:pt>
                <c:pt idx="7">
                  <c:v>563</c:v>
                </c:pt>
                <c:pt idx="8">
                  <c:v>563</c:v>
                </c:pt>
              </c:numCache>
            </c:numRef>
          </c:val>
        </c:ser>
        <c:ser>
          <c:idx val="1"/>
          <c:order val="1"/>
          <c:tx>
            <c:strRef>
              <c:f>Лист3!$A$4</c:f>
              <c:strCache>
                <c:ptCount val="1"/>
                <c:pt idx="0">
                  <c:v>Количество отсутствующих  (по причине)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Лист3!$B$2:$J$2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Лист3!$B$4:$J$4</c:f>
              <c:numCache>
                <c:formatCode>General</c:formatCode>
                <c:ptCount val="9"/>
                <c:pt idx="0">
                  <c:v>103</c:v>
                </c:pt>
                <c:pt idx="1">
                  <c:v>101</c:v>
                </c:pt>
                <c:pt idx="2">
                  <c:v>162</c:v>
                </c:pt>
                <c:pt idx="3">
                  <c:v>279</c:v>
                </c:pt>
                <c:pt idx="4">
                  <c:v>258</c:v>
                </c:pt>
                <c:pt idx="5">
                  <c:v>391</c:v>
                </c:pt>
                <c:pt idx="6">
                  <c:v>87</c:v>
                </c:pt>
                <c:pt idx="7">
                  <c:v>66</c:v>
                </c:pt>
                <c:pt idx="8">
                  <c:v>120</c:v>
                </c:pt>
              </c:numCache>
            </c:numRef>
          </c:val>
        </c:ser>
        <c:ser>
          <c:idx val="2"/>
          <c:order val="2"/>
          <c:tx>
            <c:strRef>
              <c:f>Лист3!$A$5</c:f>
              <c:strCache>
                <c:ptCount val="1"/>
                <c:pt idx="0">
                  <c:v>Всего охват питанием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Лист3!$B$2:$J$2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Лист3!$B$5:$J$5</c:f>
              <c:numCache>
                <c:formatCode>General</c:formatCode>
                <c:ptCount val="9"/>
                <c:pt idx="0">
                  <c:v>460</c:v>
                </c:pt>
                <c:pt idx="1">
                  <c:v>462</c:v>
                </c:pt>
                <c:pt idx="2">
                  <c:v>444</c:v>
                </c:pt>
                <c:pt idx="3">
                  <c:v>519</c:v>
                </c:pt>
                <c:pt idx="4">
                  <c:v>562</c:v>
                </c:pt>
                <c:pt idx="5">
                  <c:v>940</c:v>
                </c:pt>
                <c:pt idx="6">
                  <c:v>476</c:v>
                </c:pt>
                <c:pt idx="7">
                  <c:v>497</c:v>
                </c:pt>
                <c:pt idx="8">
                  <c:v>443</c:v>
                </c:pt>
              </c:numCache>
            </c:numRef>
          </c:val>
        </c:ser>
        <c:ser>
          <c:idx val="3"/>
          <c:order val="3"/>
          <c:tx>
            <c:strRef>
              <c:f>Лист3!$A$6</c:f>
              <c:strCache>
                <c:ptCount val="1"/>
                <c:pt idx="0">
                  <c:v>Охват питанием  льготной категории (классы скк)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Лист3!$B$2:$J$2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Лист3!$B$6:$J$6</c:f>
              <c:numCache>
                <c:formatCode>General</c:formatCode>
                <c:ptCount val="9"/>
                <c:pt idx="0">
                  <c:v>35</c:v>
                </c:pt>
                <c:pt idx="1">
                  <c:v>37</c:v>
                </c:pt>
                <c:pt idx="2">
                  <c:v>32</c:v>
                </c:pt>
                <c:pt idx="3">
                  <c:v>32</c:v>
                </c:pt>
                <c:pt idx="4">
                  <c:v>42</c:v>
                </c:pt>
                <c:pt idx="5">
                  <c:v>21</c:v>
                </c:pt>
                <c:pt idx="6">
                  <c:v>42</c:v>
                </c:pt>
                <c:pt idx="7">
                  <c:v>46</c:v>
                </c:pt>
                <c:pt idx="8">
                  <c:v>30</c:v>
                </c:pt>
              </c:numCache>
            </c:numRef>
          </c:val>
        </c:ser>
        <c:ser>
          <c:idx val="4"/>
          <c:order val="4"/>
          <c:tx>
            <c:strRef>
              <c:f>Лист3!$A$7</c:f>
              <c:strCache>
                <c:ptCount val="1"/>
                <c:pt idx="0">
                  <c:v> Охват питанием воспитанников ГПД (среднее количество  человек)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Лист3!$B$2:$J$2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Лист3!$B$7:$J$7</c:f>
              <c:numCache>
                <c:formatCode>General</c:formatCode>
                <c:ptCount val="9"/>
                <c:pt idx="0">
                  <c:v>0</c:v>
                </c:pt>
                <c:pt idx="1">
                  <c:v>185</c:v>
                </c:pt>
                <c:pt idx="2">
                  <c:v>153</c:v>
                </c:pt>
                <c:pt idx="3">
                  <c:v>162</c:v>
                </c:pt>
                <c:pt idx="4">
                  <c:v>152</c:v>
                </c:pt>
                <c:pt idx="5">
                  <c:v>157</c:v>
                </c:pt>
                <c:pt idx="6">
                  <c:v>151</c:v>
                </c:pt>
                <c:pt idx="7">
                  <c:v>139</c:v>
                </c:pt>
                <c:pt idx="8">
                  <c:v>119</c:v>
                </c:pt>
              </c:numCache>
            </c:numRef>
          </c:val>
        </c:ser>
        <c:ser>
          <c:idx val="5"/>
          <c:order val="5"/>
          <c:tx>
            <c:strRef>
              <c:f>Лист3!$A$8</c:f>
              <c:strCache>
                <c:ptCount val="1"/>
                <c:pt idx="0">
                  <c:v>Охват питанием присутствующих учащихся(%)</c:v>
                </c:pt>
              </c:strCache>
            </c:strRef>
          </c:tx>
          <c:cat>
            <c:strRef>
              <c:f>Лист3!$B$2:$J$2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Лист3!$B$8:$J$8</c:f>
              <c:numCache>
                <c:formatCode>0%</c:formatCode>
                <c:ptCount val="9"/>
                <c:pt idx="0">
                  <c:v>0.82000000000000062</c:v>
                </c:pt>
                <c:pt idx="1">
                  <c:v>0.83000000000000063</c:v>
                </c:pt>
                <c:pt idx="2">
                  <c:v>0.79</c:v>
                </c:pt>
                <c:pt idx="3">
                  <c:v>0.91</c:v>
                </c:pt>
                <c:pt idx="4">
                  <c:v>0.99299999999999999</c:v>
                </c:pt>
                <c:pt idx="5">
                  <c:v>1.6900000000000022</c:v>
                </c:pt>
                <c:pt idx="6">
                  <c:v>0.84000000000000064</c:v>
                </c:pt>
                <c:pt idx="7">
                  <c:v>0.88000000000000023</c:v>
                </c:pt>
                <c:pt idx="8">
                  <c:v>0.76000000000000123</c:v>
                </c:pt>
              </c:numCache>
            </c:numRef>
          </c:val>
        </c:ser>
        <c:ser>
          <c:idx val="6"/>
          <c:order val="6"/>
          <c:tx>
            <c:strRef>
              <c:f>Лист3!$A$9</c:f>
              <c:strCache>
                <c:ptCount val="1"/>
                <c:pt idx="0">
                  <c:v>Охват дополнительным питанием (уч-ся обучающиеся на дому)</c:v>
                </c:pt>
              </c:strCache>
            </c:strRef>
          </c:tx>
          <c:spPr>
            <a:solidFill>
              <a:srgbClr val="FF33CC"/>
            </a:solidFill>
          </c:spPr>
          <c:dLbls>
            <c:dLbl>
              <c:idx val="1"/>
              <c:layout>
                <c:manualLayout>
                  <c:x val="0"/>
                  <c:y val="4.2598509052183394E-3"/>
                </c:manualLayout>
              </c:layout>
              <c:showVal val="1"/>
            </c:dLbl>
            <c:showVal val="1"/>
          </c:dLbls>
          <c:cat>
            <c:strRef>
              <c:f>Лист3!$B$2:$J$2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Лист3!$B$9:$J$9</c:f>
              <c:numCache>
                <c:formatCode>General</c:formatCode>
                <c:ptCount val="9"/>
                <c:pt idx="0">
                  <c:v>9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9</c:v>
                </c:pt>
                <c:pt idx="8">
                  <c:v>9</c:v>
                </c:pt>
              </c:numCache>
            </c:numRef>
          </c:val>
        </c:ser>
        <c:ser>
          <c:idx val="7"/>
          <c:order val="7"/>
          <c:tx>
            <c:strRef>
              <c:f>Лист3!$A$10</c:f>
              <c:strCache>
                <c:ptCount val="1"/>
                <c:pt idx="0">
                  <c:v>Охват дополнительным питанием за счёт родительской платы- полдник в ГПД ,салаты, выпечка.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1"/>
              <c:layout>
                <c:manualLayout>
                  <c:x val="8.2389289392378919E-3"/>
                  <c:y val="1.0649627263045821E-2"/>
                </c:manualLayout>
              </c:layout>
              <c:showVal val="1"/>
            </c:dLbl>
            <c:dLbl>
              <c:idx val="2"/>
              <c:layout>
                <c:manualLayout>
                  <c:x val="6.4238940532950544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5.1391152426360385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5.1391152426360385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7.7086728639541866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6.423894053295153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5.1391152426360385E-3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2.5695576213180219E-3"/>
                  <c:y val="0"/>
                </c:manualLayout>
              </c:layout>
              <c:showVal val="1"/>
            </c:dLbl>
            <c:showVal val="1"/>
          </c:dLbls>
          <c:cat>
            <c:strRef>
              <c:f>Лист3!$B$2:$J$2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Лист3!$B$10:$J$10</c:f>
              <c:numCache>
                <c:formatCode>General</c:formatCode>
                <c:ptCount val="9"/>
                <c:pt idx="1">
                  <c:v>24</c:v>
                </c:pt>
                <c:pt idx="2">
                  <c:v>18</c:v>
                </c:pt>
                <c:pt idx="3">
                  <c:v>22</c:v>
                </c:pt>
                <c:pt idx="4">
                  <c:v>21</c:v>
                </c:pt>
                <c:pt idx="5">
                  <c:v>17</c:v>
                </c:pt>
                <c:pt idx="6">
                  <c:v>19</c:v>
                </c:pt>
                <c:pt idx="7">
                  <c:v>17</c:v>
                </c:pt>
                <c:pt idx="8">
                  <c:v>14</c:v>
                </c:pt>
              </c:numCache>
            </c:numRef>
          </c:val>
        </c:ser>
        <c:shape val="cone"/>
        <c:axId val="51489792"/>
        <c:axId val="51528448"/>
        <c:axId val="0"/>
      </c:bar3DChart>
      <c:catAx>
        <c:axId val="51489792"/>
        <c:scaling>
          <c:orientation val="minMax"/>
        </c:scaling>
        <c:axPos val="b"/>
        <c:majorTickMark val="none"/>
        <c:tickLblPos val="nextTo"/>
        <c:spPr>
          <a:solidFill>
            <a:srgbClr val="FF33CC"/>
          </a:solidFill>
        </c:spPr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ru-RU"/>
          </a:p>
        </c:txPr>
        <c:crossAx val="51528448"/>
        <c:crosses val="autoZero"/>
        <c:auto val="1"/>
        <c:lblAlgn val="ctr"/>
        <c:lblOffset val="100"/>
      </c:catAx>
      <c:valAx>
        <c:axId val="515284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14897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spPr>
    <a:solidFill>
      <a:srgbClr val="CCFFFF"/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DA7F8-67EA-4818-9E11-24F78E776DE9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433EF-472F-4118-B424-4DDD9CE80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33EF-472F-4118-B424-4DDD9CE80A1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20998-E659-420F-993E-A4DC73877068}" type="datetimeFigureOut">
              <a:rPr lang="ru-RU"/>
              <a:pPr>
                <a:defRPr/>
              </a:pPr>
              <a:t>19.10.2011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A5F6F-7A44-4375-A242-E721AB2D4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071678"/>
            <a:ext cx="7429552" cy="250033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5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Программа</a:t>
            </a:r>
            <a:br>
              <a:rPr lang="ru-RU" sz="5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«Рациональное питание школьника» </a:t>
            </a:r>
            <a:r>
              <a:rPr lang="ru-RU" sz="4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 smtClean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5661024"/>
            <a:ext cx="7500990" cy="839809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400" dirty="0" smtClean="0">
                <a:solidFill>
                  <a:srgbClr val="7E0000"/>
                </a:solidFill>
              </a:rPr>
              <a:t>  </a:t>
            </a:r>
            <a:r>
              <a:rPr lang="ru-RU" sz="1400" dirty="0" err="1" smtClean="0">
                <a:solidFill>
                  <a:srgbClr val="7E0000"/>
                </a:solidFill>
                <a:latin typeface="Arial" charset="0"/>
              </a:rPr>
              <a:t>Парулина</a:t>
            </a:r>
            <a:r>
              <a:rPr lang="ru-RU" sz="1400" dirty="0" smtClean="0">
                <a:solidFill>
                  <a:srgbClr val="7E0000"/>
                </a:solidFill>
                <a:latin typeface="Arial" charset="0"/>
              </a:rPr>
              <a:t> В.Ю.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400" dirty="0" smtClean="0">
                <a:solidFill>
                  <a:srgbClr val="7E0000"/>
                </a:solidFill>
                <a:latin typeface="Arial" charset="0"/>
              </a:rPr>
              <a:t> социальный педагог МОУ «Средняя школа № 8» корпус 2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400" dirty="0" smtClean="0">
                <a:solidFill>
                  <a:srgbClr val="7E0000"/>
                </a:solidFill>
              </a:rPr>
              <a:t>   г. </a:t>
            </a:r>
            <a:r>
              <a:rPr lang="ru-RU" sz="1400" dirty="0" err="1" smtClean="0">
                <a:solidFill>
                  <a:srgbClr val="7E0000"/>
                </a:solidFill>
              </a:rPr>
              <a:t>Когалым</a:t>
            </a:r>
            <a:endParaRPr lang="ru-RU" sz="1400" dirty="0" smtClean="0">
              <a:solidFill>
                <a:srgbClr val="7E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400" smtClean="0">
                <a:solidFill>
                  <a:srgbClr val="7E0000"/>
                </a:solidFill>
              </a:rPr>
              <a:t> 2008г.</a:t>
            </a:r>
            <a:endParaRPr lang="ru-RU" sz="1400" dirty="0" smtClean="0">
              <a:solidFill>
                <a:srgbClr val="7E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09" y="500063"/>
            <a:ext cx="6810392" cy="1500187"/>
          </a:xfrm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 eaLnBrk="1" hangingPunct="1">
              <a:tabLst>
                <a:tab pos="1257300" algn="l"/>
              </a:tabLst>
            </a:pPr>
            <a:r>
              <a:rPr lang="ru-RU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Berlin Sans FB Demi" pitchFamily="34" charset="0"/>
              </a:rPr>
              <a:t>Взаимодействие, способствующее правильному питанию.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2335213"/>
            <a:ext cx="8072494" cy="159385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003300"/>
                </a:solidFill>
              </a:rPr>
              <a:t>Сотрудничество педагогического коллектива с медицинскими  работниками, КГ МУП «Комбинат общественного питания».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>
                <a:solidFill>
                  <a:srgbClr val="003300"/>
                </a:solidFill>
              </a:rPr>
              <a:t> 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529538" cy="7143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>
                <a:solidFill>
                  <a:srgbClr val="003300"/>
                </a:solidFill>
              </a:rPr>
              <a:t>Поэтапный план мероприятия по реализации    программы«Рациональное питание школьника»</a:t>
            </a:r>
            <a:r>
              <a:rPr lang="ru-RU" dirty="0" smtClean="0">
                <a:solidFill>
                  <a:srgbClr val="003300"/>
                </a:solidFill>
              </a:rPr>
              <a:t/>
            </a:r>
            <a:br>
              <a:rPr lang="ru-RU" dirty="0" smtClean="0">
                <a:solidFill>
                  <a:srgbClr val="003300"/>
                </a:solidFill>
              </a:rPr>
            </a:br>
            <a:endParaRPr lang="ru-RU" dirty="0" smtClean="0">
              <a:solidFill>
                <a:srgbClr val="0033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42875" y="1071543"/>
          <a:ext cx="8572500" cy="5553161"/>
        </p:xfrm>
        <a:graphic>
          <a:graphicData uri="http://schemas.openxmlformats.org/drawingml/2006/table">
            <a:tbl>
              <a:tblPr/>
              <a:tblGrid>
                <a:gridCol w="642938"/>
                <a:gridCol w="5357823"/>
                <a:gridCol w="142864"/>
                <a:gridCol w="714392"/>
                <a:gridCol w="142858"/>
                <a:gridCol w="1571625"/>
              </a:tblGrid>
              <a:tr h="163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Исполнители</a:t>
                      </a: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44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ru-RU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Комплекс мероприятий по разработке программы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Экспертиза: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-анализ качественного питания учащихся;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-анализ охвата питания учащихся;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анализ заболевания учащихся.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2008-11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-куратор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-зав. столовой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руководители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-зам. директора по ВР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и утверждение программы «Рациональное питание учащихся в общеобразовательном учреждении»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-педсовет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по программе участников проекта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-куратор программы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творческих коллективов учителей по реализации. Назначение ответственных за отдельные разделы  программы.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2008-11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-администрация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-куратор программы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планов работы по отдельным разделам программы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2009-11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-ответственные по разделам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13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Координационная работа школы по проблемам обучающихся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системы питания школьников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2008-2009-2011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-куратор программы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классных часов по вопросам питания и здоровому образу жизни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2008-2011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-кл. руководители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 охвата питания.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2008-2011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-куратор программы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-кл. руководители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13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Экспериментальная работа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Обзор методик для педагогов по питанию  учащихся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2008-2011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-администрация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Педагогический совет для педагогов по вопросам питания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2008-2011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-администрация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Вовлечение родителей в работу школы по вопросам питания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2008-2011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руководители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13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Повышение уровня просвещения учителей, родителей по вопросам питания детей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Семинары для работников школы.</a:t>
                      </a: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2008-2011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куратор программы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и подготовка памяток, рекомендаций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педагогов и родителей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2008-2011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-куратор программы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384" marR="4538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5500726" cy="857272"/>
          </a:xfrm>
        </p:spPr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Внеклассная      работа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071538" y="1142986"/>
          <a:ext cx="7929618" cy="5472084"/>
        </p:xfrm>
        <a:graphic>
          <a:graphicData uri="http://schemas.openxmlformats.org/drawingml/2006/table">
            <a:tbl>
              <a:tblPr/>
              <a:tblGrid>
                <a:gridCol w="214314"/>
                <a:gridCol w="1491076"/>
                <a:gridCol w="2259418"/>
                <a:gridCol w="2536050"/>
                <a:gridCol w="1428760"/>
              </a:tblGrid>
              <a:tr h="239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Тема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Формы и методы работы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Периодичность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46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Классные часы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«Если хочешь быть здоров», «Мой режим дня», «Правильное и здоровое питание», «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ВитАМины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в твоей тарелке».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Беседа, сюжетно- ролевая игра, уроки-путешествия, выставки.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 раз в месяц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  <a:tr h="262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Праздники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«День Здорового питания».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Сказка «Репка» на новый лад.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 раз в год.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</a:tr>
              <a:tr h="647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Месячник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«Здоровые зубки».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«Всемирный день защиты прав потребителей»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Консультация  стоматолога.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Беседа, классные часы, выставки рисунков.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 раз в год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в течение     месяца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  <a:tr h="804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Услуги медицинского и стоматологического кабинет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«Плодово-ягодный кисель»,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«Витамины»,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Лечение зубов.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В течении  учебного года по мере необходимости.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</a:tr>
              <a:tr h="761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Тематические родительские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собрания.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«Рациональное питание школьников», «Вредные продукты»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Индивидуальные беседы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консультации. Всеобучи.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Круглые столы.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1-2 раза в чет-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верть по необходимости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  <a:tr h="634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Элективные курсы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«Пищевые добавки»,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Проектная деятельность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Работа в группах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В.В. Курышева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С. А.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Хайруллина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  <a:tr h="954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Факультативные  занятия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«Заповеди здорового питания», «Питание и здоровье».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Беседы, анкеты, ролевые игры, работа в группах,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Исследования, эксперименты.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Руководители  кружков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714375" y="285727"/>
            <a:ext cx="7772400" cy="500067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Темы и мероприятия,  проводимые с детьми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</p:nvPr>
        </p:nvGraphicFramePr>
        <p:xfrm>
          <a:off x="1071538" y="1143000"/>
          <a:ext cx="7715304" cy="5327845"/>
        </p:xfrm>
        <a:graphic>
          <a:graphicData uri="http://schemas.openxmlformats.org/drawingml/2006/table">
            <a:tbl>
              <a:tblPr/>
              <a:tblGrid>
                <a:gridCol w="453842"/>
                <a:gridCol w="3403810"/>
                <a:gridCol w="2340120"/>
                <a:gridCol w="1517532"/>
              </a:tblGrid>
              <a:tr h="5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№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Тема занятия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Форма занятия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Исполнители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Питательные вещества. Питание.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Беседа. Лекция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Кл. руководит.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Нормы потребления жиров и углеводов.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Практическая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работа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Кл. руководит.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Значение овощей и фруктов в рационе питания.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Беседа.  Лекция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Кл. руководит.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Ценность пищевых волокон.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Конференция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Руководитель  кружков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Соль и ее влияние на организм.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Лекция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Кл. руководит.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Искусственная пища: за и против.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Беседа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Кл. руководит.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Рациональное питание и здоровье.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Беседа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Кл. руководит.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Макро- и микроэлементы: биологическая роль.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Ролевая игра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Кл. руководит.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Питание и здоровье.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Игра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Кл. руководит.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714375" y="285727"/>
            <a:ext cx="7772400" cy="500067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Темы и мероприятия,  проводимые с родителями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</p:nvPr>
        </p:nvGraphicFramePr>
        <p:xfrm>
          <a:off x="1071538" y="1143000"/>
          <a:ext cx="7715304" cy="4745295"/>
        </p:xfrm>
        <a:graphic>
          <a:graphicData uri="http://schemas.openxmlformats.org/drawingml/2006/table">
            <a:tbl>
              <a:tblPr/>
              <a:tblGrid>
                <a:gridCol w="453842"/>
                <a:gridCol w="3403810"/>
                <a:gridCol w="2340120"/>
                <a:gridCol w="1517532"/>
              </a:tblGrid>
              <a:tr h="5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№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Тема занятия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Форма занятия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Исполнители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«Питание детей».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Беседа. Лекция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Кл. руководит.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Нормы потребления жиров и углеводов.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Практическая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работа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Кл. руководит.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rgbClr val="7E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«Питание детей», «О режиме»,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rgbClr val="7E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«Чего не</a:t>
                      </a:r>
                      <a:r>
                        <a:rPr kumimoji="0" lang="ru-RU" sz="1400" b="1" kern="1200" baseline="0" dirty="0" smtClean="0">
                          <a:solidFill>
                            <a:srgbClr val="7E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rgbClr val="7E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следует, есть»,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rgbClr val="7E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«О нитратах».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E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Беседа.  Лекция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Кл. руководит.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«Правила еды»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Всеобуч для родителей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социальный педагог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4EE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Соль и ее влияние на организм.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Лекция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Кл. руководит.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Сменная информация о рациональном питании для родителей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 на год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социальный педагог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Молочные продукты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Круглый стол</a:t>
                      </a: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Кл. руководит.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000100" y="1357301"/>
          <a:ext cx="7858179" cy="5072094"/>
        </p:xfrm>
        <a:graphic>
          <a:graphicData uri="http://schemas.openxmlformats.org/drawingml/2006/table">
            <a:tbl>
              <a:tblPr/>
              <a:tblGrid>
                <a:gridCol w="1214446"/>
                <a:gridCol w="4786346"/>
                <a:gridCol w="1857387"/>
              </a:tblGrid>
              <a:tr h="266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</a:t>
                      </a:r>
                      <a:endParaRPr lang="ru-RU" sz="1000" dirty="0">
                        <a:solidFill>
                          <a:srgbClr val="7E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000" dirty="0">
                        <a:solidFill>
                          <a:srgbClr val="7E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000">
                        <a:solidFill>
                          <a:srgbClr val="7E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Составление и разработка плана мероприятий по вопросам рационального питания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куратор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Анкетирование учащихся  по правилам  питания  в школе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Кл.  руководили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Разработка классных часов по правильному питанию и здоровому образу жизни к «Всемирному дню защиты прав потребителей»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Кл.  руководили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Тематические беседы: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1-4кл. «Правильное питание для школьников»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3-4кл. «Питательные вещества»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Декада правильного питания (контроль за организацией приема пищи учащимися)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Июнь-август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Участие в  организации пришкольного лагеря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Беседа: «Рациональное питание и здоровье»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Конкурс рисунков </a:t>
                      </a:r>
                      <a:r>
                        <a:rPr lang="ru-RU" sz="1300" dirty="0" smtClean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«</a:t>
                      </a: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Где спрятались витамины»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Учащиеся школы, родители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Беседа «О витаминах»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 .час : «О питании школьников»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428604"/>
            <a:ext cx="792961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План мероприятий  на 2009год.</a:t>
            </a:r>
            <a:endParaRPr kumimoji="0" lang="ru-RU" sz="1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Пропаганда знаний рационального питания </a:t>
            </a:r>
            <a:endParaRPr kumimoji="0" lang="ru-RU" sz="1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Цель: формирование правильной культуры питания учащихся</a:t>
            </a:r>
            <a:endParaRPr kumimoji="0" lang="ru-RU" sz="1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000100" y="1000106"/>
          <a:ext cx="8001055" cy="5500728"/>
        </p:xfrm>
        <a:graphic>
          <a:graphicData uri="http://schemas.openxmlformats.org/drawingml/2006/table">
            <a:tbl>
              <a:tblPr/>
              <a:tblGrid>
                <a:gridCol w="1484822"/>
                <a:gridCol w="4664884"/>
                <a:gridCol w="1851349"/>
              </a:tblGrid>
              <a:tr h="28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</a:t>
                      </a:r>
                      <a:endParaRPr lang="ru-RU" sz="1000" dirty="0">
                        <a:solidFill>
                          <a:srgbClr val="7E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000">
                        <a:solidFill>
                          <a:srgbClr val="7E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000">
                        <a:solidFill>
                          <a:srgbClr val="7E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Беседа для детей: «Соблюдай режим питания»   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Тематический классный час: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1-4кл. «Секреты здорового питания»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руководили 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Информация для родителей: «12-правил здорового питания» 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Кл. час: «Наше питание»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руководили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 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Информация для учащихся: «Мы и наше питание»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руководитель Зелинская Е.П.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12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Анкетирование учащихся  по правилам  питания  в школе 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 руководили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Фото- выставка «Общество чистых тарелок»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Информация для родителей «Продукты, стимулирующие работу мозга» 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Информация для родителей: «Меню без ошибок»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родительский комитет, социальный педагог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Проекты и презентации о пользе продуктов </a:t>
                      </a:r>
                      <a:r>
                        <a:rPr lang="ru-RU" sz="1400" dirty="0" smtClean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«</a:t>
                      </a: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Вкусные рифмы»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руководили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Июнь-август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Информация для родителей: «Рыбные продукты»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администраторы столовой</a:t>
                      </a:r>
                    </a:p>
                  </a:txBody>
                  <a:tcPr marL="65462" marR="65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357290" y="142852"/>
            <a:ext cx="764386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План мероприятий  на 2009-2010 год.</a:t>
            </a:r>
            <a:endParaRPr kumimoji="0" lang="ru-RU" sz="1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Пропаганда знаний рационального питания </a:t>
            </a:r>
            <a:endParaRPr kumimoji="0" lang="ru-RU" sz="1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Цель: формирование правильной культуры питания учащихся</a:t>
            </a:r>
            <a:endParaRPr kumimoji="0" lang="ru-RU" sz="1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1071539" y="1207371"/>
          <a:ext cx="7858180" cy="5419936"/>
        </p:xfrm>
        <a:graphic>
          <a:graphicData uri="http://schemas.openxmlformats.org/drawingml/2006/table">
            <a:tbl>
              <a:tblPr/>
              <a:tblGrid>
                <a:gridCol w="1071569"/>
                <a:gridCol w="4786346"/>
                <a:gridCol w="2000265"/>
              </a:tblGrid>
              <a:tr h="114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</a:t>
                      </a:r>
                      <a:endParaRPr lang="ru-RU" sz="1400" dirty="0">
                        <a:solidFill>
                          <a:srgbClr val="7E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400" dirty="0">
                        <a:solidFill>
                          <a:srgbClr val="7E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400">
                        <a:solidFill>
                          <a:srgbClr val="7E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1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Беседа для детей: «Правила здорового питания»   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руководители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Информация для родителей: «Восемь способов сохранить здоровье школьника»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8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Поделки из овощей и фруктов: « Овощной переполох » 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учащиеся </a:t>
                      </a:r>
                      <a:r>
                        <a:rPr lang="ru-RU" sz="1300" dirty="0" smtClean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школы,</a:t>
                      </a:r>
                      <a:r>
                        <a:rPr lang="ru-RU" sz="1300" baseline="0" dirty="0" smtClean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  <a:endParaRPr lang="ru-RU" sz="1300" dirty="0">
                        <a:solidFill>
                          <a:srgbClr val="7E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Выпуск газеты: «Десять самых полезных продуктов»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администраторы столовой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Информация для классных руководителей: «Каким должно быть правильное питание школьников».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Экскурсия в школьную столовую «Как готовят кашу».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педагог,  классные руководили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Январь 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Конкурс  рисунков: « Меню моей семьи »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руководили, родители и дети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Составление и разработка плана мероприятий по вопросам рационального питания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куратор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Тематические беседы: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1-4кл. «Какая каша самая полезная для детей»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Апрель 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Информация для родителей: «Иммунитет со вкусом»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социальный педагог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Декада правильного питания (Праздник для первоклассников города «Путешествие в Здоровейск»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первых классов школы, города и социальный педагог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Май 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Информация для родителей: «Овощи + фрукты + ягоды»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Июнь-август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Информация для родителей: «Как правильно питаться в жаркую погоду», буклет на тему: «Как правильно питаться в жаркую погоду»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</a:t>
                      </a:r>
                    </a:p>
                  </a:txBody>
                  <a:tcPr marL="45353" marR="45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857356" y="214291"/>
            <a:ext cx="70723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План мероприятий  на 2010 - 2011год.</a:t>
            </a:r>
            <a:endParaRPr kumimoji="0" lang="ru-RU" sz="1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Пропаганда знаний рационального питания </a:t>
            </a:r>
            <a:endParaRPr kumimoji="0" lang="ru-RU" sz="1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Цель: формирование правильной культуры питания учащихся</a:t>
            </a:r>
            <a:endParaRPr kumimoji="0" lang="ru-RU" sz="1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500042"/>
            <a:ext cx="607223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План 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внутришкольного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контроля  по организации питания.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1285852" y="857230"/>
          <a:ext cx="7643867" cy="5241676"/>
        </p:xfrm>
        <a:graphic>
          <a:graphicData uri="http://schemas.openxmlformats.org/drawingml/2006/table">
            <a:tbl>
              <a:tblPr/>
              <a:tblGrid>
                <a:gridCol w="881985"/>
                <a:gridCol w="3160445"/>
                <a:gridCol w="1243982"/>
                <a:gridCol w="2357455"/>
              </a:tblGrid>
              <a:tr h="298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Направ-ления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срок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2">
                <a:tc rowSpan="9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Организация питания  учащихся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39" marR="4403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Работа с приказами по назначению ответственных  по питанию.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сентябрь 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зав. столовой, администраторы столовой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Составление  и согласование  графика работы школьной столовой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Оформление документов строгой отчётности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зам. по АХЧ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администраторы столовой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Организация комиссии по контролю  за организацией и качеством питания. 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зам.  по  УВР,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социальный  педагог, представители родительской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общественности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Комплектование  по всем категориям учащихся, нуждающихся в социальной помощи.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классные  руководители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Организация питания в ГПД.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зам.  директора по УВР ответственный за ГПД ,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социальный  педагог, воспитатели ГПД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Анкетирование учащихся.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февраль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психологи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Контроль профилактики простудных заболеваний  детей и подростков.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раза в год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зам. директора  по  ВР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руководители, мед/с.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Мониторинг охвата горячим питанием учащихся 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ежемесячно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педагог, администраторы столовой</a:t>
                      </a:r>
                    </a:p>
                  </a:txBody>
                  <a:tcPr marL="44039" marR="44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617542"/>
          <a:ext cx="8072493" cy="5956326"/>
        </p:xfrm>
        <a:graphic>
          <a:graphicData uri="http://schemas.openxmlformats.org/drawingml/2006/table">
            <a:tbl>
              <a:tblPr/>
              <a:tblGrid>
                <a:gridCol w="566491"/>
                <a:gridCol w="4142464"/>
                <a:gridCol w="1719142"/>
                <a:gridCol w="1644396"/>
              </a:tblGrid>
              <a:tr h="482607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Сохранение  здоровья учащихся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4" marR="3866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Контроль за   присутствием классных руководителей  в обеденном зале во время приема пищи учащихся.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ежедневно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зам. директора по УВР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Контроль за состоянием обеденного зала в соответствии с требованиями инструкции по ТБ. 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постоянно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зам. директора по АХЧ, дежурные администраторы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дня открытых дверей в школьной столовой 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зав. столовой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Анализ информации,   полученной из  медпункта,  о  заболеваемости  учащихся школы.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ежеквартально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мед. сестра школы, инженер по  ОТ и ТБ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12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 питания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664" marR="3866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Готовность пищеблока к новому учебному году (исправность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техоборудования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 наличие посуды, столовых приборов)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август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зам. директора по АХЧ, зав. столовой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Оформление стенда информации. Наличие цикличного меню на  учебный год, утвержденного СЭС.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администраторы столовой,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зав. столовой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Проверка качества поступающих продуктов, условий хранения и сроков реализации.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зав. столовой 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Контроль за организацией  приема пищи учащихся  школы и  льготной категории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комиссия по  питанию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Контроль за  нормой  выдачи  готовых  блюд.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комиссия по  питанию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Контроль за организацией торговли в  школьном буфете. Ассортимент буфета.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социальный педагог,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комиссия по  питанию</a:t>
                      </a:r>
                    </a:p>
                  </a:txBody>
                  <a:tcPr marL="38664" marR="386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Программа включает два раздела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3762388"/>
          </a:xfrm>
        </p:spPr>
        <p:txBody>
          <a:bodyPr/>
          <a:lstStyle/>
          <a:p>
            <a:r>
              <a:rPr lang="ru-RU" b="1" dirty="0" smtClean="0">
                <a:solidFill>
                  <a:srgbClr val="7E0000"/>
                </a:solidFill>
              </a:rPr>
              <a:t>Питание и здоровье</a:t>
            </a:r>
            <a:endParaRPr lang="ru-RU" b="1" dirty="0">
              <a:solidFill>
                <a:srgbClr val="7E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762520"/>
          </a:xfrm>
        </p:spPr>
        <p:txBody>
          <a:bodyPr/>
          <a:lstStyle/>
          <a:p>
            <a:r>
              <a:rPr lang="ru-RU" b="1" dirty="0" smtClean="0">
                <a:solidFill>
                  <a:srgbClr val="7E0000"/>
                </a:solidFill>
              </a:rPr>
              <a:t>Профилактика заболеваний</a:t>
            </a:r>
            <a:endParaRPr lang="ru-RU" b="1" dirty="0">
              <a:solidFill>
                <a:srgbClr val="7E0000"/>
              </a:solidFill>
            </a:endParaRPr>
          </a:p>
        </p:txBody>
      </p:sp>
      <p:pic>
        <p:nvPicPr>
          <p:cNvPr id="10242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714620"/>
            <a:ext cx="2643206" cy="3657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8" name="Рисунок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286256"/>
            <a:ext cx="2428892" cy="1952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9" name="Рисунок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500306"/>
            <a:ext cx="2500330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5" y="142852"/>
          <a:ext cx="7929620" cy="6728003"/>
        </p:xfrm>
        <a:graphic>
          <a:graphicData uri="http://schemas.openxmlformats.org/drawingml/2006/table">
            <a:tbl>
              <a:tblPr/>
              <a:tblGrid>
                <a:gridCol w="1143011"/>
                <a:gridCol w="3671695"/>
                <a:gridCol w="1557457"/>
                <a:gridCol w="1557457"/>
              </a:tblGrid>
              <a:tr h="653968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Соблюдение  санитарно- гигиенических  норм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Соблюдение правил личной гигиены сотрудников пищеблока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зав. столовой, сотрудники пищеблока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Контроль за соблюдением сроков прохождения медосмотров и сдачи зачётов по санитарному минимуму сотрудников пищеблока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течении года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зав. столовой, сотрудники пищеблока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Контроль за соблюдением выполнения гигиенических норм учащихся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ежедневно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руководители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Проверка режима питания учащихся.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ежедневно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 школы, медсестра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Контроль за состоянием питания в ГПД.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ежедневно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 школы, медсестра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Контроль за полным и рациональным питанием.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ежедневно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медсестра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36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Исполь-зование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финансовых средств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Контроль за использованием средств, выделенных на льготное питание учащихся,  а также  родительских взносов на питание детей.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январь 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директор школ,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гл.бухгалтер школы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968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Ведение документации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09" marR="415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Проверка документации: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заявлений на льготное питание;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1раз в месяц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комиссия, социальный педагог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Ежедневный учёт  учащихся, обеспечиваемых  льготным питанием, а также тех, кто питается  на родительские средства. 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ежедневно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руководители, социальный педагог, комиссия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Своевременная проверка документации: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Проверка журналов ГПД (учет посещаемости и питания)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ежедневно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зам. директора по УВР </a:t>
                      </a:r>
                    </a:p>
                  </a:txBody>
                  <a:tcPr marL="41509" marR="41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10" y="285729"/>
            <a:ext cx="8143932" cy="114300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FF0000"/>
                </a:solidFill>
                <a:latin typeface="Baskerville Old Face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Baskerville Old Face" pitchFamily="18" charset="0"/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skerville Old Face" pitchFamily="18" charset="0"/>
              </a:rPr>
              <a:t>Ожидаемые конечные результаты реализации программы 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skerville Old Face" pitchFamily="18" charset="0"/>
              </a:rPr>
            </a:br>
            <a:endParaRPr lang="ru-RU" sz="4000" dirty="0" smtClean="0">
              <a:solidFill>
                <a:srgbClr val="FF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1538" y="1600200"/>
            <a:ext cx="7643866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7E0000"/>
                </a:solidFill>
              </a:rPr>
              <a:t>Повышение уровня знаний о правильном и здоровом питании.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800000"/>
                </a:solidFill>
              </a:rPr>
              <a:t>Улучшение состояния здоровья учащихся благодаря повышению качества школьного питания.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800000"/>
                </a:solidFill>
              </a:rPr>
              <a:t>Изменение рациона питания с учетом гигиенических требований и рекомендаций,  соответствующих возрастным особенностям учащихс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я.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Реализация программы по пропаганде  правильного , здорового и полноценного питания у детей, родителей и педагогов.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862002"/>
          </a:xfrm>
        </p:spPr>
        <p:txBody>
          <a:bodyPr/>
          <a:lstStyle/>
          <a:p>
            <a:pPr algn="ctr"/>
            <a:r>
              <a:rPr lang="ru-RU" sz="2400" dirty="0" smtClean="0"/>
              <a:t>ПИТАНИЕ И ЗДОРОВЬЕ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1000108"/>
            <a:ext cx="4662494" cy="492922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Питательные вещества.</a:t>
            </a:r>
          </a:p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Их характеристика.</a:t>
            </a:r>
          </a:p>
          <a:p>
            <a:pPr>
              <a:lnSpc>
                <a:spcPct val="100000"/>
              </a:lnSpc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Питание. </a:t>
            </a:r>
          </a:p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Ценность пищевых продуктов. 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Минеральные вещества.   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Искусственная пища. 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Микро- и макроэлементы:  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биологическая роль.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Нормы потребления жиров.  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Углеводов, белков.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Составить проектную деятельность по питанию.</a:t>
            </a:r>
          </a:p>
          <a:p>
            <a:endParaRPr lang="ru-RU" sz="2400" dirty="0"/>
          </a:p>
        </p:txBody>
      </p:sp>
      <p:pic>
        <p:nvPicPr>
          <p:cNvPr id="5" name="Picture 8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069" r="2069"/>
          <a:stretch>
            <a:fillRect/>
          </a:stretch>
        </p:blipFill>
        <p:spPr bwMode="auto">
          <a:xfrm>
            <a:off x="5643570" y="2214554"/>
            <a:ext cx="307183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571480"/>
            <a:ext cx="2743200" cy="1571636"/>
          </a:xfrm>
        </p:spPr>
        <p:txBody>
          <a:bodyPr/>
          <a:lstStyle/>
          <a:p>
            <a:pPr algn="ctr"/>
            <a:r>
              <a:rPr lang="ru-RU" sz="2400" dirty="0" smtClean="0"/>
              <a:t>Профилактика различных заболеваний.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928670"/>
            <a:ext cx="4591056" cy="46434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ru-RU" sz="16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</a:rPr>
              <a:t>Инфекционные заболевания.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</a:rPr>
              <a:t> Профилактика инфекционных заболеваний.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</a:rPr>
              <a:t>Понятие о гигиене.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</a:rPr>
              <a:t>Режим дня.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</a:rPr>
              <a:t>Гигиена сна.   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</a:rPr>
              <a:t>Иммунитет и способы укрепления    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tx1"/>
                </a:solidFill>
              </a:rPr>
              <a:t>    иммунитета.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</a:rPr>
              <a:t>Гигиенические требования к школьному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chemeClr val="tx1"/>
                </a:solidFill>
              </a:rPr>
              <a:t>    режиму.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</a:rPr>
              <a:t> Гигиенические требования к школьному оборудованию.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</a:rPr>
              <a:t>Гигиенические требования к одежде, обуви.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600" b="1" i="1" dirty="0" smtClean="0">
                <a:solidFill>
                  <a:schemeClr val="tx1"/>
                </a:solidFill>
              </a:rPr>
              <a:t>Практическая работа</a:t>
            </a:r>
            <a:r>
              <a:rPr lang="ru-RU" sz="1600" b="1" dirty="0" smtClean="0">
                <a:solidFill>
                  <a:schemeClr val="tx1"/>
                </a:solidFill>
              </a:rPr>
              <a:t>. Соблюдение гигиенических норм в школе.</a:t>
            </a:r>
          </a:p>
          <a:p>
            <a:endParaRPr lang="ru-RU" sz="1600" dirty="0"/>
          </a:p>
        </p:txBody>
      </p:sp>
      <p:pic>
        <p:nvPicPr>
          <p:cNvPr id="5" name="Picture 8" descr="j019637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4755" b="4755"/>
          <a:stretch>
            <a:fillRect/>
          </a:stretch>
        </p:blipFill>
        <p:spPr>
          <a:xfrm>
            <a:off x="5929313" y="2571744"/>
            <a:ext cx="2857500" cy="32861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285729"/>
            <a:ext cx="7200924" cy="85725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Здоровое  и рациональное питание школьника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142984"/>
            <a:ext cx="7715304" cy="5429288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800000"/>
                </a:solidFill>
              </a:rPr>
              <a:t>Цель программы</a:t>
            </a:r>
            <a:r>
              <a:rPr lang="ru-RU" sz="2400" dirty="0" smtClean="0">
                <a:solidFill>
                  <a:srgbClr val="800000"/>
                </a:solidFill>
              </a:rPr>
              <a:t>: </a:t>
            </a:r>
            <a:r>
              <a:rPr lang="ru-RU" sz="2400" b="1" dirty="0" smtClean="0">
                <a:solidFill>
                  <a:srgbClr val="008000"/>
                </a:solidFill>
              </a:rPr>
              <a:t>Создание благоприятных условий для сохранения и укрепления физического здоровья школьников за счёт повышения качества, эффективности и безопасности системы школьного питания.</a:t>
            </a:r>
            <a:endParaRPr lang="ru-RU" sz="2400" dirty="0" smtClean="0">
              <a:solidFill>
                <a:srgbClr val="006C3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800000"/>
                </a:solidFill>
              </a:rPr>
              <a:t>Задачи программы</a:t>
            </a:r>
            <a:r>
              <a:rPr lang="ru-RU" sz="2400" dirty="0" smtClean="0">
                <a:solidFill>
                  <a:srgbClr val="800000"/>
                </a:solidFill>
              </a:rPr>
              <a:t>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b="1" i="1" dirty="0" smtClean="0">
                <a:solidFill>
                  <a:srgbClr val="006C31"/>
                </a:solidFill>
              </a:rPr>
              <a:t>Повышение качества школьного питания.</a:t>
            </a:r>
            <a:endParaRPr lang="ru-RU" sz="2400" dirty="0" smtClean="0">
              <a:solidFill>
                <a:srgbClr val="006C3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b="1" i="1" dirty="0" smtClean="0">
                <a:solidFill>
                  <a:srgbClr val="006C31"/>
                </a:solidFill>
              </a:rPr>
              <a:t>Соблюдение рационального питания</a:t>
            </a:r>
            <a:r>
              <a:rPr lang="ru-RU" sz="2400" dirty="0" smtClean="0">
                <a:solidFill>
                  <a:srgbClr val="006C31"/>
                </a:solidFill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b="1" i="1" dirty="0" smtClean="0">
                <a:solidFill>
                  <a:srgbClr val="006C31"/>
                </a:solidFill>
              </a:rPr>
              <a:t>Пропаганда здорового и полноценного  питания учащихся.</a:t>
            </a:r>
            <a:r>
              <a:rPr lang="ru-RU" sz="2400" dirty="0" smtClean="0">
                <a:solidFill>
                  <a:srgbClr val="006C31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b="1" i="1" dirty="0" smtClean="0">
                <a:solidFill>
                  <a:srgbClr val="006C31"/>
                </a:solidFill>
              </a:rPr>
              <a:t>Повышение уровня информированности  учащихся, родителей и педагогов о продуктах, негативно влияющих на организм.</a:t>
            </a:r>
            <a:r>
              <a:rPr lang="ru-RU" sz="2400" dirty="0" smtClean="0">
                <a:solidFill>
                  <a:srgbClr val="006C31"/>
                </a:solidFill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0825" y="633413"/>
            <a:ext cx="6623075" cy="938212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eaLnBrk="1" hangingPunct="1"/>
            <a:r>
              <a:rPr lang="ru-RU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Berlin Sans FB Demi" pitchFamily="34" charset="0"/>
              </a:rPr>
              <a:t>Мероприятия, направленные на выполнение программных задач</a:t>
            </a:r>
            <a:r>
              <a:rPr lang="ru-RU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2976" y="2060575"/>
            <a:ext cx="7358114" cy="4511697"/>
          </a:xfrm>
        </p:spPr>
        <p:txBody>
          <a:bodyPr/>
          <a:lstStyle/>
          <a:p>
            <a:pPr marL="0" indent="0" eaLnBrk="1" hangingPunct="1"/>
            <a:r>
              <a:rPr lang="ru-RU" sz="2400" dirty="0" smtClean="0">
                <a:solidFill>
                  <a:srgbClr val="CC0000"/>
                </a:solidFill>
              </a:rPr>
              <a:t> </a:t>
            </a:r>
            <a:r>
              <a:rPr lang="ru-RU" sz="2400" b="1" dirty="0" smtClean="0">
                <a:solidFill>
                  <a:srgbClr val="7E0000"/>
                </a:solidFill>
              </a:rPr>
              <a:t>Мониторинг охвата горячим питанием учащихся ;</a:t>
            </a:r>
          </a:p>
          <a:p>
            <a:pPr marL="0" indent="0"/>
            <a:r>
              <a:rPr lang="ru-RU" sz="2400" b="1" dirty="0" smtClean="0">
                <a:solidFill>
                  <a:srgbClr val="7E0000"/>
                </a:solidFill>
              </a:rPr>
              <a:t> Мониторинг здоровья;</a:t>
            </a:r>
          </a:p>
          <a:p>
            <a:pPr marL="0" indent="0" eaLnBrk="1" hangingPunct="1"/>
            <a:r>
              <a:rPr lang="ru-RU" sz="2400" b="1" dirty="0" smtClean="0">
                <a:solidFill>
                  <a:srgbClr val="7E0000"/>
                </a:solidFill>
              </a:rPr>
              <a:t> Классные часы, беседы, лектории, конференции;</a:t>
            </a:r>
          </a:p>
          <a:p>
            <a:pPr marL="0" indent="0" eaLnBrk="1" hangingPunct="1"/>
            <a:r>
              <a:rPr lang="ru-RU" sz="2400" b="1" dirty="0" smtClean="0">
                <a:solidFill>
                  <a:srgbClr val="7E0000"/>
                </a:solidFill>
              </a:rPr>
              <a:t> Исследования, эксперименты, проводимые      </a:t>
            </a:r>
          </a:p>
          <a:p>
            <a:pPr marL="0" indent="0" eaLnBrk="1" hangingPunct="1">
              <a:buNone/>
            </a:pPr>
            <a:r>
              <a:rPr lang="ru-RU" sz="2400" b="1" dirty="0" smtClean="0">
                <a:solidFill>
                  <a:srgbClr val="7E0000"/>
                </a:solidFill>
              </a:rPr>
              <a:t>    учащимися совместно с классными    </a:t>
            </a:r>
          </a:p>
          <a:p>
            <a:pPr marL="0" indent="0" eaLnBrk="1" hangingPunct="1">
              <a:buNone/>
            </a:pPr>
            <a:r>
              <a:rPr lang="ru-RU" sz="2400" b="1" dirty="0" smtClean="0">
                <a:solidFill>
                  <a:srgbClr val="7E0000"/>
                </a:solidFill>
              </a:rPr>
              <a:t>    руководителями;</a:t>
            </a:r>
          </a:p>
          <a:p>
            <a:pPr marL="0" indent="0" eaLnBrk="1" hangingPunct="1"/>
            <a:r>
              <a:rPr lang="ru-RU" sz="2400" b="1" dirty="0" smtClean="0">
                <a:solidFill>
                  <a:srgbClr val="7E0000"/>
                </a:solidFill>
              </a:rPr>
              <a:t> Педагогические советы;</a:t>
            </a:r>
          </a:p>
          <a:p>
            <a:pPr marL="0" indent="0" eaLnBrk="1" hangingPunct="1"/>
            <a:r>
              <a:rPr lang="ru-RU" sz="2400" b="1" dirty="0" smtClean="0">
                <a:solidFill>
                  <a:srgbClr val="7E0000"/>
                </a:solidFill>
              </a:rPr>
              <a:t> Родительские собрания;</a:t>
            </a:r>
          </a:p>
          <a:p>
            <a:pPr marL="0" indent="0" eaLnBrk="1" hangingPunct="1"/>
            <a:r>
              <a:rPr lang="ru-RU" sz="2400" b="1" dirty="0" smtClean="0">
                <a:solidFill>
                  <a:srgbClr val="7E0000"/>
                </a:solidFill>
              </a:rPr>
              <a:t> Круглые столы для родителей и педагогов</a:t>
            </a:r>
          </a:p>
          <a:p>
            <a:pPr marL="0" indent="0" eaLnBrk="1" hangingPunct="1">
              <a:buFontTx/>
              <a:buNone/>
            </a:pPr>
            <a:endParaRPr lang="ru-RU" sz="2400" b="1" dirty="0" smtClean="0">
              <a:solidFill>
                <a:srgbClr val="7E0000"/>
              </a:solidFill>
            </a:endParaRPr>
          </a:p>
          <a:p>
            <a:pPr marL="0" indent="0" eaLnBrk="1" hangingPunct="1">
              <a:buFontTx/>
              <a:buNone/>
            </a:pPr>
            <a:endParaRPr lang="ru-RU" sz="2400" b="1" dirty="0" smtClean="0">
              <a:solidFill>
                <a:srgbClr val="7E0000"/>
              </a:solidFill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ru-RU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ru-RU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971550" y="4724400"/>
            <a:ext cx="7345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kumimoji="0"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-1" y="0"/>
          <a:ext cx="9001157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214290"/>
          <a:ext cx="8786874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7290" y="285728"/>
            <a:ext cx="6415110" cy="714380"/>
          </a:xfrm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 eaLnBrk="1" hangingPunct="1"/>
            <a:r>
              <a:rPr lang="ru-RU" sz="36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Направления  работы</a:t>
            </a:r>
            <a:r>
              <a:rPr lang="ru-RU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0100" y="1071546"/>
            <a:ext cx="7229500" cy="505461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b="1" dirty="0" smtClean="0">
                <a:solidFill>
                  <a:srgbClr val="7E0000"/>
                </a:solidFill>
              </a:rPr>
              <a:t>1. </a:t>
            </a:r>
            <a:r>
              <a:rPr lang="ru-RU" sz="1900" b="1" dirty="0" smtClean="0">
                <a:solidFill>
                  <a:srgbClr val="7E0000"/>
                </a:solidFill>
              </a:rPr>
              <a:t>Создание нормативно- правовой базы по организации питания школьников: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b="1" dirty="0" smtClean="0">
                <a:solidFill>
                  <a:srgbClr val="003300"/>
                </a:solidFill>
              </a:rPr>
              <a:t>Система мониторинга охвата горячим питанием обучающихся;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b="1" dirty="0" smtClean="0">
                <a:solidFill>
                  <a:srgbClr val="003300"/>
                </a:solidFill>
              </a:rPr>
              <a:t>Организация и проведение контроля качества питания обучающихся;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900" b="1" dirty="0" smtClean="0">
                <a:solidFill>
                  <a:srgbClr val="7E0000"/>
                </a:solidFill>
              </a:rPr>
              <a:t>2. Оптимизация питания: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b="1" dirty="0" smtClean="0">
                <a:solidFill>
                  <a:srgbClr val="003300"/>
                </a:solidFill>
              </a:rPr>
              <a:t>Соблюдение режима питания;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b="1" dirty="0" smtClean="0">
                <a:solidFill>
                  <a:srgbClr val="003300"/>
                </a:solidFill>
              </a:rPr>
              <a:t>Повышение витаминной ценности блюд в меню;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900" b="1" dirty="0" smtClean="0">
                <a:solidFill>
                  <a:srgbClr val="7E0000"/>
                </a:solidFill>
              </a:rPr>
              <a:t>3.Пропаганда и обучение в области здорового питания: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b="1" dirty="0" smtClean="0">
                <a:solidFill>
                  <a:srgbClr val="003300"/>
                </a:solidFill>
              </a:rPr>
              <a:t>Проведение тематических родительских собраний по питанию;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b="1" dirty="0" smtClean="0">
                <a:solidFill>
                  <a:srgbClr val="003300"/>
                </a:solidFill>
              </a:rPr>
              <a:t>Проведение круглых столов для родителей и педагогов по  здоровому питанию;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b="1" dirty="0" smtClean="0">
                <a:solidFill>
                  <a:srgbClr val="003300"/>
                </a:solidFill>
              </a:rPr>
              <a:t>Разработка буклетов, презентаций по основам правильного питания;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1900" b="1" dirty="0" smtClean="0">
                <a:solidFill>
                  <a:srgbClr val="003300"/>
                </a:solidFill>
              </a:rPr>
              <a:t>Повышение знаний педагогов ОУ  по вопросам рационального питания.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000" b="1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000" b="1" dirty="0" smtClean="0"/>
          </a:p>
          <a:p>
            <a:pPr eaLnBrk="1" hangingPunct="1">
              <a:lnSpc>
                <a:spcPct val="90000"/>
              </a:lnSpc>
            </a:pPr>
            <a:endParaRPr lang="ru-RU" sz="2000" b="1" dirty="0" smtClean="0">
              <a:solidFill>
                <a:srgbClr val="FF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470</TotalTime>
  <Words>2231</Words>
  <PresentationFormat>Экран (4:3)</PresentationFormat>
  <Paragraphs>551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Программа «Рациональное питание школьника»  </vt:lpstr>
      <vt:lpstr>Программа включает два раздела</vt:lpstr>
      <vt:lpstr>ПИТАНИЕ И ЗДОРОВЬЕ</vt:lpstr>
      <vt:lpstr>Профилактика различных заболеваний. </vt:lpstr>
      <vt:lpstr>Здоровое  и рациональное питание школьника</vt:lpstr>
      <vt:lpstr>Мероприятия, направленные на выполнение программных задач:</vt:lpstr>
      <vt:lpstr>Слайд 7</vt:lpstr>
      <vt:lpstr>Слайд 8</vt:lpstr>
      <vt:lpstr>Направления  работы </vt:lpstr>
      <vt:lpstr>Взаимодействие, способствующее правильному питанию.</vt:lpstr>
      <vt:lpstr> Поэтапный план мероприятия по реализации    программы«Рациональное питание школьника» </vt:lpstr>
      <vt:lpstr>Внеклассная      работа</vt:lpstr>
      <vt:lpstr>Темы и мероприятия,  проводимые с детьми</vt:lpstr>
      <vt:lpstr>Темы и мероприятия,  проводимые с родителями</vt:lpstr>
      <vt:lpstr>Слайд 15</vt:lpstr>
      <vt:lpstr>Слайд 16</vt:lpstr>
      <vt:lpstr>Слайд 17</vt:lpstr>
      <vt:lpstr>План  внутришкольного  контроля  по организации питания.  </vt:lpstr>
      <vt:lpstr>Слайд 19</vt:lpstr>
      <vt:lpstr>Слайд 20</vt:lpstr>
      <vt:lpstr> Ожидаемые конечные результаты реализации программы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«Рациональное питание школьника»</dc:title>
  <dc:creator>Вера</dc:creator>
  <cp:lastModifiedBy>Вера Юрьевна</cp:lastModifiedBy>
  <cp:revision>58</cp:revision>
  <dcterms:modified xsi:type="dcterms:W3CDTF">2011-10-19T01:44:32Z</dcterms:modified>
</cp:coreProperties>
</file>