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8" r:id="rId4"/>
    <p:sldId id="279" r:id="rId5"/>
    <p:sldId id="291" r:id="rId6"/>
    <p:sldId id="285" r:id="rId7"/>
    <p:sldId id="286" r:id="rId8"/>
    <p:sldId id="287" r:id="rId9"/>
    <p:sldId id="266" r:id="rId10"/>
    <p:sldId id="267" r:id="rId11"/>
    <p:sldId id="268" r:id="rId12"/>
    <p:sldId id="269" r:id="rId13"/>
    <p:sldId id="270" r:id="rId14"/>
    <p:sldId id="271" r:id="rId15"/>
    <p:sldId id="293" r:id="rId16"/>
    <p:sldId id="294" r:id="rId17"/>
    <p:sldId id="274" r:id="rId18"/>
    <p:sldId id="283" r:id="rId19"/>
    <p:sldId id="275" r:id="rId20"/>
    <p:sldId id="276" r:id="rId21"/>
    <p:sldId id="289" r:id="rId22"/>
    <p:sldId id="277" r:id="rId23"/>
    <p:sldId id="288" r:id="rId24"/>
    <p:sldId id="280" r:id="rId25"/>
    <p:sldId id="281" r:id="rId26"/>
    <p:sldId id="282" r:id="rId27"/>
    <p:sldId id="29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48C-3E31-4573-B246-9EBC479AD964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C63-B602-4651-B548-2D1433B186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48C-3E31-4573-B246-9EBC479AD964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C63-B602-4651-B548-2D1433B18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48C-3E31-4573-B246-9EBC479AD964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C63-B602-4651-B548-2D1433B18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48C-3E31-4573-B246-9EBC479AD964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C63-B602-4651-B548-2D1433B18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48C-3E31-4573-B246-9EBC479AD964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44B5C63-B602-4651-B548-2D1433B18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48C-3E31-4573-B246-9EBC479AD964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C63-B602-4651-B548-2D1433B18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48C-3E31-4573-B246-9EBC479AD964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C63-B602-4651-B548-2D1433B18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48C-3E31-4573-B246-9EBC479AD964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C63-B602-4651-B548-2D1433B18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48C-3E31-4573-B246-9EBC479AD964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C63-B602-4651-B548-2D1433B18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48C-3E31-4573-B246-9EBC479AD964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C63-B602-4651-B548-2D1433B18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48C-3E31-4573-B246-9EBC479AD964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C63-B602-4651-B548-2D1433B18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66548C-3E31-4573-B246-9EBC479AD964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4B5C63-B602-4651-B548-2D1433B18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8229600" cy="3168352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+mn-lt"/>
              </a:rPr>
              <a:t>20 декабря.</a:t>
            </a:r>
            <a:br>
              <a:rPr lang="ru-RU" sz="6000" dirty="0" smtClean="0">
                <a:solidFill>
                  <a:schemeClr val="bg1"/>
                </a:solidFill>
                <a:latin typeface="+mn-lt"/>
              </a:rPr>
            </a:br>
            <a:r>
              <a:rPr lang="ru-RU" sz="6000" dirty="0" smtClean="0">
                <a:solidFill>
                  <a:schemeClr val="bg1"/>
                </a:solidFill>
                <a:latin typeface="+mn-lt"/>
              </a:rPr>
              <a:t>Классная работа.</a:t>
            </a:r>
            <a:r>
              <a:rPr lang="ru-RU" sz="5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+mn-lt"/>
              </a:rPr>
            </a:b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6" name="Picture 2" descr="D:\4 класс\матем\38 попугаев\p_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420888"/>
            <a:ext cx="5334000" cy="400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8208912" cy="594928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300" dirty="0" smtClean="0">
                <a:solidFill>
                  <a:schemeClr val="bg1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+mn-lt"/>
              </a:rPr>
            </a:b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620688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км 60 дм =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3 006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8208912" cy="108012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300" dirty="0" smtClean="0">
                <a:solidFill>
                  <a:schemeClr val="bg1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+mn-lt"/>
              </a:rPr>
            </a:b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620688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км 60 дм =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3 006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700808"/>
            <a:ext cx="6030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</a:t>
            </a:r>
            <a:r>
              <a:rPr lang="ru-RU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 кг = … </a:t>
            </a:r>
            <a:r>
              <a:rPr lang="ru-RU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кг</a:t>
            </a:r>
            <a:endParaRPr lang="ru-RU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8208912" cy="108012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300" dirty="0" smtClean="0">
                <a:solidFill>
                  <a:schemeClr val="bg1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+mn-lt"/>
              </a:rPr>
            </a:b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620688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км 60 дм =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3 006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700808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</a:t>
            </a:r>
            <a:r>
              <a:rPr lang="ru-RU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 кг =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2 150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8208912" cy="108012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300" dirty="0" smtClean="0">
                <a:solidFill>
                  <a:schemeClr val="bg1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+mn-lt"/>
              </a:rPr>
            </a:b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620688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км 60 дм =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3 006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700808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</a:t>
            </a:r>
            <a:r>
              <a:rPr lang="ru-RU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 кг =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2 150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кг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2708920"/>
            <a:ext cx="62776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км 100 см = … 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8208912" cy="108012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300" dirty="0" smtClean="0">
                <a:solidFill>
                  <a:schemeClr val="bg1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+mn-lt"/>
              </a:rPr>
            </a:b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620688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км 60 дм =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3 006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700808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</a:t>
            </a:r>
            <a:r>
              <a:rPr lang="ru-RU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 кг =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2 150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кг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2708920"/>
            <a:ext cx="71433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км 100 см =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7 001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8208912" cy="108012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300" dirty="0" smtClean="0">
                <a:solidFill>
                  <a:schemeClr val="bg1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+mn-lt"/>
              </a:rPr>
            </a:b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620688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км 60 дм =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3 006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700808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</a:t>
            </a:r>
            <a:r>
              <a:rPr lang="ru-RU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 кг =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2 150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кг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2708920"/>
            <a:ext cx="71433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км 100 см =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7 001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</a:p>
          <a:p>
            <a:pPr lvl="1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т 200 кг = … </a:t>
            </a:r>
            <a:r>
              <a:rPr lang="ru-RU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endParaRPr lang="ru-RU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8208912" cy="108012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300" dirty="0" smtClean="0">
                <a:solidFill>
                  <a:schemeClr val="bg1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+mn-lt"/>
              </a:rPr>
            </a:b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620688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км 60 дм =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3 006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700808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</a:t>
            </a:r>
            <a:r>
              <a:rPr lang="ru-RU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 кг =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2 150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кг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2708920"/>
            <a:ext cx="71433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км 100 см =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7 001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</a:p>
          <a:p>
            <a:pPr lvl="1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т 200 кг =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82 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endParaRPr lang="ru-RU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8208912" cy="108012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300" dirty="0" smtClean="0">
                <a:solidFill>
                  <a:schemeClr val="bg1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+mn-lt"/>
              </a:rPr>
            </a:b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2708920"/>
            <a:ext cx="64633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None/>
            </a:pPr>
            <a:endParaRPr lang="ru-RU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endParaRPr lang="ru-RU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endParaRPr lang="ru-RU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1268760"/>
            <a:ext cx="472276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7 000 </a:t>
            </a:r>
            <a:r>
              <a:rPr lang="ru-RU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… 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2996952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км 6 000 мм = … м</a:t>
            </a:r>
            <a:endParaRPr lang="ru-RU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8208912" cy="108012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300" dirty="0" smtClean="0">
                <a:solidFill>
                  <a:schemeClr val="bg1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+mn-lt"/>
              </a:rPr>
            </a:b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1556792"/>
            <a:ext cx="50690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7 000 </a:t>
            </a:r>
            <a:r>
              <a:rPr lang="ru-RU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700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2924944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км 6 000 мм = … м</a:t>
            </a:r>
            <a:endParaRPr lang="ru-RU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8208912" cy="108012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300" dirty="0" smtClean="0">
                <a:solidFill>
                  <a:schemeClr val="bg1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+mn-lt"/>
              </a:rPr>
            </a:b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980728"/>
            <a:ext cx="50690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7 000 </a:t>
            </a:r>
            <a:r>
              <a:rPr lang="ru-RU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700 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2636912"/>
            <a:ext cx="7956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км 6 000 мм =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2 006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</a:t>
            </a:r>
            <a:endParaRPr lang="ru-RU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0" y="404661"/>
          <a:ext cx="8136905" cy="6318634"/>
        </p:xfrm>
        <a:graphic>
          <a:graphicData uri="http://schemas.openxmlformats.org/drawingml/2006/table">
            <a:tbl>
              <a:tblPr/>
              <a:tblGrid>
                <a:gridCol w="2712057"/>
                <a:gridCol w="2712057"/>
                <a:gridCol w="2712791"/>
              </a:tblGrid>
              <a:tr h="92083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ВЕЛИЧИНЫ</a:t>
                      </a:r>
                      <a:endParaRPr lang="ru-RU" sz="5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Единицы длины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Единицы массы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Единицы времени 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450" y="620688"/>
            <a:ext cx="898355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3 ч 15 мин + 1 ч 35 мин = 4 ч 50 мин</a:t>
            </a:r>
          </a:p>
          <a:p>
            <a:endParaRPr lang="ru-RU" sz="4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10 мин 40 с – 5 мин 20 с = 5 мин 20 с</a:t>
            </a:r>
          </a:p>
          <a:p>
            <a:endParaRPr lang="ru-RU" sz="4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 6 ч 50 мин + 3 ч 50 мин = 10 ч</a:t>
            </a:r>
          </a:p>
          <a:p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6 ч 50 мин = 650 мин</a:t>
            </a:r>
          </a:p>
          <a:p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3 ч 50 мин = 350 мин</a:t>
            </a:r>
          </a:p>
          <a:p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650 + 350 = 1000</a:t>
            </a:r>
          </a:p>
          <a:p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1 000 мин = 10 ч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450" y="620688"/>
            <a:ext cx="866002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ч 50 мин + 3 ч 50 мин =</a:t>
            </a:r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64096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одной овощной базе             150 т 80 кг картофеля,                 что на 1 995 кг больше,          чем на другой овощной базе          и  на 1 937 кг меньше,            чем на третьей базе.             Сколько  всего  картофеля на  этих трёх овощных базах?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1" y="404664"/>
          <a:ext cx="8064896" cy="5791647"/>
        </p:xfrm>
        <a:graphic>
          <a:graphicData uri="http://schemas.openxmlformats.org/drawingml/2006/table">
            <a:tbl>
              <a:tblPr/>
              <a:tblGrid>
                <a:gridCol w="2688056"/>
                <a:gridCol w="2688056"/>
                <a:gridCol w="2688784"/>
              </a:tblGrid>
              <a:tr h="814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Единицы длины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Единицы массы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Единицы времени 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километр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тонна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тысячелетие</a:t>
                      </a:r>
                      <a:endParaRPr lang="ru-RU" sz="12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метр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центнер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век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дециметр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килограмм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сантиметр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грамм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квартал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миллиметр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месяц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декада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неделя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сутки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час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минута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секунда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4 класс\матем\38 попугаев\sovetskiy_multfim_38popugaev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0"/>
            <a:ext cx="3419475" cy="25622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229600" cy="5112568"/>
          </a:xfrm>
        </p:spPr>
        <p:txBody>
          <a:bodyPr>
            <a:normAutofit fontScale="90000"/>
          </a:bodyPr>
          <a:lstStyle/>
          <a:p>
            <a:pPr algn="l"/>
            <a:r>
              <a:rPr lang="ru-RU" sz="6000" dirty="0" smtClean="0">
                <a:solidFill>
                  <a:srgbClr val="FF0000"/>
                </a:solidFill>
                <a:latin typeface="+mn-lt"/>
              </a:rPr>
              <a:t>        Тема</a:t>
            </a:r>
            <a:r>
              <a:rPr lang="ru-RU" sz="6700" dirty="0" smtClean="0">
                <a:solidFill>
                  <a:srgbClr val="FF0000"/>
                </a:solidFill>
                <a:latin typeface="+mn-lt"/>
              </a:rPr>
              <a:t>:</a:t>
            </a:r>
            <a:br>
              <a:rPr lang="ru-RU" sz="6700" dirty="0" smtClean="0">
                <a:solidFill>
                  <a:srgbClr val="FF0000"/>
                </a:solidFill>
                <a:latin typeface="+mn-lt"/>
              </a:rPr>
            </a:br>
            <a:r>
              <a:rPr lang="ru-RU" sz="53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5300" dirty="0" smtClean="0">
                <a:solidFill>
                  <a:schemeClr val="bg1"/>
                </a:solidFill>
                <a:latin typeface="+mn-lt"/>
              </a:rPr>
              <a:t>величины, </a:t>
            </a:r>
            <a:br>
              <a:rPr lang="ru-RU" sz="5300" dirty="0" smtClean="0">
                <a:solidFill>
                  <a:schemeClr val="bg1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> их преобразование,                         действия с   именованными   числами </a:t>
            </a:r>
            <a:r>
              <a:rPr lang="ru-RU" sz="5300" b="0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ru-RU" sz="5300" b="0" i="1" dirty="0" smtClean="0">
                <a:solidFill>
                  <a:schemeClr val="bg1"/>
                </a:solidFill>
                <a:latin typeface="+mn-lt"/>
              </a:rPr>
              <a:t>повторение)</a:t>
            </a:r>
            <a:r>
              <a:rPr lang="ru-RU" sz="5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+mn-lt"/>
              </a:rPr>
            </a:b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4 класс\матем\38 попугаев\ph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3168352" cy="2376264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3068960"/>
            <a:ext cx="8712968" cy="4896544"/>
          </a:xfrm>
        </p:spPr>
        <p:txBody>
          <a:bodyPr>
            <a:normAutofit fontScale="90000"/>
          </a:bodyPr>
          <a:lstStyle/>
          <a:p>
            <a:pPr algn="l"/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>               </a:t>
            </a:r>
            <a:r>
              <a:rPr lang="ru-RU" sz="6000" dirty="0" smtClean="0">
                <a:solidFill>
                  <a:srgbClr val="FF0000"/>
                </a:solidFill>
                <a:latin typeface="+mn-lt"/>
              </a:rPr>
              <a:t>цель</a:t>
            </a:r>
            <a:r>
              <a:rPr lang="ru-RU" sz="6700" dirty="0" smtClean="0">
                <a:solidFill>
                  <a:srgbClr val="FF0000"/>
                </a:solidFill>
                <a:latin typeface="+mn-lt"/>
              </a:rPr>
              <a:t>: </a:t>
            </a:r>
            <a:br>
              <a:rPr lang="ru-RU" sz="6700" dirty="0" smtClean="0">
                <a:solidFill>
                  <a:srgbClr val="FF0000"/>
                </a:solidFill>
                <a:latin typeface="+mn-lt"/>
              </a:rPr>
            </a:br>
            <a:r>
              <a:rPr lang="ru-RU" sz="6700" dirty="0" smtClean="0">
                <a:solidFill>
                  <a:srgbClr val="FF0000"/>
                </a:solidFill>
                <a:latin typeface="+mn-lt"/>
              </a:rPr>
              <a:t>        </a:t>
            </a:r>
            <a:r>
              <a:rPr lang="ru-RU" sz="5300" dirty="0" smtClean="0">
                <a:solidFill>
                  <a:schemeClr val="bg1"/>
                </a:solidFill>
                <a:latin typeface="+mn-lt"/>
              </a:rPr>
              <a:t>повторить                                                                     величины,  </a:t>
            </a:r>
            <a:br>
              <a:rPr lang="ru-RU" sz="5300" dirty="0" smtClean="0">
                <a:solidFill>
                  <a:schemeClr val="bg1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>их  преобразование,                            действия   с                       именованными   числами. </a:t>
            </a:r>
            <a:br>
              <a:rPr lang="ru-RU" sz="5300" dirty="0" smtClean="0">
                <a:solidFill>
                  <a:schemeClr val="bg1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+mn-lt"/>
              </a:rPr>
            </a:b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24744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</a:rPr>
              <a:t>Я  ХОРОШО РАБОТАЛ НА УРОКЕ. </a:t>
            </a:r>
            <a:r>
              <a:rPr lang="ru-RU" sz="4000" b="1" dirty="0" smtClean="0">
                <a:solidFill>
                  <a:srgbClr val="FF0000"/>
                </a:solidFill>
              </a:rPr>
              <a:t>+</a:t>
            </a:r>
          </a:p>
          <a:p>
            <a:endParaRPr lang="ru-RU" sz="4000" b="1" dirty="0" smtClean="0">
              <a:solidFill>
                <a:schemeClr val="bg1"/>
              </a:solidFill>
            </a:endParaRPr>
          </a:p>
          <a:p>
            <a:r>
              <a:rPr lang="ru-RU" sz="4000" b="1" dirty="0" smtClean="0">
                <a:solidFill>
                  <a:srgbClr val="00B0F0"/>
                </a:solidFill>
              </a:rPr>
              <a:t>Я МОГ БЫ РАБОТАТЬ ЛУЧШЕ.   </a:t>
            </a:r>
            <a:r>
              <a:rPr lang="ru-RU" sz="4000" b="1" dirty="0" smtClean="0">
                <a:solidFill>
                  <a:srgbClr val="FF0000"/>
                </a:solidFill>
              </a:rPr>
              <a:t>+  –</a:t>
            </a:r>
            <a:r>
              <a:rPr lang="ru-RU" sz="4000" b="1" dirty="0" smtClean="0">
                <a:solidFill>
                  <a:srgbClr val="00B0F0"/>
                </a:solidFill>
              </a:rPr>
              <a:t> </a:t>
            </a:r>
          </a:p>
          <a:p>
            <a:endParaRPr lang="ru-RU" sz="4000" b="1" dirty="0" smtClean="0">
              <a:solidFill>
                <a:schemeClr val="bg1"/>
              </a:solidFill>
            </a:endParaRPr>
          </a:p>
          <a:p>
            <a:r>
              <a:rPr lang="ru-RU" sz="4000" b="1" dirty="0" smtClean="0">
                <a:solidFill>
                  <a:srgbClr val="00B0F0"/>
                </a:solidFill>
              </a:rPr>
              <a:t>МНЕ БЫЛО СЛОЖНО.                       </a:t>
            </a:r>
            <a:r>
              <a:rPr lang="ru-RU" sz="4000" b="1" dirty="0" smtClean="0">
                <a:solidFill>
                  <a:srgbClr val="FF0000"/>
                </a:solidFill>
              </a:rPr>
              <a:t>!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24744"/>
            <a:ext cx="7130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УРОК!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D:\моё\анимашки\с сердечками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564904"/>
            <a:ext cx="4320480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4 класс\матем\38 попугаев\sovetskiy_multfim_38popugaev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0"/>
            <a:ext cx="3419475" cy="25622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229600" cy="5112568"/>
          </a:xfrm>
        </p:spPr>
        <p:txBody>
          <a:bodyPr>
            <a:normAutofit fontScale="90000"/>
          </a:bodyPr>
          <a:lstStyle/>
          <a:p>
            <a:pPr algn="l"/>
            <a:r>
              <a:rPr lang="ru-RU" sz="6000" dirty="0" smtClean="0">
                <a:solidFill>
                  <a:srgbClr val="FF0000"/>
                </a:solidFill>
                <a:latin typeface="+mn-lt"/>
              </a:rPr>
              <a:t>        Тема</a:t>
            </a:r>
            <a:r>
              <a:rPr lang="ru-RU" sz="6700" dirty="0" smtClean="0">
                <a:solidFill>
                  <a:srgbClr val="FF0000"/>
                </a:solidFill>
                <a:latin typeface="+mn-lt"/>
              </a:rPr>
              <a:t>:</a:t>
            </a:r>
            <a:br>
              <a:rPr lang="ru-RU" sz="6700" dirty="0" smtClean="0">
                <a:solidFill>
                  <a:srgbClr val="FF0000"/>
                </a:solidFill>
                <a:latin typeface="+mn-lt"/>
              </a:rPr>
            </a:br>
            <a:r>
              <a:rPr lang="ru-RU" sz="53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5300" dirty="0" smtClean="0">
                <a:solidFill>
                  <a:schemeClr val="bg1"/>
                </a:solidFill>
                <a:latin typeface="+mn-lt"/>
              </a:rPr>
              <a:t>величины, </a:t>
            </a:r>
            <a:br>
              <a:rPr lang="ru-RU" sz="5300" dirty="0" smtClean="0">
                <a:solidFill>
                  <a:schemeClr val="bg1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> их преобразование,                         действия с   именованными   числами </a:t>
            </a:r>
            <a:r>
              <a:rPr lang="ru-RU" sz="5300" b="0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ru-RU" sz="5300" b="0" i="1" dirty="0" smtClean="0">
                <a:solidFill>
                  <a:schemeClr val="bg1"/>
                </a:solidFill>
                <a:latin typeface="+mn-lt"/>
              </a:rPr>
              <a:t>повторение)</a:t>
            </a:r>
            <a:r>
              <a:rPr lang="ru-RU" sz="5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+mn-lt"/>
              </a:rPr>
            </a:b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4 класс\матем\38 попугаев\ph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3168352" cy="2376264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916832"/>
            <a:ext cx="8712968" cy="6048672"/>
          </a:xfrm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§"/>
            </a:pP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>               </a:t>
            </a:r>
            <a:r>
              <a:rPr lang="ru-RU" sz="6000" dirty="0" smtClean="0">
                <a:solidFill>
                  <a:srgbClr val="FF0000"/>
                </a:solidFill>
                <a:latin typeface="+mn-lt"/>
              </a:rPr>
              <a:t>цель</a:t>
            </a:r>
            <a:r>
              <a:rPr lang="ru-RU" sz="6700" dirty="0" smtClean="0">
                <a:solidFill>
                  <a:srgbClr val="FF0000"/>
                </a:solidFill>
                <a:latin typeface="+mn-lt"/>
              </a:rPr>
              <a:t>: </a:t>
            </a:r>
            <a:br>
              <a:rPr lang="ru-RU" sz="6700" dirty="0" smtClean="0">
                <a:solidFill>
                  <a:srgbClr val="FF0000"/>
                </a:solidFill>
                <a:latin typeface="+mn-lt"/>
              </a:rPr>
            </a:br>
            <a:r>
              <a:rPr lang="ru-RU" sz="6700" dirty="0" smtClean="0">
                <a:solidFill>
                  <a:srgbClr val="FF0000"/>
                </a:solidFill>
                <a:latin typeface="+mn-lt"/>
              </a:rPr>
              <a:t>           </a:t>
            </a:r>
            <a:r>
              <a:rPr lang="ru-RU" sz="5300" dirty="0" smtClean="0">
                <a:solidFill>
                  <a:schemeClr val="bg1"/>
                </a:solidFill>
                <a:latin typeface="+mn-lt"/>
              </a:rPr>
              <a:t>повторить                                                                     величины,  </a:t>
            </a:r>
            <a:br>
              <a:rPr lang="ru-RU" sz="5300" dirty="0" smtClean="0">
                <a:solidFill>
                  <a:schemeClr val="bg1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>их  преобразование,                            действия   с                       именованными   числами. </a:t>
            </a:r>
            <a:br>
              <a:rPr lang="ru-RU" sz="5300" dirty="0" smtClean="0">
                <a:solidFill>
                  <a:schemeClr val="bg1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+mn-lt"/>
              </a:rPr>
            </a:br>
            <a:r>
              <a:rPr lang="ru-RU" sz="5400" dirty="0" smtClean="0">
                <a:solidFill>
                  <a:schemeClr val="bg1"/>
                </a:solidFill>
                <a:latin typeface="+mn-lt"/>
              </a:rPr>
              <a:t> 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0" y="404661"/>
          <a:ext cx="8136905" cy="6318634"/>
        </p:xfrm>
        <a:graphic>
          <a:graphicData uri="http://schemas.openxmlformats.org/drawingml/2006/table">
            <a:tbl>
              <a:tblPr/>
              <a:tblGrid>
                <a:gridCol w="2712057"/>
                <a:gridCol w="2712057"/>
                <a:gridCol w="2712791"/>
              </a:tblGrid>
              <a:tr h="92083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ВЕЛИЧИНЫ</a:t>
                      </a:r>
                      <a:endParaRPr lang="ru-RU" sz="5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Единицы длины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Единицы массы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Единицы времени 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1" y="404664"/>
          <a:ext cx="8064896" cy="5791647"/>
        </p:xfrm>
        <a:graphic>
          <a:graphicData uri="http://schemas.openxmlformats.org/drawingml/2006/table">
            <a:tbl>
              <a:tblPr/>
              <a:tblGrid>
                <a:gridCol w="2688056"/>
                <a:gridCol w="2688056"/>
                <a:gridCol w="2688784"/>
              </a:tblGrid>
              <a:tr h="814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Единицы длины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Единицы массы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Единицы времени 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километр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метр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дециметр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сантиметр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миллиметр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1" y="404664"/>
          <a:ext cx="8064896" cy="5791647"/>
        </p:xfrm>
        <a:graphic>
          <a:graphicData uri="http://schemas.openxmlformats.org/drawingml/2006/table">
            <a:tbl>
              <a:tblPr/>
              <a:tblGrid>
                <a:gridCol w="2688056"/>
                <a:gridCol w="2688056"/>
                <a:gridCol w="2688784"/>
              </a:tblGrid>
              <a:tr h="814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Единицы длины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Единицы массы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Единицы времени 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километр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тонна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метр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центнер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дециметр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килограмм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сантиметр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грамм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миллиметр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1" y="404664"/>
          <a:ext cx="8064896" cy="5791647"/>
        </p:xfrm>
        <a:graphic>
          <a:graphicData uri="http://schemas.openxmlformats.org/drawingml/2006/table">
            <a:tbl>
              <a:tblPr/>
              <a:tblGrid>
                <a:gridCol w="2688056"/>
                <a:gridCol w="2688056"/>
                <a:gridCol w="2688784"/>
              </a:tblGrid>
              <a:tr h="814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Единицы длины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Единицы массы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Единицы времени 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километр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тонна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тысячелетие</a:t>
                      </a:r>
                      <a:endParaRPr lang="ru-RU" sz="12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метр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центнер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век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дециметр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килограмм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сантиметр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грамм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квартал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миллиметр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месяц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декада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неделя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сутки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час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минута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секунда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3" marR="5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8208912" cy="594928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300" dirty="0" smtClean="0">
                <a:solidFill>
                  <a:schemeClr val="bg1"/>
                </a:solidFill>
                <a:latin typeface="+mn-lt"/>
              </a:rPr>
            </a:br>
            <a:r>
              <a:rPr lang="ru-RU" sz="53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+mn-lt"/>
              </a:rPr>
            </a:b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620688"/>
            <a:ext cx="65527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None/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км 60 дм = … 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149</TotalTime>
  <Words>453</Words>
  <Application>Microsoft Office PowerPoint</Application>
  <PresentationFormat>Экран (4:3)</PresentationFormat>
  <Paragraphs>136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Апекс</vt:lpstr>
      <vt:lpstr>20 декабря. Классная работа. </vt:lpstr>
      <vt:lpstr>Слайд 2</vt:lpstr>
      <vt:lpstr>        Тема:  величины,   их преобразование,                         действия с   именованными   числами (повторение) </vt:lpstr>
      <vt:lpstr>                     цель:             повторить                                                                     величины,   их  преобразование,                            действия   с                       именованными   числами.     </vt:lpstr>
      <vt:lpstr>Слайд 5</vt:lpstr>
      <vt:lpstr>Слайд 6</vt:lpstr>
      <vt:lpstr>Слайд 7</vt:lpstr>
      <vt:lpstr>Слайд 8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Слайд 20</vt:lpstr>
      <vt:lpstr>Слайд 21</vt:lpstr>
      <vt:lpstr>Слайд 22</vt:lpstr>
      <vt:lpstr>Слайд 23</vt:lpstr>
      <vt:lpstr>        Тема:  величины,   их преобразование,                         действия с   именованными   числами (повторение) </vt:lpstr>
      <vt:lpstr>                     цель:          повторить                                                                     величины,   их  преобразование,                            действия   с                       именованными   числами.    </vt:lpstr>
      <vt:lpstr>Слайд 26</vt:lpstr>
      <vt:lpstr>Слайд 27</vt:lpstr>
    </vt:vector>
  </TitlesOfParts>
  <Company>Школа №332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декабря. Классная работа. </dc:title>
  <dc:creator>Михеева</dc:creator>
  <cp:lastModifiedBy>Михеева</cp:lastModifiedBy>
  <cp:revision>24</cp:revision>
  <dcterms:created xsi:type="dcterms:W3CDTF">2012-12-18T10:53:33Z</dcterms:created>
  <dcterms:modified xsi:type="dcterms:W3CDTF">2012-12-20T03:27:08Z</dcterms:modified>
</cp:coreProperties>
</file>