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81" r:id="rId5"/>
    <p:sldId id="259" r:id="rId6"/>
    <p:sldId id="262" r:id="rId7"/>
    <p:sldId id="267" r:id="rId8"/>
    <p:sldId id="263" r:id="rId9"/>
    <p:sldId id="268" r:id="rId10"/>
    <p:sldId id="271" r:id="rId11"/>
    <p:sldId id="273" r:id="rId12"/>
    <p:sldId id="277" r:id="rId13"/>
    <p:sldId id="274" r:id="rId14"/>
    <p:sldId id="276" r:id="rId15"/>
    <p:sldId id="278" r:id="rId16"/>
    <p:sldId id="280"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96" y="-42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fld id="{05111CB9-BE37-4EA9-BE71-E3F03B487FEC}" type="datetimeFigureOut">
              <a:rPr lang="ru-RU" smtClean="0"/>
              <a:pPr/>
              <a:t>25.03.2013</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8EC87B6-00C2-4B54-9E13-0F2ABACDABFE}"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05111CB9-BE37-4EA9-BE71-E3F03B487FEC}" type="datetimeFigureOut">
              <a:rPr lang="ru-RU" smtClean="0"/>
              <a:pPr/>
              <a:t>25.03.2013</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8EC87B6-00C2-4B54-9E13-0F2ABACDABFE}"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05111CB9-BE37-4EA9-BE71-E3F03B487FEC}" type="datetimeFigureOut">
              <a:rPr lang="ru-RU" smtClean="0"/>
              <a:pPr/>
              <a:t>25.03.2013</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8EC87B6-00C2-4B54-9E13-0F2ABACDABFE}"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05111CB9-BE37-4EA9-BE71-E3F03B487FEC}" type="datetimeFigureOut">
              <a:rPr lang="ru-RU" smtClean="0"/>
              <a:pPr/>
              <a:t>25.03.2013</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8EC87B6-00C2-4B54-9E13-0F2ABACDABFE}"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fld id="{05111CB9-BE37-4EA9-BE71-E3F03B487FEC}" type="datetimeFigureOut">
              <a:rPr lang="ru-RU" smtClean="0"/>
              <a:pPr/>
              <a:t>25.03.2013</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8EC87B6-00C2-4B54-9E13-0F2ABACDABFE}"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fld id="{05111CB9-BE37-4EA9-BE71-E3F03B487FEC}" type="datetimeFigureOut">
              <a:rPr lang="ru-RU" smtClean="0"/>
              <a:pPr/>
              <a:t>25.03.2013</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78EC87B6-00C2-4B54-9E13-0F2ABACDABFE}"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fld id="{05111CB9-BE37-4EA9-BE71-E3F03B487FEC}" type="datetimeFigureOut">
              <a:rPr lang="ru-RU" smtClean="0"/>
              <a:pPr/>
              <a:t>25.03.2013</a:t>
            </a:fld>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78EC87B6-00C2-4B54-9E13-0F2ABACDABFE}"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fld id="{05111CB9-BE37-4EA9-BE71-E3F03B487FEC}" type="datetimeFigureOut">
              <a:rPr lang="ru-RU" smtClean="0"/>
              <a:pPr/>
              <a:t>25.03.2013</a:t>
            </a:fld>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78EC87B6-00C2-4B54-9E13-0F2ABACDABFE}"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fld id="{05111CB9-BE37-4EA9-BE71-E3F03B487FEC}" type="datetimeFigureOut">
              <a:rPr lang="ru-RU" smtClean="0"/>
              <a:pPr/>
              <a:t>25.03.2013</a:t>
            </a:fld>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78EC87B6-00C2-4B54-9E13-0F2ABACDABFE}"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05111CB9-BE37-4EA9-BE71-E3F03B487FEC}" type="datetimeFigureOut">
              <a:rPr lang="ru-RU" smtClean="0"/>
              <a:pPr/>
              <a:t>25.03.2013</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78EC87B6-00C2-4B54-9E13-0F2ABACDABFE}"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05111CB9-BE37-4EA9-BE71-E3F03B487FEC}" type="datetimeFigureOut">
              <a:rPr lang="ru-RU" smtClean="0"/>
              <a:pPr/>
              <a:t>25.03.2013</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78EC87B6-00C2-4B54-9E13-0F2ABACDABFE}"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05111CB9-BE37-4EA9-BE71-E3F03B487FEC}" type="datetimeFigureOut">
              <a:rPr lang="ru-RU" smtClean="0"/>
              <a:pPr/>
              <a:t>25.03.2013</a:t>
            </a:fld>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8EC87B6-00C2-4B54-9E13-0F2ABACDABFE}"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16.xml.rels><?xml version="1.0" encoding="UTF-8" standalone="yes"?>
<Relationships xmlns="http://schemas.openxmlformats.org/package/2006/relationships"><Relationship Id="rId8" Type="http://schemas.openxmlformats.org/officeDocument/2006/relationships/hyperlink" Target="http://nook.rybalka.com/blog/view/3142/" TargetMode="External"/><Relationship Id="rId13" Type="http://schemas.openxmlformats.org/officeDocument/2006/relationships/hyperlink" Target="http://tankard39.ru/?p=30" TargetMode="External"/><Relationship Id="rId3" Type="http://schemas.openxmlformats.org/officeDocument/2006/relationships/hyperlink" Target="http://www.travel-smile.ru/la/krasnodarskiy-kray-vstrechaet-gostey/" TargetMode="External"/><Relationship Id="rId7" Type="http://schemas.openxmlformats.org/officeDocument/2006/relationships/hyperlink" Target="http://planeta.moy.su/blog/10_samykh_umnykh_zhivotnykh/2011-11-10-9528" TargetMode="External"/><Relationship Id="rId12" Type="http://schemas.openxmlformats.org/officeDocument/2006/relationships/hyperlink" Target="http://aquascope.ru/mlekopitayushhie-chernogo-i-azovskogo-morej/delfin-azovka/" TargetMode="External"/><Relationship Id="rId17" Type="http://schemas.openxmlformats.org/officeDocument/2006/relationships/hyperlink" Target="http://www.yartravel.ru/tours/black_sea/resorts/gelendzhik/" TargetMode="External"/><Relationship Id="rId2" Type="http://schemas.openxmlformats.org/officeDocument/2006/relationships/hyperlink" Target="http://margopa.livejournal.com/105573.html" TargetMode="External"/><Relationship Id="rId16" Type="http://schemas.openxmlformats.org/officeDocument/2006/relationships/hyperlink" Target="http://www.hv-life.ru/post/4400" TargetMode="External"/><Relationship Id="rId1" Type="http://schemas.openxmlformats.org/officeDocument/2006/relationships/slideLayout" Target="../slideLayouts/slideLayout2.xml"/><Relationship Id="rId6" Type="http://schemas.openxmlformats.org/officeDocument/2006/relationships/hyperlink" Target="http://afisha.altune.ru/otdyh-na-chyornom-more-ceny-2012.html" TargetMode="External"/><Relationship Id="rId11" Type="http://schemas.openxmlformats.org/officeDocument/2006/relationships/hyperlink" Target="http://www.cetacea.ru/common.htm" TargetMode="External"/><Relationship Id="rId5" Type="http://schemas.openxmlformats.org/officeDocument/2006/relationships/hyperlink" Target="http://infofishing.ru/240-news.html" TargetMode="External"/><Relationship Id="rId15" Type="http://schemas.openxmlformats.org/officeDocument/2006/relationships/hyperlink" Target="http://sochi-activerest.com/blog/otdih-na-chernom-more/" TargetMode="External"/><Relationship Id="rId10" Type="http://schemas.openxmlformats.org/officeDocument/2006/relationships/hyperlink" Target="http://and746.ru/?tag=httpand746-rup1708more-1708" TargetMode="External"/><Relationship Id="rId4" Type="http://schemas.openxmlformats.org/officeDocument/2006/relationships/hyperlink" Target="http://rus-autos.ru/?con" TargetMode="External"/><Relationship Id="rId9" Type="http://schemas.openxmlformats.org/officeDocument/2006/relationships/hyperlink" Target="http://www.anapafuture.ru/pages/stars/Poseidon/PosContent/morskie-konki.htm" TargetMode="External"/><Relationship Id="rId14" Type="http://schemas.openxmlformats.org/officeDocument/2006/relationships/hyperlink" Target="http://forum.od.ua/showthread.php?s=0a8beb9abaf78f7b9c7e2cc70554cbb7&amp;t=42876&amp;page=362"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rodsochi.ru/info/more"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2910" y="1357298"/>
            <a:ext cx="7772400" cy="1470025"/>
          </a:xfrm>
        </p:spPr>
        <p:txBody>
          <a:bodyPr>
            <a:prstTxWarp prst="textStop">
              <a:avLst/>
            </a:prstTxWarp>
          </a:bodyPr>
          <a:lstStyle/>
          <a:p>
            <a:r>
              <a:rPr lang="ru-RU" b="1" dirty="0" smtClean="0">
                <a:ln w="10541" cmpd="sng">
                  <a:solidFill>
                    <a:sysClr val="windowText" lastClr="000000"/>
                  </a:solidFill>
                  <a:prstDash val="solid"/>
                </a:ln>
                <a:solidFill>
                  <a:srgbClr val="7030A0"/>
                </a:solidFill>
              </a:rPr>
              <a:t>Моря Краснодарского края</a:t>
            </a:r>
            <a:endParaRPr lang="ru-RU" b="1" dirty="0">
              <a:ln w="10541" cmpd="sng">
                <a:solidFill>
                  <a:sysClr val="windowText" lastClr="000000"/>
                </a:solidFill>
                <a:prstDash val="solid"/>
              </a:ln>
              <a:solidFill>
                <a:srgbClr val="7030A0"/>
              </a:solidFill>
            </a:endParaRPr>
          </a:p>
        </p:txBody>
      </p:sp>
      <p:sp>
        <p:nvSpPr>
          <p:cNvPr id="3" name="Подзаголовок 2"/>
          <p:cNvSpPr>
            <a:spLocks noGrp="1"/>
          </p:cNvSpPr>
          <p:nvPr>
            <p:ph type="subTitle" idx="1"/>
          </p:nvPr>
        </p:nvSpPr>
        <p:spPr/>
        <p:txBody>
          <a:bodyPr/>
          <a:lstStyle/>
          <a:p>
            <a:r>
              <a:rPr lang="ru-RU" sz="1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Караваева О.Л.</a:t>
            </a:r>
          </a:p>
          <a:p>
            <a:r>
              <a:rPr lang="ru-RU" sz="1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учитель начальных классов</a:t>
            </a:r>
          </a:p>
          <a:p>
            <a:r>
              <a:rPr lang="ru-RU" sz="1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МБОУ СОШ №9</a:t>
            </a:r>
          </a:p>
          <a:p>
            <a:r>
              <a:rPr lang="ru-RU" sz="1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С. Новоукраинского </a:t>
            </a:r>
            <a:r>
              <a:rPr lang="ru-RU" sz="1600" b="1"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Гулькевичского</a:t>
            </a:r>
            <a:r>
              <a:rPr lang="ru-RU" sz="1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района </a:t>
            </a:r>
          </a:p>
          <a:p>
            <a:r>
              <a:rPr lang="ru-RU" sz="1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Краснодарского края</a:t>
            </a:r>
          </a:p>
          <a:p>
            <a:endParaRPr lang="ru-RU" dirty="0"/>
          </a:p>
        </p:txBody>
      </p:sp>
      <p:sp>
        <p:nvSpPr>
          <p:cNvPr id="6" name="Прямоугольник 5"/>
          <p:cNvSpPr/>
          <p:nvPr/>
        </p:nvSpPr>
        <p:spPr>
          <a:xfrm>
            <a:off x="4460366" y="3500438"/>
            <a:ext cx="184730" cy="923330"/>
          </a:xfrm>
          <a:prstGeom prst="rect">
            <a:avLst/>
          </a:prstGeom>
          <a:noFill/>
        </p:spPr>
        <p:txBody>
          <a:bodyPr wrap="none" lIns="91440" tIns="45720" rIns="91440" bIns="45720">
            <a:spAutoFit/>
            <a:scene3d>
              <a:camera prst="perspectiveRelaxedModerately"/>
              <a:lightRig rig="threePt" dir="t"/>
            </a:scene3d>
          </a:bodyPr>
          <a:lstStyle/>
          <a:p>
            <a:pPr algn="ctr"/>
            <a:endParaRPr lang="ru-RU"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B0F0"/>
              </a:solidFill>
              <a:effectLst>
                <a:outerShdw blurRad="50800" dist="40000" dir="5400000" algn="tl" rotWithShape="0">
                  <a:srgbClr val="000000">
                    <a:shade val="5000"/>
                    <a:satMod val="120000"/>
                    <a:alpha val="33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b="1" i="1" dirty="0" smtClean="0">
                <a:solidFill>
                  <a:schemeClr val="accent2">
                    <a:lumMod val="60000"/>
                    <a:lumOff val="40000"/>
                  </a:schemeClr>
                </a:solidFill>
                <a:latin typeface="Times New Roman" pitchFamily="18" charset="0"/>
                <a:cs typeface="Times New Roman" pitchFamily="18" charset="0"/>
              </a:rPr>
              <a:t>Растительный мир Чёрного моря</a:t>
            </a:r>
            <a:endParaRPr lang="ru-RU" sz="3600" b="1" i="1" dirty="0">
              <a:solidFill>
                <a:schemeClr val="accent2">
                  <a:lumMod val="60000"/>
                  <a:lumOff val="40000"/>
                </a:schemeClr>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pPr algn="just"/>
            <a:r>
              <a:rPr lang="ru-RU" sz="2000" b="1" dirty="0" smtClean="0">
                <a:latin typeface="Times New Roman" pitchFamily="18" charset="0"/>
                <a:cs typeface="Times New Roman" pitchFamily="18" charset="0"/>
              </a:rPr>
              <a:t>Растительный мир Чёрного моря насчитывает более 250 видов: зелёные, бурые, красные водоросли, морская трава </a:t>
            </a:r>
            <a:r>
              <a:rPr lang="ru-RU" sz="2000" b="1" dirty="0" err="1" smtClean="0">
                <a:latin typeface="Times New Roman" pitchFamily="18" charset="0"/>
                <a:cs typeface="Times New Roman" pitchFamily="18" charset="0"/>
              </a:rPr>
              <a:t>зостера</a:t>
            </a:r>
            <a:r>
              <a:rPr lang="ru-RU" sz="2000" b="1" dirty="0" smtClean="0">
                <a:latin typeface="Times New Roman" pitchFamily="18" charset="0"/>
                <a:cs typeface="Times New Roman" pitchFamily="18" charset="0"/>
              </a:rPr>
              <a:t>.</a:t>
            </a:r>
            <a:endParaRPr lang="ru-RU" sz="2000" b="1" dirty="0">
              <a:latin typeface="Times New Roman" pitchFamily="18" charset="0"/>
              <a:cs typeface="Times New Roman" pitchFamily="18" charset="0"/>
            </a:endParaRPr>
          </a:p>
        </p:txBody>
      </p:sp>
      <p:pic>
        <p:nvPicPr>
          <p:cNvPr id="4" name="Рисунок 3"/>
          <p:cNvPicPr/>
          <p:nvPr/>
        </p:nvPicPr>
        <p:blipFill>
          <a:blip r:embed="rId2" cstate="email"/>
          <a:srcRect/>
          <a:stretch>
            <a:fillRect/>
          </a:stretch>
        </p:blipFill>
        <p:spPr bwMode="auto">
          <a:xfrm>
            <a:off x="642910" y="2786058"/>
            <a:ext cx="3571900" cy="2643206"/>
          </a:xfrm>
          <a:prstGeom prst="rect">
            <a:avLst/>
          </a:prstGeom>
          <a:noFill/>
          <a:ln w="9525">
            <a:noFill/>
            <a:miter lim="800000"/>
            <a:headEnd/>
            <a:tailEnd/>
          </a:ln>
          <a:scene3d>
            <a:camera prst="perspectiveContrastingRightFacing"/>
            <a:lightRig rig="threePt" dir="t"/>
          </a:scene3d>
        </p:spPr>
      </p:pic>
      <p:pic>
        <p:nvPicPr>
          <p:cNvPr id="5" name="Рисунок 4"/>
          <p:cNvPicPr/>
          <p:nvPr/>
        </p:nvPicPr>
        <p:blipFill>
          <a:blip r:embed="rId3" cstate="email"/>
          <a:srcRect/>
          <a:stretch>
            <a:fillRect/>
          </a:stretch>
        </p:blipFill>
        <p:spPr bwMode="auto">
          <a:xfrm>
            <a:off x="5000628" y="2786058"/>
            <a:ext cx="3571900" cy="2643206"/>
          </a:xfrm>
          <a:prstGeom prst="rect">
            <a:avLst/>
          </a:prstGeom>
          <a:noFill/>
          <a:ln w="9525">
            <a:noFill/>
            <a:miter lim="800000"/>
            <a:headEnd/>
            <a:tailEnd/>
          </a:ln>
          <a:scene3d>
            <a:camera prst="perspectiveHeroicExtremeLeftFacing"/>
            <a:lightRig rig="threePt" dir="t"/>
          </a:scene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5" presetClass="entr" presetSubtype="0" fill="hold" nodeType="clickEffect">
                                  <p:stCondLst>
                                    <p:cond delay="0"/>
                                  </p:stCondLst>
                                  <p:iterate type="lt">
                                    <p:tmPct val="0"/>
                                  </p:iterate>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fltVal val="0"/>
                                          </p:val>
                                        </p:tav>
                                        <p:tav tm="100000">
                                          <p:val>
                                            <p:strVal val="#ppt_w"/>
                                          </p:val>
                                        </p:tav>
                                      </p:tavLst>
                                    </p:anim>
                                    <p:anim calcmode="lin" valueType="num">
                                      <p:cBhvr>
                                        <p:cTn id="18" dur="1000" fill="hold"/>
                                        <p:tgtEl>
                                          <p:spTgt spid="5"/>
                                        </p:tgtEl>
                                        <p:attrNameLst>
                                          <p:attrName>ppt_h</p:attrName>
                                        </p:attrNameLst>
                                      </p:cBhvr>
                                      <p:tavLst>
                                        <p:tav tm="0">
                                          <p:val>
                                            <p:fltVal val="0"/>
                                          </p:val>
                                        </p:tav>
                                        <p:tav tm="100000">
                                          <p:val>
                                            <p:strVal val="#ppt_h"/>
                                          </p:val>
                                        </p:tav>
                                      </p:tavLst>
                                    </p:anim>
                                    <p:anim calcmode="lin" valueType="num">
                                      <p:cBhvr>
                                        <p:cTn id="1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smtClean="0">
                <a:solidFill>
                  <a:schemeClr val="accent6">
                    <a:lumMod val="60000"/>
                    <a:lumOff val="40000"/>
                  </a:schemeClr>
                </a:solidFill>
                <a:latin typeface="Times New Roman" pitchFamily="18" charset="0"/>
                <a:cs typeface="Times New Roman" pitchFamily="18" charset="0"/>
              </a:rPr>
              <a:t>Азовское море</a:t>
            </a:r>
            <a:endParaRPr lang="ru-RU" b="1" i="1" dirty="0">
              <a:solidFill>
                <a:schemeClr val="accent6">
                  <a:lumMod val="60000"/>
                  <a:lumOff val="40000"/>
                </a:schemeClr>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r>
              <a:rPr lang="ru-RU" sz="2400" dirty="0">
                <a:solidFill>
                  <a:schemeClr val="tx1"/>
                </a:solidFill>
                <a:latin typeface="Times New Roman" pitchFamily="18" charset="0"/>
                <a:cs typeface="Times New Roman" pitchFamily="18" charset="0"/>
              </a:rPr>
              <a:t>В древности </a:t>
            </a:r>
            <a:r>
              <a:rPr lang="ru-RU" sz="2400" b="1" dirty="0">
                <a:solidFill>
                  <a:schemeClr val="tx1"/>
                </a:solidFill>
                <a:latin typeface="Times New Roman" pitchFamily="18" charset="0"/>
                <a:cs typeface="Times New Roman" pitchFamily="18" charset="0"/>
              </a:rPr>
              <a:t>Азовское море</a:t>
            </a:r>
            <a:r>
              <a:rPr lang="ru-RU" sz="2400" dirty="0">
                <a:solidFill>
                  <a:schemeClr val="tx1"/>
                </a:solidFill>
                <a:latin typeface="Times New Roman" pitchFamily="18" charset="0"/>
                <a:cs typeface="Times New Roman" pitchFamily="18" charset="0"/>
              </a:rPr>
              <a:t> греки называли </a:t>
            </a:r>
            <a:r>
              <a:rPr lang="ru-RU" sz="2400" b="1" dirty="0" err="1">
                <a:solidFill>
                  <a:schemeClr val="tx1"/>
                </a:solidFill>
                <a:latin typeface="Times New Roman" pitchFamily="18" charset="0"/>
                <a:cs typeface="Times New Roman" pitchFamily="18" charset="0"/>
              </a:rPr>
              <a:t>Меотийским</a:t>
            </a:r>
            <a:r>
              <a:rPr lang="ru-RU" sz="2400" b="1" dirty="0">
                <a:solidFill>
                  <a:schemeClr val="tx1"/>
                </a:solidFill>
                <a:latin typeface="Times New Roman" pitchFamily="18" charset="0"/>
                <a:cs typeface="Times New Roman" pitchFamily="18" charset="0"/>
              </a:rPr>
              <a:t> болотом</a:t>
            </a:r>
            <a:r>
              <a:rPr lang="ru-RU" sz="2400" dirty="0">
                <a:solidFill>
                  <a:schemeClr val="tx1"/>
                </a:solidFill>
                <a:latin typeface="Times New Roman" pitchFamily="18" charset="0"/>
                <a:cs typeface="Times New Roman" pitchFamily="18" charset="0"/>
              </a:rPr>
              <a:t> - за мелководность и летнее "цветение", а славяне в старину </a:t>
            </a:r>
            <a:r>
              <a:rPr lang="ru-RU" sz="2400" dirty="0" smtClean="0">
                <a:solidFill>
                  <a:schemeClr val="tx1"/>
                </a:solidFill>
                <a:latin typeface="Times New Roman" pitchFamily="18" charset="0"/>
                <a:cs typeface="Times New Roman" pitchFamily="18" charset="0"/>
              </a:rPr>
              <a:t>– </a:t>
            </a:r>
            <a:r>
              <a:rPr lang="ru-RU" sz="2400" b="1" dirty="0" smtClean="0">
                <a:solidFill>
                  <a:schemeClr val="tx1"/>
                </a:solidFill>
                <a:latin typeface="Times New Roman" pitchFamily="18" charset="0"/>
                <a:cs typeface="Times New Roman" pitchFamily="18" charset="0"/>
              </a:rPr>
              <a:t>Сурожским морем</a:t>
            </a:r>
            <a:r>
              <a:rPr lang="ru-RU" sz="2000" dirty="0">
                <a:solidFill>
                  <a:schemeClr val="tx1"/>
                </a:solidFill>
                <a:latin typeface="Times New Roman" pitchFamily="18" charset="0"/>
                <a:cs typeface="Times New Roman" pitchFamily="18" charset="0"/>
              </a:rPr>
              <a:t>.</a:t>
            </a:r>
            <a:br>
              <a:rPr lang="ru-RU" sz="2000" dirty="0">
                <a:solidFill>
                  <a:schemeClr val="tx1"/>
                </a:solidFill>
                <a:latin typeface="Times New Roman" pitchFamily="18" charset="0"/>
                <a:cs typeface="Times New Roman" pitchFamily="18" charset="0"/>
              </a:rPr>
            </a:br>
            <a:endParaRPr lang="ru-RU" sz="2000" dirty="0">
              <a:latin typeface="Times New Roman" pitchFamily="18" charset="0"/>
              <a:cs typeface="Times New Roman" pitchFamily="18" charset="0"/>
            </a:endParaRPr>
          </a:p>
        </p:txBody>
      </p:sp>
      <p:pic>
        <p:nvPicPr>
          <p:cNvPr id="4" name="Рисунок 3" descr="http://www.azovskoe.com/image/voda3/voda32.jpg"/>
          <p:cNvPicPr/>
          <p:nvPr/>
        </p:nvPicPr>
        <p:blipFill>
          <a:blip r:embed="rId2" cstate="email"/>
          <a:srcRect/>
          <a:stretch>
            <a:fillRect/>
          </a:stretch>
        </p:blipFill>
        <p:spPr bwMode="auto">
          <a:xfrm>
            <a:off x="1714481" y="3286124"/>
            <a:ext cx="5357850" cy="335831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500034" y="214290"/>
            <a:ext cx="8229600" cy="1614486"/>
          </a:xfrm>
        </p:spPr>
        <p:txBody>
          <a:bodyPr/>
          <a:lstStyle/>
          <a:p>
            <a:r>
              <a:rPr lang="ru-RU" sz="2400" b="1" dirty="0" smtClean="0">
                <a:latin typeface="Times New Roman" pitchFamily="18" charset="0"/>
                <a:cs typeface="Times New Roman" pitchFamily="18" charset="0"/>
              </a:rPr>
              <a:t>Азовское море находится на севере от Чёрного моря. Оно более пресное, чем Чёрное, более холодное, и совсем мелкое (средняя глубина 8 метров, максимальная – 17 метров.</a:t>
            </a:r>
            <a:endParaRPr lang="ru-RU" sz="2400" b="1" dirty="0">
              <a:latin typeface="Times New Roman" pitchFamily="18" charset="0"/>
              <a:cs typeface="Times New Roman" pitchFamily="18" charset="0"/>
            </a:endParaRPr>
          </a:p>
        </p:txBody>
      </p:sp>
      <p:pic>
        <p:nvPicPr>
          <p:cNvPr id="4" name="Рисунок 3" descr="http://strana.ru/media/images/uploaded/gallery_promo130314.jpg"/>
          <p:cNvPicPr/>
          <p:nvPr/>
        </p:nvPicPr>
        <p:blipFill>
          <a:blip r:embed="rId2" cstate="email"/>
          <a:srcRect/>
          <a:stretch>
            <a:fillRect/>
          </a:stretch>
        </p:blipFill>
        <p:spPr bwMode="auto">
          <a:xfrm>
            <a:off x="1571605" y="2500306"/>
            <a:ext cx="5643602" cy="308238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500034" y="357166"/>
            <a:ext cx="8229600" cy="1000132"/>
          </a:xfrm>
        </p:spPr>
        <p:txBody>
          <a:bodyPr/>
          <a:lstStyle/>
          <a:p>
            <a:pPr algn="just"/>
            <a:r>
              <a:rPr lang="ru-RU" sz="2400" b="1" dirty="0">
                <a:solidFill>
                  <a:schemeClr val="tx1"/>
                </a:solidFill>
                <a:latin typeface="Times New Roman" pitchFamily="18" charset="0"/>
                <a:cs typeface="Times New Roman" pitchFamily="18" charset="0"/>
              </a:rPr>
              <a:t>Летом температура воды может достигать +30 градусов. Зимой море покрывается льдами</a:t>
            </a:r>
            <a:r>
              <a:rPr lang="ru-RU" sz="2400" b="1" dirty="0" smtClean="0">
                <a:solidFill>
                  <a:schemeClr val="tx1"/>
                </a:solidFill>
                <a:latin typeface="Times New Roman" pitchFamily="18" charset="0"/>
                <a:cs typeface="Times New Roman" pitchFamily="18" charset="0"/>
              </a:rPr>
              <a:t>.</a:t>
            </a:r>
          </a:p>
          <a:p>
            <a:pPr algn="just"/>
            <a:endParaRPr lang="ru-RU" sz="2400" b="1" dirty="0">
              <a:latin typeface="Times New Roman" pitchFamily="18" charset="0"/>
              <a:cs typeface="Times New Roman" pitchFamily="18" charset="0"/>
            </a:endParaRPr>
          </a:p>
        </p:txBody>
      </p:sp>
      <p:pic>
        <p:nvPicPr>
          <p:cNvPr id="1029" name="Picture 5"/>
          <p:cNvPicPr>
            <a:picLocks noChangeAspect="1" noChangeArrowheads="1"/>
          </p:cNvPicPr>
          <p:nvPr/>
        </p:nvPicPr>
        <p:blipFill>
          <a:blip r:embed="rId2" cstate="email"/>
          <a:srcRect/>
          <a:stretch>
            <a:fillRect/>
          </a:stretch>
        </p:blipFill>
        <p:spPr bwMode="auto">
          <a:xfrm>
            <a:off x="2857488" y="1588097"/>
            <a:ext cx="4357718" cy="4190113"/>
          </a:xfrm>
          <a:prstGeom prst="rect">
            <a:avLst/>
          </a:prstGeom>
          <a:noFill/>
          <a:ln w="9525">
            <a:noFill/>
            <a:miter lim="800000"/>
            <a:headEnd/>
            <a:tailEnd/>
          </a:ln>
          <a:effectLst/>
          <a:scene3d>
            <a:camera prst="perspectiveRight"/>
            <a:lightRig rig="threePt" dir="t"/>
          </a:scene3d>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0070C0"/>
                </a:solidFill>
              </a:rPr>
              <a:t>Животный мир Азовского моря</a:t>
            </a:r>
            <a:endParaRPr lang="ru-RU" dirty="0">
              <a:solidFill>
                <a:srgbClr val="0070C0"/>
              </a:solidFill>
            </a:endParaRPr>
          </a:p>
        </p:txBody>
      </p:sp>
      <p:sp>
        <p:nvSpPr>
          <p:cNvPr id="3" name="Содержимое 2"/>
          <p:cNvSpPr>
            <a:spLocks noGrp="1"/>
          </p:cNvSpPr>
          <p:nvPr>
            <p:ph idx="1"/>
          </p:nvPr>
        </p:nvSpPr>
        <p:spPr/>
        <p:txBody>
          <a:bodyPr/>
          <a:lstStyle/>
          <a:p>
            <a:pPr algn="just"/>
            <a:r>
              <a:rPr lang="ru-RU" sz="2400" b="1" dirty="0" err="1" smtClean="0">
                <a:latin typeface="Times New Roman" pitchFamily="18" charset="0"/>
                <a:cs typeface="Times New Roman" pitchFamily="18" charset="0"/>
              </a:rPr>
              <a:t>Дельфин-азовка</a:t>
            </a:r>
            <a:r>
              <a:rPr lang="ru-RU" sz="2400" b="1" dirty="0" smtClean="0">
                <a:latin typeface="Times New Roman" pitchFamily="18" charset="0"/>
                <a:cs typeface="Times New Roman" pitchFamily="18" charset="0"/>
              </a:rPr>
              <a:t> (морская свинья) – самое мелкое животное из группы китообразных, единственный вид млекопитающих, обитающих в Азовском море.</a:t>
            </a:r>
            <a:endParaRPr lang="ru-RU" sz="2400" b="1" dirty="0">
              <a:latin typeface="Times New Roman" pitchFamily="18" charset="0"/>
              <a:cs typeface="Times New Roman" pitchFamily="18" charset="0"/>
            </a:endParaRPr>
          </a:p>
        </p:txBody>
      </p:sp>
      <p:pic>
        <p:nvPicPr>
          <p:cNvPr id="5" name="Содержимое 3"/>
          <p:cNvPicPr>
            <a:picLocks/>
          </p:cNvPicPr>
          <p:nvPr/>
        </p:nvPicPr>
        <p:blipFill>
          <a:blip r:embed="rId2" cstate="email"/>
          <a:srcRect/>
          <a:stretch>
            <a:fillRect/>
          </a:stretch>
        </p:blipFill>
        <p:spPr bwMode="auto">
          <a:xfrm>
            <a:off x="2071670" y="3143248"/>
            <a:ext cx="4929222" cy="338137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357158" y="285728"/>
            <a:ext cx="8229600" cy="1400172"/>
          </a:xfrm>
        </p:spPr>
        <p:txBody>
          <a:bodyPr/>
          <a:lstStyle/>
          <a:p>
            <a:pPr algn="just"/>
            <a:r>
              <a:rPr lang="ru-RU" sz="2400" b="1" dirty="0" smtClean="0">
                <a:latin typeface="Times New Roman" pitchFamily="18" charset="0"/>
                <a:cs typeface="Times New Roman" pitchFamily="18" charset="0"/>
              </a:rPr>
              <a:t>По количеству рыбы Азовское море превосходит моря, большие и по площади, и по глубине. Есть здесь и лещи, и бычки, и хамса, тарань, и осетровые, и морской судак, , и серебряный карась, и сельдь.</a:t>
            </a:r>
            <a:endParaRPr lang="ru-RU" sz="2400" b="1" dirty="0">
              <a:latin typeface="Times New Roman" pitchFamily="18" charset="0"/>
              <a:cs typeface="Times New Roman" pitchFamily="18" charset="0"/>
            </a:endParaRPr>
          </a:p>
        </p:txBody>
      </p:sp>
      <p:pic>
        <p:nvPicPr>
          <p:cNvPr id="4" name="Рисунок 3"/>
          <p:cNvPicPr/>
          <p:nvPr/>
        </p:nvPicPr>
        <p:blipFill>
          <a:blip r:embed="rId2" cstate="email"/>
          <a:srcRect/>
          <a:stretch>
            <a:fillRect/>
          </a:stretch>
        </p:blipFill>
        <p:spPr bwMode="auto">
          <a:xfrm>
            <a:off x="214282" y="2000240"/>
            <a:ext cx="2928958" cy="1500197"/>
          </a:xfrm>
          <a:prstGeom prst="rect">
            <a:avLst/>
          </a:prstGeom>
          <a:noFill/>
          <a:ln w="9525">
            <a:noFill/>
            <a:miter lim="800000"/>
            <a:headEnd/>
            <a:tailEnd/>
          </a:ln>
        </p:spPr>
      </p:pic>
      <p:pic>
        <p:nvPicPr>
          <p:cNvPr id="2050" name="Picture 2"/>
          <p:cNvPicPr>
            <a:picLocks noChangeAspect="1" noChangeArrowheads="1"/>
          </p:cNvPicPr>
          <p:nvPr/>
        </p:nvPicPr>
        <p:blipFill>
          <a:blip r:embed="rId3" cstate="email"/>
          <a:srcRect/>
          <a:stretch>
            <a:fillRect/>
          </a:stretch>
        </p:blipFill>
        <p:spPr bwMode="auto">
          <a:xfrm>
            <a:off x="285720" y="3643314"/>
            <a:ext cx="2786082" cy="1428750"/>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cstate="email"/>
          <a:srcRect/>
          <a:stretch>
            <a:fillRect/>
          </a:stretch>
        </p:blipFill>
        <p:spPr bwMode="auto">
          <a:xfrm>
            <a:off x="6786578" y="1928802"/>
            <a:ext cx="2000264" cy="1571636"/>
          </a:xfrm>
          <a:prstGeom prst="rect">
            <a:avLst/>
          </a:prstGeom>
          <a:noFill/>
          <a:ln w="9525">
            <a:noFill/>
            <a:miter lim="800000"/>
            <a:headEnd/>
            <a:tailEnd/>
          </a:ln>
          <a:effectLst/>
        </p:spPr>
      </p:pic>
      <p:pic>
        <p:nvPicPr>
          <p:cNvPr id="2052" name="Picture 4"/>
          <p:cNvPicPr>
            <a:picLocks noChangeAspect="1" noChangeArrowheads="1"/>
          </p:cNvPicPr>
          <p:nvPr/>
        </p:nvPicPr>
        <p:blipFill>
          <a:blip r:embed="rId5" cstate="email"/>
          <a:srcRect/>
          <a:stretch>
            <a:fillRect/>
          </a:stretch>
        </p:blipFill>
        <p:spPr bwMode="auto">
          <a:xfrm>
            <a:off x="3714744" y="2714620"/>
            <a:ext cx="2133600" cy="1428750"/>
          </a:xfrm>
          <a:prstGeom prst="rect">
            <a:avLst/>
          </a:prstGeom>
          <a:noFill/>
          <a:ln w="9525">
            <a:noFill/>
            <a:miter lim="800000"/>
            <a:headEnd/>
            <a:tailEnd/>
          </a:ln>
          <a:effectLst/>
        </p:spPr>
      </p:pic>
      <p:pic>
        <p:nvPicPr>
          <p:cNvPr id="2053" name="Picture 5"/>
          <p:cNvPicPr>
            <a:picLocks noChangeAspect="1" noChangeArrowheads="1"/>
          </p:cNvPicPr>
          <p:nvPr/>
        </p:nvPicPr>
        <p:blipFill>
          <a:blip r:embed="rId6" cstate="email"/>
          <a:srcRect/>
          <a:stretch>
            <a:fillRect/>
          </a:stretch>
        </p:blipFill>
        <p:spPr bwMode="auto">
          <a:xfrm>
            <a:off x="6786578" y="3714752"/>
            <a:ext cx="1905000" cy="1428750"/>
          </a:xfrm>
          <a:prstGeom prst="rect">
            <a:avLst/>
          </a:prstGeom>
          <a:noFill/>
          <a:ln w="9525">
            <a:noFill/>
            <a:miter lim="800000"/>
            <a:headEnd/>
            <a:tailEnd/>
          </a:ln>
          <a:effectLst/>
        </p:spPr>
      </p:pic>
      <p:pic>
        <p:nvPicPr>
          <p:cNvPr id="2054" name="Picture 6"/>
          <p:cNvPicPr>
            <a:picLocks noChangeAspect="1" noChangeArrowheads="1"/>
          </p:cNvPicPr>
          <p:nvPr/>
        </p:nvPicPr>
        <p:blipFill>
          <a:blip r:embed="rId7" cstate="email"/>
          <a:srcRect/>
          <a:stretch>
            <a:fillRect/>
          </a:stretch>
        </p:blipFill>
        <p:spPr bwMode="auto">
          <a:xfrm>
            <a:off x="6786578" y="5286388"/>
            <a:ext cx="1857373" cy="1285884"/>
          </a:xfrm>
          <a:prstGeom prst="rect">
            <a:avLst/>
          </a:prstGeom>
          <a:noFill/>
          <a:ln w="9525">
            <a:noFill/>
            <a:miter lim="800000"/>
            <a:headEnd/>
            <a:tailEnd/>
          </a:ln>
          <a:effectLst/>
        </p:spPr>
      </p:pic>
      <p:pic>
        <p:nvPicPr>
          <p:cNvPr id="2055" name="Picture 7"/>
          <p:cNvPicPr>
            <a:picLocks noChangeAspect="1" noChangeArrowheads="1"/>
          </p:cNvPicPr>
          <p:nvPr/>
        </p:nvPicPr>
        <p:blipFill>
          <a:blip r:embed="rId8" cstate="email"/>
          <a:srcRect/>
          <a:stretch>
            <a:fillRect/>
          </a:stretch>
        </p:blipFill>
        <p:spPr bwMode="auto">
          <a:xfrm>
            <a:off x="3714744" y="4786322"/>
            <a:ext cx="2143140" cy="1428750"/>
          </a:xfrm>
          <a:prstGeom prst="rect">
            <a:avLst/>
          </a:prstGeom>
          <a:noFill/>
          <a:ln w="9525">
            <a:noFill/>
            <a:miter lim="800000"/>
            <a:headEnd/>
            <a:tailEnd/>
          </a:ln>
          <a:effectLst/>
        </p:spPr>
      </p:pic>
      <p:pic>
        <p:nvPicPr>
          <p:cNvPr id="2056" name="Picture 8"/>
          <p:cNvPicPr>
            <a:picLocks noChangeAspect="1" noChangeArrowheads="1"/>
          </p:cNvPicPr>
          <p:nvPr/>
        </p:nvPicPr>
        <p:blipFill>
          <a:blip r:embed="rId9" cstate="email"/>
          <a:srcRect/>
          <a:stretch>
            <a:fillRect/>
          </a:stretch>
        </p:blipFill>
        <p:spPr bwMode="auto">
          <a:xfrm>
            <a:off x="285720" y="5214950"/>
            <a:ext cx="2786082" cy="14287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p:cTn id="7" dur="1000" fill="hold"/>
                                        <p:tgtEl>
                                          <p:spTgt spid="2051"/>
                                        </p:tgtEl>
                                        <p:attrNameLst>
                                          <p:attrName>ppt_x</p:attrName>
                                        </p:attrNameLst>
                                      </p:cBhvr>
                                      <p:tavLst>
                                        <p:tav tm="0">
                                          <p:val>
                                            <p:strVal val="#ppt_x-.2"/>
                                          </p:val>
                                        </p:tav>
                                        <p:tav tm="100000">
                                          <p:val>
                                            <p:strVal val="#ppt_x"/>
                                          </p:val>
                                        </p:tav>
                                      </p:tavLst>
                                    </p:anim>
                                    <p:anim calcmode="lin" valueType="num">
                                      <p:cBhvr>
                                        <p:cTn id="8" dur="1000" fill="hold"/>
                                        <p:tgtEl>
                                          <p:spTgt spid="2051"/>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51"/>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 calcmode="lin" valueType="num">
                                      <p:cBhvr>
                                        <p:cTn id="14" dur="500" fill="hold"/>
                                        <p:tgtEl>
                                          <p:spTgt spid="2050"/>
                                        </p:tgtEl>
                                        <p:attrNameLst>
                                          <p:attrName>ppt_w</p:attrName>
                                        </p:attrNameLst>
                                      </p:cBhvr>
                                      <p:tavLst>
                                        <p:tav tm="0">
                                          <p:val>
                                            <p:fltVal val="0"/>
                                          </p:val>
                                        </p:tav>
                                        <p:tav tm="100000">
                                          <p:val>
                                            <p:strVal val="#ppt_w"/>
                                          </p:val>
                                        </p:tav>
                                      </p:tavLst>
                                    </p:anim>
                                    <p:anim calcmode="lin" valueType="num">
                                      <p:cBhvr>
                                        <p:cTn id="15" dur="500" fill="hold"/>
                                        <p:tgtEl>
                                          <p:spTgt spid="2050"/>
                                        </p:tgtEl>
                                        <p:attrNameLst>
                                          <p:attrName>ppt_h</p:attrName>
                                        </p:attrNameLst>
                                      </p:cBhvr>
                                      <p:tavLst>
                                        <p:tav tm="0">
                                          <p:val>
                                            <p:fltVal val="0"/>
                                          </p:val>
                                        </p:tav>
                                        <p:tav tm="100000">
                                          <p:val>
                                            <p:strVal val="#ppt_h"/>
                                          </p:val>
                                        </p:tav>
                                      </p:tavLst>
                                    </p:anim>
                                    <p:anim calcmode="lin" valueType="num">
                                      <p:cBhvr>
                                        <p:cTn id="16" dur="500" fill="hold"/>
                                        <p:tgtEl>
                                          <p:spTgt spid="2050"/>
                                        </p:tgtEl>
                                        <p:attrNameLst>
                                          <p:attrName>style.rotation</p:attrName>
                                        </p:attrNameLst>
                                      </p:cBhvr>
                                      <p:tavLst>
                                        <p:tav tm="0">
                                          <p:val>
                                            <p:fltVal val="360"/>
                                          </p:val>
                                        </p:tav>
                                        <p:tav tm="100000">
                                          <p:val>
                                            <p:fltVal val="0"/>
                                          </p:val>
                                        </p:tav>
                                      </p:tavLst>
                                    </p:anim>
                                    <p:animEffect transition="in" filter="fade">
                                      <p:cBhvr>
                                        <p:cTn id="17" dur="500"/>
                                        <p:tgtEl>
                                          <p:spTgt spid="2050"/>
                                        </p:tgtEl>
                                      </p:cBhvr>
                                    </p:animEffect>
                                  </p:childTnLst>
                                </p:cTn>
                              </p:par>
                            </p:childTnLst>
                          </p:cTn>
                        </p:par>
                      </p:childTnLst>
                    </p:cTn>
                  </p:par>
                  <p:par>
                    <p:cTn id="18" fill="hold">
                      <p:stCondLst>
                        <p:cond delay="indefinite"/>
                      </p:stCondLst>
                      <p:childTnLst>
                        <p:par>
                          <p:cTn id="19" fill="hold">
                            <p:stCondLst>
                              <p:cond delay="0"/>
                            </p:stCondLst>
                            <p:childTnLst>
                              <p:par>
                                <p:cTn id="20" presetID="30" presetClass="entr" presetSubtype="0" fill="hold" nodeType="clickEffect">
                                  <p:stCondLst>
                                    <p:cond delay="0"/>
                                  </p:stCondLst>
                                  <p:childTnLst>
                                    <p:set>
                                      <p:cBhvr>
                                        <p:cTn id="21" dur="1" fill="hold">
                                          <p:stCondLst>
                                            <p:cond delay="0"/>
                                          </p:stCondLst>
                                        </p:cTn>
                                        <p:tgtEl>
                                          <p:spTgt spid="2052"/>
                                        </p:tgtEl>
                                        <p:attrNameLst>
                                          <p:attrName>style.visibility</p:attrName>
                                        </p:attrNameLst>
                                      </p:cBhvr>
                                      <p:to>
                                        <p:strVal val="visible"/>
                                      </p:to>
                                    </p:set>
                                    <p:animEffect transition="in" filter="fade">
                                      <p:cBhvr>
                                        <p:cTn id="22" dur="800" decel="100000"/>
                                        <p:tgtEl>
                                          <p:spTgt spid="2052"/>
                                        </p:tgtEl>
                                      </p:cBhvr>
                                    </p:animEffect>
                                    <p:anim calcmode="lin" valueType="num">
                                      <p:cBhvr>
                                        <p:cTn id="23" dur="800" decel="100000" fill="hold"/>
                                        <p:tgtEl>
                                          <p:spTgt spid="2052"/>
                                        </p:tgtEl>
                                        <p:attrNameLst>
                                          <p:attrName>style.rotation</p:attrName>
                                        </p:attrNameLst>
                                      </p:cBhvr>
                                      <p:tavLst>
                                        <p:tav tm="0">
                                          <p:val>
                                            <p:fltVal val="-90"/>
                                          </p:val>
                                        </p:tav>
                                        <p:tav tm="100000">
                                          <p:val>
                                            <p:fltVal val="0"/>
                                          </p:val>
                                        </p:tav>
                                      </p:tavLst>
                                    </p:anim>
                                    <p:anim calcmode="lin" valueType="num">
                                      <p:cBhvr>
                                        <p:cTn id="24" dur="800" decel="100000" fill="hold"/>
                                        <p:tgtEl>
                                          <p:spTgt spid="2052"/>
                                        </p:tgtEl>
                                        <p:attrNameLst>
                                          <p:attrName>ppt_x</p:attrName>
                                        </p:attrNameLst>
                                      </p:cBhvr>
                                      <p:tavLst>
                                        <p:tav tm="0">
                                          <p:val>
                                            <p:strVal val="#ppt_x+0.4"/>
                                          </p:val>
                                        </p:tav>
                                        <p:tav tm="100000">
                                          <p:val>
                                            <p:strVal val="#ppt_x-0.05"/>
                                          </p:val>
                                        </p:tav>
                                      </p:tavLst>
                                    </p:anim>
                                    <p:anim calcmode="lin" valueType="num">
                                      <p:cBhvr>
                                        <p:cTn id="25" dur="800" decel="100000" fill="hold"/>
                                        <p:tgtEl>
                                          <p:spTgt spid="2052"/>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2052"/>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2052"/>
                                        </p:tgtEl>
                                        <p:attrNameLst>
                                          <p:attrName>ppt_y</p:attrName>
                                        </p:attrNameLst>
                                      </p:cBhvr>
                                      <p:tavLst>
                                        <p:tav tm="0">
                                          <p:val>
                                            <p:strVal val="#ppt_y+0.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7" presetClass="entr" presetSubtype="10" fill="hold" nodeType="clickEffect">
                                  <p:stCondLst>
                                    <p:cond delay="0"/>
                                  </p:stCondLst>
                                  <p:childTnLst>
                                    <p:set>
                                      <p:cBhvr>
                                        <p:cTn id="31" dur="1" fill="hold">
                                          <p:stCondLst>
                                            <p:cond delay="0"/>
                                          </p:stCondLst>
                                        </p:cTn>
                                        <p:tgtEl>
                                          <p:spTgt spid="2053"/>
                                        </p:tgtEl>
                                        <p:attrNameLst>
                                          <p:attrName>style.visibility</p:attrName>
                                        </p:attrNameLst>
                                      </p:cBhvr>
                                      <p:to>
                                        <p:strVal val="visible"/>
                                      </p:to>
                                    </p:set>
                                    <p:anim calcmode="lin" valueType="num">
                                      <p:cBhvr>
                                        <p:cTn id="32" dur="500" fill="hold"/>
                                        <p:tgtEl>
                                          <p:spTgt spid="2053"/>
                                        </p:tgtEl>
                                        <p:attrNameLst>
                                          <p:attrName>ppt_w</p:attrName>
                                        </p:attrNameLst>
                                      </p:cBhvr>
                                      <p:tavLst>
                                        <p:tav tm="0">
                                          <p:val>
                                            <p:fltVal val="0"/>
                                          </p:val>
                                        </p:tav>
                                        <p:tav tm="100000">
                                          <p:val>
                                            <p:strVal val="#ppt_w"/>
                                          </p:val>
                                        </p:tav>
                                      </p:tavLst>
                                    </p:anim>
                                    <p:anim calcmode="lin" valueType="num">
                                      <p:cBhvr>
                                        <p:cTn id="33" dur="500" fill="hold"/>
                                        <p:tgtEl>
                                          <p:spTgt spid="2053"/>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6" presetClass="entr" presetSubtype="0" fill="hold" nodeType="clickEffect">
                                  <p:stCondLst>
                                    <p:cond delay="0"/>
                                  </p:stCondLst>
                                  <p:childTnLst>
                                    <p:set>
                                      <p:cBhvr>
                                        <p:cTn id="37" dur="1" fill="hold">
                                          <p:stCondLst>
                                            <p:cond delay="0"/>
                                          </p:stCondLst>
                                        </p:cTn>
                                        <p:tgtEl>
                                          <p:spTgt spid="2055"/>
                                        </p:tgtEl>
                                        <p:attrNameLst>
                                          <p:attrName>style.visibility</p:attrName>
                                        </p:attrNameLst>
                                      </p:cBhvr>
                                      <p:to>
                                        <p:strVal val="visible"/>
                                      </p:to>
                                    </p:set>
                                    <p:animEffect transition="in" filter="wipe(down)">
                                      <p:cBhvr>
                                        <p:cTn id="38" dur="580">
                                          <p:stCondLst>
                                            <p:cond delay="0"/>
                                          </p:stCondLst>
                                        </p:cTn>
                                        <p:tgtEl>
                                          <p:spTgt spid="2055"/>
                                        </p:tgtEl>
                                      </p:cBhvr>
                                    </p:animEffect>
                                    <p:anim calcmode="lin" valueType="num">
                                      <p:cBhvr>
                                        <p:cTn id="39" dur="1822" tmFilter="0,0; 0.14,0.36; 0.43,0.73; 0.71,0.91; 1.0,1.0">
                                          <p:stCondLst>
                                            <p:cond delay="0"/>
                                          </p:stCondLst>
                                        </p:cTn>
                                        <p:tgtEl>
                                          <p:spTgt spid="2055"/>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055"/>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055"/>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055"/>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055"/>
                                        </p:tgtEl>
                                        <p:attrNameLst>
                                          <p:attrName>ppt_y</p:attrName>
                                        </p:attrNameLst>
                                      </p:cBhvr>
                                      <p:tavLst>
                                        <p:tav tm="0" fmla="#ppt_y-sin(pi*$)/81">
                                          <p:val>
                                            <p:fltVal val="0"/>
                                          </p:val>
                                        </p:tav>
                                        <p:tav tm="100000">
                                          <p:val>
                                            <p:fltVal val="1"/>
                                          </p:val>
                                        </p:tav>
                                      </p:tavLst>
                                    </p:anim>
                                    <p:animScale>
                                      <p:cBhvr>
                                        <p:cTn id="44" dur="26">
                                          <p:stCondLst>
                                            <p:cond delay="650"/>
                                          </p:stCondLst>
                                        </p:cTn>
                                        <p:tgtEl>
                                          <p:spTgt spid="2055"/>
                                        </p:tgtEl>
                                      </p:cBhvr>
                                      <p:to x="100000" y="60000"/>
                                    </p:animScale>
                                    <p:animScale>
                                      <p:cBhvr>
                                        <p:cTn id="45" dur="166" decel="50000">
                                          <p:stCondLst>
                                            <p:cond delay="676"/>
                                          </p:stCondLst>
                                        </p:cTn>
                                        <p:tgtEl>
                                          <p:spTgt spid="2055"/>
                                        </p:tgtEl>
                                      </p:cBhvr>
                                      <p:to x="100000" y="100000"/>
                                    </p:animScale>
                                    <p:animScale>
                                      <p:cBhvr>
                                        <p:cTn id="46" dur="26">
                                          <p:stCondLst>
                                            <p:cond delay="1312"/>
                                          </p:stCondLst>
                                        </p:cTn>
                                        <p:tgtEl>
                                          <p:spTgt spid="2055"/>
                                        </p:tgtEl>
                                      </p:cBhvr>
                                      <p:to x="100000" y="80000"/>
                                    </p:animScale>
                                    <p:animScale>
                                      <p:cBhvr>
                                        <p:cTn id="47" dur="166" decel="50000">
                                          <p:stCondLst>
                                            <p:cond delay="1338"/>
                                          </p:stCondLst>
                                        </p:cTn>
                                        <p:tgtEl>
                                          <p:spTgt spid="2055"/>
                                        </p:tgtEl>
                                      </p:cBhvr>
                                      <p:to x="100000" y="100000"/>
                                    </p:animScale>
                                    <p:animScale>
                                      <p:cBhvr>
                                        <p:cTn id="48" dur="26">
                                          <p:stCondLst>
                                            <p:cond delay="1642"/>
                                          </p:stCondLst>
                                        </p:cTn>
                                        <p:tgtEl>
                                          <p:spTgt spid="2055"/>
                                        </p:tgtEl>
                                      </p:cBhvr>
                                      <p:to x="100000" y="90000"/>
                                    </p:animScale>
                                    <p:animScale>
                                      <p:cBhvr>
                                        <p:cTn id="49" dur="166" decel="50000">
                                          <p:stCondLst>
                                            <p:cond delay="1668"/>
                                          </p:stCondLst>
                                        </p:cTn>
                                        <p:tgtEl>
                                          <p:spTgt spid="2055"/>
                                        </p:tgtEl>
                                      </p:cBhvr>
                                      <p:to x="100000" y="100000"/>
                                    </p:animScale>
                                    <p:animScale>
                                      <p:cBhvr>
                                        <p:cTn id="50" dur="26">
                                          <p:stCondLst>
                                            <p:cond delay="1808"/>
                                          </p:stCondLst>
                                        </p:cTn>
                                        <p:tgtEl>
                                          <p:spTgt spid="2055"/>
                                        </p:tgtEl>
                                      </p:cBhvr>
                                      <p:to x="100000" y="95000"/>
                                    </p:animScale>
                                    <p:animScale>
                                      <p:cBhvr>
                                        <p:cTn id="51" dur="166" decel="50000">
                                          <p:stCondLst>
                                            <p:cond delay="1834"/>
                                          </p:stCondLst>
                                        </p:cTn>
                                        <p:tgtEl>
                                          <p:spTgt spid="2055"/>
                                        </p:tgtEl>
                                      </p:cBhvr>
                                      <p:to x="100000" y="100000"/>
                                    </p:animScale>
                                  </p:childTnLst>
                                </p:cTn>
                              </p:par>
                            </p:childTnLst>
                          </p:cTn>
                        </p:par>
                      </p:childTnLst>
                    </p:cTn>
                  </p:par>
                  <p:par>
                    <p:cTn id="52" fill="hold">
                      <p:stCondLst>
                        <p:cond delay="indefinite"/>
                      </p:stCondLst>
                      <p:childTnLst>
                        <p:par>
                          <p:cTn id="53" fill="hold">
                            <p:stCondLst>
                              <p:cond delay="0"/>
                            </p:stCondLst>
                            <p:childTnLst>
                              <p:par>
                                <p:cTn id="54" presetID="30" presetClass="entr" presetSubtype="0" fill="hold" nodeType="clickEffect">
                                  <p:stCondLst>
                                    <p:cond delay="0"/>
                                  </p:stCondLst>
                                  <p:childTnLst>
                                    <p:set>
                                      <p:cBhvr>
                                        <p:cTn id="55" dur="1" fill="hold">
                                          <p:stCondLst>
                                            <p:cond delay="0"/>
                                          </p:stCondLst>
                                        </p:cTn>
                                        <p:tgtEl>
                                          <p:spTgt spid="2056"/>
                                        </p:tgtEl>
                                        <p:attrNameLst>
                                          <p:attrName>style.visibility</p:attrName>
                                        </p:attrNameLst>
                                      </p:cBhvr>
                                      <p:to>
                                        <p:strVal val="visible"/>
                                      </p:to>
                                    </p:set>
                                    <p:animEffect transition="in" filter="fade">
                                      <p:cBhvr>
                                        <p:cTn id="56" dur="800" decel="100000"/>
                                        <p:tgtEl>
                                          <p:spTgt spid="2056"/>
                                        </p:tgtEl>
                                      </p:cBhvr>
                                    </p:animEffect>
                                    <p:anim calcmode="lin" valueType="num">
                                      <p:cBhvr>
                                        <p:cTn id="57" dur="800" decel="100000" fill="hold"/>
                                        <p:tgtEl>
                                          <p:spTgt spid="2056"/>
                                        </p:tgtEl>
                                        <p:attrNameLst>
                                          <p:attrName>style.rotation</p:attrName>
                                        </p:attrNameLst>
                                      </p:cBhvr>
                                      <p:tavLst>
                                        <p:tav tm="0">
                                          <p:val>
                                            <p:fltVal val="-90"/>
                                          </p:val>
                                        </p:tav>
                                        <p:tav tm="100000">
                                          <p:val>
                                            <p:fltVal val="0"/>
                                          </p:val>
                                        </p:tav>
                                      </p:tavLst>
                                    </p:anim>
                                    <p:anim calcmode="lin" valueType="num">
                                      <p:cBhvr>
                                        <p:cTn id="58" dur="800" decel="100000" fill="hold"/>
                                        <p:tgtEl>
                                          <p:spTgt spid="2056"/>
                                        </p:tgtEl>
                                        <p:attrNameLst>
                                          <p:attrName>ppt_x</p:attrName>
                                        </p:attrNameLst>
                                      </p:cBhvr>
                                      <p:tavLst>
                                        <p:tav tm="0">
                                          <p:val>
                                            <p:strVal val="#ppt_x+0.4"/>
                                          </p:val>
                                        </p:tav>
                                        <p:tav tm="100000">
                                          <p:val>
                                            <p:strVal val="#ppt_x-0.05"/>
                                          </p:val>
                                        </p:tav>
                                      </p:tavLst>
                                    </p:anim>
                                    <p:anim calcmode="lin" valueType="num">
                                      <p:cBhvr>
                                        <p:cTn id="59" dur="800" decel="100000" fill="hold"/>
                                        <p:tgtEl>
                                          <p:spTgt spid="2056"/>
                                        </p:tgtEl>
                                        <p:attrNameLst>
                                          <p:attrName>ppt_y</p:attrName>
                                        </p:attrNameLst>
                                      </p:cBhvr>
                                      <p:tavLst>
                                        <p:tav tm="0">
                                          <p:val>
                                            <p:strVal val="#ppt_y-0.4"/>
                                          </p:val>
                                        </p:tav>
                                        <p:tav tm="100000">
                                          <p:val>
                                            <p:strVal val="#ppt_y+0.1"/>
                                          </p:val>
                                        </p:tav>
                                      </p:tavLst>
                                    </p:anim>
                                    <p:anim calcmode="lin" valueType="num">
                                      <p:cBhvr>
                                        <p:cTn id="60" dur="200" accel="100000" fill="hold">
                                          <p:stCondLst>
                                            <p:cond delay="800"/>
                                          </p:stCondLst>
                                        </p:cTn>
                                        <p:tgtEl>
                                          <p:spTgt spid="2056"/>
                                        </p:tgtEl>
                                        <p:attrNameLst>
                                          <p:attrName>ppt_x</p:attrName>
                                        </p:attrNameLst>
                                      </p:cBhvr>
                                      <p:tavLst>
                                        <p:tav tm="0">
                                          <p:val>
                                            <p:strVal val="#ppt_x-0.05"/>
                                          </p:val>
                                        </p:tav>
                                        <p:tav tm="100000">
                                          <p:val>
                                            <p:strVal val="#ppt_x"/>
                                          </p:val>
                                        </p:tav>
                                      </p:tavLst>
                                    </p:anim>
                                    <p:anim calcmode="lin" valueType="num">
                                      <p:cBhvr>
                                        <p:cTn id="61" dur="200" accel="100000" fill="hold">
                                          <p:stCondLst>
                                            <p:cond delay="800"/>
                                          </p:stCondLst>
                                        </p:cTn>
                                        <p:tgtEl>
                                          <p:spTgt spid="2056"/>
                                        </p:tgtEl>
                                        <p:attrNameLst>
                                          <p:attrName>ppt_y</p:attrName>
                                        </p:attrNameLst>
                                      </p:cBhvr>
                                      <p:tavLst>
                                        <p:tav tm="0">
                                          <p:val>
                                            <p:strVal val="#ppt_y+0.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50" presetClass="entr" presetSubtype="0" decel="100000" fill="hold" nodeType="clickEffect">
                                  <p:stCondLst>
                                    <p:cond delay="0"/>
                                  </p:stCondLst>
                                  <p:childTnLst>
                                    <p:set>
                                      <p:cBhvr>
                                        <p:cTn id="65" dur="1" fill="hold">
                                          <p:stCondLst>
                                            <p:cond delay="0"/>
                                          </p:stCondLst>
                                        </p:cTn>
                                        <p:tgtEl>
                                          <p:spTgt spid="2054"/>
                                        </p:tgtEl>
                                        <p:attrNameLst>
                                          <p:attrName>style.visibility</p:attrName>
                                        </p:attrNameLst>
                                      </p:cBhvr>
                                      <p:to>
                                        <p:strVal val="visible"/>
                                      </p:to>
                                    </p:set>
                                    <p:anim calcmode="lin" valueType="num">
                                      <p:cBhvr>
                                        <p:cTn id="66" dur="1000" fill="hold"/>
                                        <p:tgtEl>
                                          <p:spTgt spid="2054"/>
                                        </p:tgtEl>
                                        <p:attrNameLst>
                                          <p:attrName>ppt_w</p:attrName>
                                        </p:attrNameLst>
                                      </p:cBhvr>
                                      <p:tavLst>
                                        <p:tav tm="0">
                                          <p:val>
                                            <p:strVal val="#ppt_w+.3"/>
                                          </p:val>
                                        </p:tav>
                                        <p:tav tm="100000">
                                          <p:val>
                                            <p:strVal val="#ppt_w"/>
                                          </p:val>
                                        </p:tav>
                                      </p:tavLst>
                                    </p:anim>
                                    <p:anim calcmode="lin" valueType="num">
                                      <p:cBhvr>
                                        <p:cTn id="67" dur="1000" fill="hold"/>
                                        <p:tgtEl>
                                          <p:spTgt spid="2054"/>
                                        </p:tgtEl>
                                        <p:attrNameLst>
                                          <p:attrName>ppt_h</p:attrName>
                                        </p:attrNameLst>
                                      </p:cBhvr>
                                      <p:tavLst>
                                        <p:tav tm="0">
                                          <p:val>
                                            <p:strVal val="#ppt_h"/>
                                          </p:val>
                                        </p:tav>
                                        <p:tav tm="100000">
                                          <p:val>
                                            <p:strVal val="#ppt_h"/>
                                          </p:val>
                                        </p:tav>
                                      </p:tavLst>
                                    </p:anim>
                                    <p:animEffect transition="in" filter="fade">
                                      <p:cBhvr>
                                        <p:cTn id="68" dur="1000"/>
                                        <p:tgtEl>
                                          <p:spTgt spid="2054"/>
                                        </p:tgtEl>
                                      </p:cBhvr>
                                    </p:animEffect>
                                  </p:childTnLst>
                                </p:cTn>
                              </p:par>
                            </p:childTnLst>
                          </p:cTn>
                        </p:par>
                      </p:childTnLst>
                    </p:cTn>
                  </p:par>
                  <p:par>
                    <p:cTn id="69" fill="hold">
                      <p:stCondLst>
                        <p:cond delay="indefinite"/>
                      </p:stCondLst>
                      <p:childTnLst>
                        <p:par>
                          <p:cTn id="70" fill="hold">
                            <p:stCondLst>
                              <p:cond delay="0"/>
                            </p:stCondLst>
                            <p:childTnLst>
                              <p:par>
                                <p:cTn id="71" presetID="31" presetClass="entr" presetSubtype="0" fill="hold" nodeType="clickEffect">
                                  <p:stCondLst>
                                    <p:cond delay="0"/>
                                  </p:stCondLst>
                                  <p:iterate type="lt">
                                    <p:tmPct val="5000"/>
                                  </p:iterate>
                                  <p:childTnLst>
                                    <p:set>
                                      <p:cBhvr>
                                        <p:cTn id="72" dur="1" fill="hold">
                                          <p:stCondLst>
                                            <p:cond delay="0"/>
                                          </p:stCondLst>
                                        </p:cTn>
                                        <p:tgtEl>
                                          <p:spTgt spid="4"/>
                                        </p:tgtEl>
                                        <p:attrNameLst>
                                          <p:attrName>style.visibility</p:attrName>
                                        </p:attrNameLst>
                                      </p:cBhvr>
                                      <p:to>
                                        <p:strVal val="visible"/>
                                      </p:to>
                                    </p:set>
                                    <p:anim calcmode="lin" valueType="num">
                                      <p:cBhvr>
                                        <p:cTn id="73" dur="1000" fill="hold"/>
                                        <p:tgtEl>
                                          <p:spTgt spid="4"/>
                                        </p:tgtEl>
                                        <p:attrNameLst>
                                          <p:attrName>ppt_w</p:attrName>
                                        </p:attrNameLst>
                                      </p:cBhvr>
                                      <p:tavLst>
                                        <p:tav tm="0">
                                          <p:val>
                                            <p:fltVal val="0"/>
                                          </p:val>
                                        </p:tav>
                                        <p:tav tm="100000">
                                          <p:val>
                                            <p:strVal val="#ppt_w"/>
                                          </p:val>
                                        </p:tav>
                                      </p:tavLst>
                                    </p:anim>
                                    <p:anim calcmode="lin" valueType="num">
                                      <p:cBhvr>
                                        <p:cTn id="74" dur="1000" fill="hold"/>
                                        <p:tgtEl>
                                          <p:spTgt spid="4"/>
                                        </p:tgtEl>
                                        <p:attrNameLst>
                                          <p:attrName>ppt_h</p:attrName>
                                        </p:attrNameLst>
                                      </p:cBhvr>
                                      <p:tavLst>
                                        <p:tav tm="0">
                                          <p:val>
                                            <p:fltVal val="0"/>
                                          </p:val>
                                        </p:tav>
                                        <p:tav tm="100000">
                                          <p:val>
                                            <p:strVal val="#ppt_h"/>
                                          </p:val>
                                        </p:tav>
                                      </p:tavLst>
                                    </p:anim>
                                    <p:anim calcmode="lin" valueType="num">
                                      <p:cBhvr>
                                        <p:cTn id="75" dur="1000" fill="hold"/>
                                        <p:tgtEl>
                                          <p:spTgt spid="4"/>
                                        </p:tgtEl>
                                        <p:attrNameLst>
                                          <p:attrName>style.rotation</p:attrName>
                                        </p:attrNameLst>
                                      </p:cBhvr>
                                      <p:tavLst>
                                        <p:tav tm="0">
                                          <p:val>
                                            <p:fltVal val="90"/>
                                          </p:val>
                                        </p:tav>
                                        <p:tav tm="100000">
                                          <p:val>
                                            <p:fltVal val="0"/>
                                          </p:val>
                                        </p:tav>
                                      </p:tavLst>
                                    </p:anim>
                                    <p:animEffect transition="in" filter="fade">
                                      <p:cBhvr>
                                        <p:cTn id="7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28596" y="1571612"/>
            <a:ext cx="8229600" cy="4525963"/>
          </a:xfrm>
        </p:spPr>
        <p:txBody>
          <a:bodyPr/>
          <a:lstStyle/>
          <a:p>
            <a:r>
              <a:rPr lang="en-US" sz="1000" dirty="0" smtClean="0">
                <a:solidFill>
                  <a:srgbClr val="00B0F0"/>
                </a:solidFill>
                <a:latin typeface="Times New Roman" pitchFamily="18" charset="0"/>
                <a:cs typeface="Times New Roman" pitchFamily="18" charset="0"/>
                <a:hlinkClick r:id="rId2"/>
              </a:rPr>
              <a:t>http://margopa.livejournal.com/105573.html</a:t>
            </a:r>
            <a:endParaRPr lang="ru-RU" sz="1000" dirty="0" smtClean="0">
              <a:solidFill>
                <a:srgbClr val="00B0F0"/>
              </a:solidFill>
              <a:latin typeface="Times New Roman" pitchFamily="18" charset="0"/>
              <a:cs typeface="Times New Roman" pitchFamily="18" charset="0"/>
            </a:endParaRPr>
          </a:p>
          <a:p>
            <a:r>
              <a:rPr lang="en-US" sz="1000" dirty="0" smtClean="0">
                <a:solidFill>
                  <a:srgbClr val="00B0F0"/>
                </a:solidFill>
                <a:latin typeface="Times New Roman" pitchFamily="18" charset="0"/>
                <a:cs typeface="Times New Roman" pitchFamily="18" charset="0"/>
                <a:hlinkClick r:id="rId3"/>
              </a:rPr>
              <a:t>http://www.travel-smile.ru/la/krasnodarskiy-kray-vstrechaet-gostey/</a:t>
            </a:r>
            <a:endParaRPr lang="ru-RU" sz="1000" dirty="0" smtClean="0">
              <a:solidFill>
                <a:srgbClr val="00B0F0"/>
              </a:solidFill>
              <a:latin typeface="Times New Roman" pitchFamily="18" charset="0"/>
              <a:cs typeface="Times New Roman" pitchFamily="18" charset="0"/>
            </a:endParaRPr>
          </a:p>
          <a:p>
            <a:r>
              <a:rPr lang="en-US" sz="1000" dirty="0" smtClean="0">
                <a:solidFill>
                  <a:srgbClr val="00B0F0"/>
                </a:solidFill>
                <a:latin typeface="Times New Roman" pitchFamily="18" charset="0"/>
                <a:cs typeface="Times New Roman" pitchFamily="18" charset="0"/>
                <a:hlinkClick r:id="rId4"/>
              </a:rPr>
              <a:t>http://rus-autos.ru/?con</a:t>
            </a:r>
            <a:endParaRPr lang="ru-RU" sz="1000" dirty="0" smtClean="0">
              <a:solidFill>
                <a:srgbClr val="00B0F0"/>
              </a:solidFill>
              <a:latin typeface="Times New Roman" pitchFamily="18" charset="0"/>
              <a:cs typeface="Times New Roman" pitchFamily="18" charset="0"/>
            </a:endParaRPr>
          </a:p>
          <a:p>
            <a:r>
              <a:rPr lang="ru-RU" sz="1000" b="1" dirty="0" smtClean="0">
                <a:solidFill>
                  <a:srgbClr val="00B0F0"/>
                </a:solidFill>
                <a:latin typeface="Times New Roman" pitchFamily="18" charset="0"/>
                <a:cs typeface="Times New Roman" pitchFamily="18" charset="0"/>
              </a:rPr>
              <a:t>http://apsheronsk.bozo.ru/Kk_rivers.html</a:t>
            </a:r>
            <a:endParaRPr lang="ru-RU" sz="1000" dirty="0" smtClean="0">
              <a:solidFill>
                <a:srgbClr val="00B0F0"/>
              </a:solidFill>
              <a:latin typeface="Times New Roman" pitchFamily="18" charset="0"/>
              <a:cs typeface="Times New Roman" pitchFamily="18" charset="0"/>
            </a:endParaRPr>
          </a:p>
          <a:p>
            <a:r>
              <a:rPr lang="ru-RU" sz="1000" u="sng" dirty="0" smtClean="0">
                <a:solidFill>
                  <a:srgbClr val="00B0F0"/>
                </a:solidFill>
                <a:latin typeface="Times New Roman" pitchFamily="18" charset="0"/>
                <a:cs typeface="Times New Roman" pitchFamily="18" charset="0"/>
                <a:hlinkClick r:id="rId5"/>
              </a:rPr>
              <a:t>http://infofishing.ru/240-news.html</a:t>
            </a:r>
            <a:endParaRPr lang="ru-RU" sz="1000" dirty="0" smtClean="0">
              <a:solidFill>
                <a:srgbClr val="00B0F0"/>
              </a:solidFill>
              <a:latin typeface="Times New Roman" pitchFamily="18" charset="0"/>
              <a:cs typeface="Times New Roman" pitchFamily="18" charset="0"/>
            </a:endParaRPr>
          </a:p>
          <a:p>
            <a:r>
              <a:rPr lang="ru-RU" sz="1000" u="sng" dirty="0" smtClean="0">
                <a:solidFill>
                  <a:srgbClr val="00B0F0"/>
                </a:solidFill>
                <a:latin typeface="Times New Roman" pitchFamily="18" charset="0"/>
                <a:cs typeface="Times New Roman" pitchFamily="18" charset="0"/>
                <a:hlinkClick r:id="rId6"/>
              </a:rPr>
              <a:t>http://afisha.altune.ru/otdyh-na-chyornom-more-ceny-2012.html</a:t>
            </a:r>
            <a:endParaRPr lang="ru-RU" sz="1000" dirty="0" smtClean="0">
              <a:solidFill>
                <a:srgbClr val="00B0F0"/>
              </a:solidFill>
              <a:latin typeface="Times New Roman" pitchFamily="18" charset="0"/>
              <a:cs typeface="Times New Roman" pitchFamily="18" charset="0"/>
            </a:endParaRPr>
          </a:p>
          <a:p>
            <a:endParaRPr lang="ru-RU" sz="1000" dirty="0" smtClean="0">
              <a:solidFill>
                <a:srgbClr val="00B0F0"/>
              </a:solidFill>
              <a:latin typeface="Times New Roman" pitchFamily="18" charset="0"/>
              <a:cs typeface="Times New Roman" pitchFamily="18" charset="0"/>
            </a:endParaRPr>
          </a:p>
          <a:p>
            <a:r>
              <a:rPr lang="ru-RU" sz="1000" u="sng" dirty="0" smtClean="0">
                <a:solidFill>
                  <a:srgbClr val="00B0F0"/>
                </a:solidFill>
                <a:latin typeface="Times New Roman" pitchFamily="18" charset="0"/>
                <a:cs typeface="Times New Roman" pitchFamily="18" charset="0"/>
                <a:hlinkClick r:id="rId7"/>
              </a:rPr>
              <a:t>http://planeta.moy.su/blog/10_samykh_umnykh_zhivotnykh/2011-11-10-9528</a:t>
            </a:r>
            <a:endParaRPr lang="ru-RU" sz="1000" dirty="0" smtClean="0">
              <a:solidFill>
                <a:srgbClr val="00B0F0"/>
              </a:solidFill>
              <a:latin typeface="Times New Roman" pitchFamily="18" charset="0"/>
              <a:cs typeface="Times New Roman" pitchFamily="18" charset="0"/>
            </a:endParaRPr>
          </a:p>
          <a:p>
            <a:r>
              <a:rPr lang="ru-RU" sz="1000" u="sng" dirty="0" smtClean="0">
                <a:hlinkClick r:id="rId8"/>
              </a:rPr>
              <a:t>http://nook.rybalka.com/blog/v…</a:t>
            </a:r>
            <a:endParaRPr lang="ru-RU" sz="1000" dirty="0" smtClean="0"/>
          </a:p>
          <a:p>
            <a:r>
              <a:rPr lang="ru-RU" sz="1000" u="sng" dirty="0" smtClean="0">
                <a:hlinkClick r:id="rId9"/>
              </a:rPr>
              <a:t>http://www.anapafuture.ru/page…</a:t>
            </a:r>
            <a:endParaRPr lang="ru-RU" sz="1000" dirty="0" smtClean="0"/>
          </a:p>
          <a:p>
            <a:r>
              <a:rPr lang="ru-RU" sz="1000" u="sng" dirty="0" smtClean="0">
                <a:hlinkClick r:id="rId10"/>
              </a:rPr>
              <a:t>http://and746.ru/?tag=httpand746-rup1708more-1708</a:t>
            </a:r>
            <a:endParaRPr lang="ru-RU" sz="1000" dirty="0" smtClean="0"/>
          </a:p>
          <a:p>
            <a:r>
              <a:rPr lang="ru-RU" sz="1000" u="sng" dirty="0" smtClean="0">
                <a:hlinkClick r:id="rId11"/>
              </a:rPr>
              <a:t>http://www.cetacea.ru/common.htm</a:t>
            </a:r>
            <a:endParaRPr lang="ru-RU" sz="1000" dirty="0" smtClean="0"/>
          </a:p>
          <a:p>
            <a:r>
              <a:rPr lang="ru-RU" sz="1000" u="sng" dirty="0" smtClean="0">
                <a:hlinkClick r:id="rId12"/>
              </a:rPr>
              <a:t>http://aquascope.ru/mlekopitayushhie-chernogo-i-azovskogo-morej/delfin-azovka/</a:t>
            </a:r>
            <a:endParaRPr lang="ru-RU" sz="1000" dirty="0" smtClean="0"/>
          </a:p>
          <a:p>
            <a:r>
              <a:rPr lang="ru-RU" sz="1000" u="sng" dirty="0" smtClean="0">
                <a:hlinkClick r:id="rId13"/>
              </a:rPr>
              <a:t>http://tankard39.ru/?p=30</a:t>
            </a:r>
            <a:endParaRPr lang="ru-RU" sz="1000" dirty="0" smtClean="0"/>
          </a:p>
          <a:p>
            <a:r>
              <a:rPr lang="ru-RU" sz="1000" u="sng" dirty="0" smtClean="0">
                <a:hlinkClick r:id="rId14"/>
              </a:rPr>
              <a:t>http://forum.od.ua/showthread.…</a:t>
            </a:r>
            <a:endParaRPr lang="ru-RU" sz="1000" dirty="0" smtClean="0"/>
          </a:p>
          <a:p>
            <a:r>
              <a:rPr lang="ru-RU" sz="1000" u="sng" dirty="0" smtClean="0">
                <a:hlinkClick r:id="rId15"/>
              </a:rPr>
              <a:t>http://sochi-activerest.com/blog/otdih-na-chernom-more/</a:t>
            </a:r>
            <a:endParaRPr lang="ru-RU" sz="1000" dirty="0" smtClean="0"/>
          </a:p>
          <a:p>
            <a:r>
              <a:rPr lang="ru-RU" sz="1000" u="sng" dirty="0" smtClean="0">
                <a:hlinkClick r:id="rId16"/>
              </a:rPr>
              <a:t>http://www.hv-life.ru/post/4400</a:t>
            </a:r>
            <a:endParaRPr lang="ru-RU" sz="1000" dirty="0" smtClean="0"/>
          </a:p>
          <a:p>
            <a:r>
              <a:rPr lang="ru-RU" sz="1000" u="sng" dirty="0" smtClean="0">
                <a:hlinkClick r:id="rId17"/>
              </a:rPr>
              <a:t>http://www.yartravel.ru/tours/black_sea/resorts/gelendzhik/</a:t>
            </a:r>
            <a:endParaRPr lang="ru-RU" sz="1000" u="sng" dirty="0" smtClean="0"/>
          </a:p>
          <a:p>
            <a:r>
              <a:rPr lang="ru-RU" sz="1000" smtClean="0"/>
              <a:t>http://www.telesputnik.ru/forum/viewtopic.php?f=15&amp;t=39648&amp;start=120</a:t>
            </a:r>
          </a:p>
          <a:p>
            <a:endParaRPr lang="ru-RU" sz="1000" dirty="0" smtClean="0"/>
          </a:p>
          <a:p>
            <a:endParaRPr lang="ru-RU" sz="1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Чёрное море</a:t>
            </a:r>
            <a:endParaRPr lang="ru-RU" dirty="0"/>
          </a:p>
        </p:txBody>
      </p:sp>
      <p:sp>
        <p:nvSpPr>
          <p:cNvPr id="3" name="Содержимое 2"/>
          <p:cNvSpPr>
            <a:spLocks noGrp="1"/>
          </p:cNvSpPr>
          <p:nvPr>
            <p:ph idx="1"/>
          </p:nvPr>
        </p:nvSpPr>
        <p:spPr/>
        <p:txBody>
          <a:bodyPr/>
          <a:lstStyle/>
          <a:p>
            <a:pPr algn="just"/>
            <a:r>
              <a:rPr lang="ru-RU" sz="1800" b="1" dirty="0">
                <a:solidFill>
                  <a:schemeClr val="tx1"/>
                </a:solidFill>
                <a:latin typeface="Times New Roman" pitchFamily="18" charset="0"/>
                <a:cs typeface="Times New Roman" pitchFamily="18" charset="0"/>
              </a:rPr>
              <a:t>На протяжении почти 400 км </a:t>
            </a:r>
            <a:r>
              <a:rPr lang="ru-RU" sz="1800" b="1" dirty="0" smtClean="0">
                <a:solidFill>
                  <a:schemeClr val="tx1"/>
                </a:solidFill>
                <a:latin typeface="Times New Roman" pitchFamily="18" charset="0"/>
                <a:cs typeface="Times New Roman" pitchFamily="18" charset="0"/>
              </a:rPr>
              <a:t>Чёрное </a:t>
            </a:r>
            <a:r>
              <a:rPr lang="ru-RU" sz="1800" b="1" dirty="0">
                <a:solidFill>
                  <a:schemeClr val="tx1"/>
                </a:solidFill>
                <a:latin typeface="Times New Roman" pitchFamily="18" charset="0"/>
                <a:cs typeface="Times New Roman" pitchFamily="18" charset="0"/>
              </a:rPr>
              <a:t>море омывает Краснодарский край, благотворно влияя на его климат. Через проливы Босфор, Дарданеллы и через Мраморное море черноморские воды сливаются со средиземноморскими, а через </a:t>
            </a:r>
            <a:r>
              <a:rPr lang="ru-RU" sz="1800" b="1" dirty="0" smtClean="0">
                <a:solidFill>
                  <a:schemeClr val="tx1"/>
                </a:solidFill>
                <a:latin typeface="Times New Roman" pitchFamily="18" charset="0"/>
                <a:cs typeface="Times New Roman" pitchFamily="18" charset="0"/>
              </a:rPr>
              <a:t>Керченский пролив </a:t>
            </a:r>
            <a:r>
              <a:rPr lang="ru-RU" sz="1800" b="1" dirty="0">
                <a:solidFill>
                  <a:schemeClr val="tx1"/>
                </a:solidFill>
                <a:latin typeface="Times New Roman" pitchFamily="18" charset="0"/>
                <a:cs typeface="Times New Roman" pitchFamily="18" charset="0"/>
              </a:rPr>
              <a:t>с Азовским морем</a:t>
            </a:r>
            <a:r>
              <a:rPr lang="ru-RU" sz="1800" b="1" dirty="0" smtClean="0">
                <a:solidFill>
                  <a:schemeClr val="tx1"/>
                </a:solidFill>
                <a:latin typeface="Times New Roman" pitchFamily="18" charset="0"/>
                <a:cs typeface="Times New Roman" pitchFamily="18" charset="0"/>
              </a:rPr>
              <a:t>. Средняя глубина 1300 метров, максимальная глубина 2211 метров.</a:t>
            </a:r>
            <a:r>
              <a:rPr lang="ru-RU" sz="1600" dirty="0">
                <a:solidFill>
                  <a:schemeClr val="tx1"/>
                </a:solidFill>
                <a:latin typeface="Times New Roman" pitchFamily="18" charset="0"/>
                <a:cs typeface="Times New Roman" pitchFamily="18" charset="0"/>
              </a:rPr>
              <a:t/>
            </a:r>
            <a:br>
              <a:rPr lang="ru-RU" sz="1600" dirty="0">
                <a:solidFill>
                  <a:schemeClr val="tx1"/>
                </a:solidFill>
                <a:latin typeface="Times New Roman" pitchFamily="18" charset="0"/>
                <a:cs typeface="Times New Roman" pitchFamily="18" charset="0"/>
              </a:rPr>
            </a:br>
            <a:endParaRPr lang="ru-RU" sz="1600" dirty="0">
              <a:latin typeface="Times New Roman" pitchFamily="18" charset="0"/>
              <a:cs typeface="Times New Roman" pitchFamily="18" charset="0"/>
            </a:endParaRPr>
          </a:p>
        </p:txBody>
      </p:sp>
      <p:pic>
        <p:nvPicPr>
          <p:cNvPr id="6" name="Рисунок 5" descr="karta.jpg"/>
          <p:cNvPicPr>
            <a:picLocks noChangeAspect="1"/>
          </p:cNvPicPr>
          <p:nvPr/>
        </p:nvPicPr>
        <p:blipFill>
          <a:blip r:embed="rId2" cstate="email"/>
          <a:stretch>
            <a:fillRect/>
          </a:stretch>
        </p:blipFill>
        <p:spPr>
          <a:xfrm>
            <a:off x="2000232" y="3071810"/>
            <a:ext cx="5724144" cy="30175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142844" y="214290"/>
            <a:ext cx="8229600" cy="2214577"/>
          </a:xfrm>
        </p:spPr>
        <p:txBody>
          <a:bodyPr/>
          <a:lstStyle/>
          <a:p>
            <a:pPr algn="just">
              <a:buNone/>
            </a:pPr>
            <a:r>
              <a:rPr lang="ru-RU" sz="2400" b="1" dirty="0" smtClean="0">
                <a:solidFill>
                  <a:schemeClr val="tx1"/>
                </a:solidFill>
                <a:latin typeface="Times New Roman" pitchFamily="18" charset="0"/>
                <a:cs typeface="Times New Roman" pitchFamily="18" charset="0"/>
              </a:rPr>
              <a:t>	В </a:t>
            </a:r>
            <a:r>
              <a:rPr lang="ru-RU" sz="2400" b="1" dirty="0">
                <a:solidFill>
                  <a:schemeClr val="tx1"/>
                </a:solidFill>
                <a:latin typeface="Times New Roman" pitchFamily="18" charset="0"/>
                <a:cs typeface="Times New Roman" pitchFamily="18" charset="0"/>
              </a:rPr>
              <a:t>древности море как только не называли: Негостеприимное, Гостеприимное (греческое), Синее (скифское), Русское, Скифское (др. русское</a:t>
            </a:r>
            <a:r>
              <a:rPr lang="ru-RU" sz="2400" b="1" dirty="0" smtClean="0">
                <a:solidFill>
                  <a:schemeClr val="tx1"/>
                </a:solidFill>
                <a:latin typeface="Times New Roman" pitchFamily="18" charset="0"/>
                <a:cs typeface="Times New Roman" pitchFamily="18" charset="0"/>
              </a:rPr>
              <a:t>)...</a:t>
            </a:r>
            <a:r>
              <a:rPr lang="ru-RU" sz="2400" b="1" dirty="0" smtClean="0">
                <a:latin typeface="Times New Roman" pitchFamily="18" charset="0"/>
                <a:cs typeface="Times New Roman" pitchFamily="18" charset="0"/>
              </a:rPr>
              <a:t> Современное название ученые объясняют по разному. Одни считают, что  "Чёрное" море получило название  за то, что все завоеватели приходившие на его берега, получали решительный отпор со стороны племен его населявших. По другой гипотезе название связано со штормами и с тем, что вода во время шторма в нем темнеет. </a:t>
            </a:r>
          </a:p>
          <a:p>
            <a:pPr algn="just">
              <a:buNone/>
            </a:pPr>
            <a:endParaRPr lang="ru-RU" sz="2400" b="1" dirty="0">
              <a:solidFill>
                <a:schemeClr val="tx1"/>
              </a:solidFill>
              <a:latin typeface="Times New Roman" pitchFamily="18" charset="0"/>
              <a:cs typeface="Times New Roman" pitchFamily="18" charset="0"/>
            </a:endParaRPr>
          </a:p>
          <a:p>
            <a:endParaRPr lang="ru-RU" dirty="0"/>
          </a:p>
        </p:txBody>
      </p:sp>
      <p:pic>
        <p:nvPicPr>
          <p:cNvPr id="5" name="Рисунок 4" descr="http://sunnyregion.ru/sites/default/files/fototheme/8_8.jpg"/>
          <p:cNvPicPr/>
          <p:nvPr/>
        </p:nvPicPr>
        <p:blipFill>
          <a:blip r:embed="rId2" cstate="email"/>
          <a:srcRect/>
          <a:stretch>
            <a:fillRect/>
          </a:stretch>
        </p:blipFill>
        <p:spPr bwMode="auto">
          <a:xfrm>
            <a:off x="2428860" y="3714752"/>
            <a:ext cx="5072098" cy="2786082"/>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5"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anim calcmode="lin" valueType="num">
                                      <p:cBhvr>
                                        <p:cTn id="14" dur="2000" fill="hold"/>
                                        <p:tgtEl>
                                          <p:spTgt spid="5"/>
                                        </p:tgtEl>
                                        <p:attrNameLst>
                                          <p:attrName>style.rotation</p:attrName>
                                        </p:attrNameLst>
                                      </p:cBhvr>
                                      <p:tavLst>
                                        <p:tav tm="0">
                                          <p:val>
                                            <p:fltVal val="720"/>
                                          </p:val>
                                        </p:tav>
                                        <p:tav tm="100000">
                                          <p:val>
                                            <p:fltVal val="0"/>
                                          </p:val>
                                        </p:tav>
                                      </p:tavLst>
                                    </p:anim>
                                    <p:anim calcmode="lin" valueType="num">
                                      <p:cBhvr>
                                        <p:cTn id="15" dur="2000" fill="hold"/>
                                        <p:tgtEl>
                                          <p:spTgt spid="5"/>
                                        </p:tgtEl>
                                        <p:attrNameLst>
                                          <p:attrName>ppt_h</p:attrName>
                                        </p:attrNameLst>
                                      </p:cBhvr>
                                      <p:tavLst>
                                        <p:tav tm="0">
                                          <p:val>
                                            <p:fltVal val="0"/>
                                          </p:val>
                                        </p:tav>
                                        <p:tav tm="100000">
                                          <p:val>
                                            <p:strVal val="#ppt_h"/>
                                          </p:val>
                                        </p:tav>
                                      </p:tavLst>
                                    </p:anim>
                                    <p:anim calcmode="lin" valueType="num">
                                      <p:cBhvr>
                                        <p:cTn id="16" dur="2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i="1" dirty="0" smtClean="0">
                <a:solidFill>
                  <a:srgbClr val="0070C0"/>
                </a:solidFill>
                <a:latin typeface="+mj-lt"/>
                <a:ea typeface="+mj-ea"/>
                <a:cs typeface="+mj-cs"/>
              </a:rPr>
              <a:t>Чёрное </a:t>
            </a:r>
            <a:r>
              <a:rPr lang="ru-RU" i="1" dirty="0">
                <a:solidFill>
                  <a:srgbClr val="0070C0"/>
                </a:solidFill>
                <a:latin typeface="+mj-lt"/>
                <a:ea typeface="+mj-ea"/>
                <a:cs typeface="+mj-cs"/>
              </a:rPr>
              <a:t>море - самое теплое в нашей стране. </a:t>
            </a:r>
            <a:endParaRPr lang="ru-RU" i="1" dirty="0">
              <a:solidFill>
                <a:srgbClr val="0070C0"/>
              </a:solidFill>
            </a:endParaRPr>
          </a:p>
        </p:txBody>
      </p:sp>
      <p:pic>
        <p:nvPicPr>
          <p:cNvPr id="4" name="Содержимое 3"/>
          <p:cNvPicPr>
            <a:picLocks noGrp="1"/>
          </p:cNvPicPr>
          <p:nvPr>
            <p:ph idx="1"/>
          </p:nvPr>
        </p:nvPicPr>
        <p:blipFill>
          <a:blip r:embed="rId2" cstate="email"/>
          <a:srcRect/>
          <a:stretch>
            <a:fillRect/>
          </a:stretch>
        </p:blipFill>
        <p:spPr bwMode="auto">
          <a:xfrm>
            <a:off x="1643042" y="2428868"/>
            <a:ext cx="6143668" cy="3571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500034" y="214290"/>
            <a:ext cx="8229600" cy="4525963"/>
          </a:xfrm>
        </p:spPr>
        <p:txBody>
          <a:bodyPr/>
          <a:lstStyle/>
          <a:p>
            <a:pPr algn="just"/>
            <a:r>
              <a:rPr lang="ru-RU" sz="2800" b="1" dirty="0">
                <a:solidFill>
                  <a:schemeClr val="tx1"/>
                </a:solidFill>
                <a:latin typeface="Times New Roman" pitchFamily="18" charset="0"/>
                <a:cs typeface="Times New Roman" pitchFamily="18" charset="0"/>
              </a:rPr>
              <a:t>В </a:t>
            </a:r>
            <a:r>
              <a:rPr lang="ru-RU" sz="2800" b="1" dirty="0" smtClean="0">
                <a:solidFill>
                  <a:schemeClr val="tx1"/>
                </a:solidFill>
                <a:latin typeface="Times New Roman" pitchFamily="18" charset="0"/>
                <a:cs typeface="Times New Roman" pitchFamily="18" charset="0"/>
                <a:hlinkClick r:id="rId2"/>
              </a:rPr>
              <a:t>Чёрном </a:t>
            </a:r>
            <a:r>
              <a:rPr lang="ru-RU" sz="2800" b="1" dirty="0">
                <a:solidFill>
                  <a:schemeClr val="tx1"/>
                </a:solidFill>
                <a:latin typeface="Times New Roman" pitchFamily="18" charset="0"/>
                <a:cs typeface="Times New Roman" pitchFamily="18" charset="0"/>
                <a:hlinkClick r:id="rId2"/>
              </a:rPr>
              <a:t>море</a:t>
            </a:r>
            <a:r>
              <a:rPr lang="ru-RU" sz="2800" b="1" dirty="0">
                <a:solidFill>
                  <a:schemeClr val="tx1"/>
                </a:solidFill>
                <a:latin typeface="Times New Roman" pitchFamily="18" charset="0"/>
                <a:cs typeface="Times New Roman" pitchFamily="18" charset="0"/>
              </a:rPr>
              <a:t> водится чуть более 2500 видов живых организмов.</a:t>
            </a:r>
          </a:p>
          <a:p>
            <a:pPr algn="just"/>
            <a:r>
              <a:rPr lang="ru-RU" sz="2800" b="1" dirty="0">
                <a:solidFill>
                  <a:schemeClr val="tx1"/>
                </a:solidFill>
                <a:latin typeface="Times New Roman" pitchFamily="18" charset="0"/>
                <a:cs typeface="Times New Roman" pitchFamily="18" charset="0"/>
              </a:rPr>
              <a:t>160 видов рыб и позвоночных, около 500 видов ракообразных, около 200 видов моллюсков.</a:t>
            </a:r>
          </a:p>
          <a:p>
            <a:endParaRPr lang="ru-RU" dirty="0"/>
          </a:p>
        </p:txBody>
      </p:sp>
      <p:pic>
        <p:nvPicPr>
          <p:cNvPr id="4" name="Рисунок 3" descr="http://www.kitoboi.ru/gallery2/main.php?g2_view=core.DownloadItem&amp;g2_itemId=4822&amp;g2_serialNumber=1"/>
          <p:cNvPicPr/>
          <p:nvPr/>
        </p:nvPicPr>
        <p:blipFill>
          <a:blip r:embed="rId3" cstate="email"/>
          <a:srcRect/>
          <a:stretch>
            <a:fillRect/>
          </a:stretch>
        </p:blipFill>
        <p:spPr bwMode="auto">
          <a:xfrm>
            <a:off x="2500298" y="2428868"/>
            <a:ext cx="4857783" cy="36433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p:txBody>
          <a:bodyPr>
            <a:prstTxWarp prst="textStop">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Обитатели Чёрного моря</a:t>
            </a:r>
            <a:endPar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0" name="Текст 9"/>
          <p:cNvSpPr>
            <a:spLocks noGrp="1"/>
          </p:cNvSpPr>
          <p:nvPr>
            <p:ph type="body" idx="1"/>
          </p:nvPr>
        </p:nvSpPr>
        <p:spPr/>
        <p:txBody>
          <a:bodyPr/>
          <a:lstStyle/>
          <a:p>
            <a:r>
              <a:rPr lang="ru-RU" dirty="0" err="1" smtClean="0"/>
              <a:t>Скорпена</a:t>
            </a:r>
            <a:r>
              <a:rPr lang="ru-RU" dirty="0" smtClean="0"/>
              <a:t> </a:t>
            </a:r>
            <a:r>
              <a:rPr lang="ru-RU" dirty="0">
                <a:solidFill>
                  <a:srgbClr val="0070C0"/>
                </a:solidFill>
              </a:rPr>
              <a:t>(морской </a:t>
            </a:r>
            <a:r>
              <a:rPr lang="ru-RU" dirty="0" smtClean="0">
                <a:solidFill>
                  <a:srgbClr val="0070C0"/>
                </a:solidFill>
              </a:rPr>
              <a:t>ёрш</a:t>
            </a:r>
            <a:r>
              <a:rPr lang="ru-RU" dirty="0">
                <a:solidFill>
                  <a:srgbClr val="0070C0"/>
                </a:solidFill>
              </a:rPr>
              <a:t>) </a:t>
            </a:r>
          </a:p>
        </p:txBody>
      </p:sp>
      <p:sp>
        <p:nvSpPr>
          <p:cNvPr id="12" name="Текст 11"/>
          <p:cNvSpPr>
            <a:spLocks noGrp="1"/>
          </p:cNvSpPr>
          <p:nvPr>
            <p:ph type="body" sz="quarter" idx="3"/>
          </p:nvPr>
        </p:nvSpPr>
        <p:spPr/>
        <p:txBody>
          <a:bodyPr/>
          <a:lstStyle/>
          <a:p>
            <a:r>
              <a:rPr lang="ru-RU" dirty="0"/>
              <a:t>Морской конёк. </a:t>
            </a:r>
          </a:p>
        </p:txBody>
      </p:sp>
      <p:pic>
        <p:nvPicPr>
          <p:cNvPr id="14" name="Содержимое 13" descr="http://aquasea.narod.ru/foto/news/B_sea.jpg"/>
          <p:cNvPicPr>
            <a:picLocks noGrp="1"/>
          </p:cNvPicPr>
          <p:nvPr>
            <p:ph sz="half" idx="2"/>
          </p:nvPr>
        </p:nvPicPr>
        <p:blipFill>
          <a:blip r:embed="rId2" cstate="email"/>
          <a:srcRect/>
          <a:stretch>
            <a:fillRect/>
          </a:stretch>
        </p:blipFill>
        <p:spPr bwMode="auto">
          <a:xfrm>
            <a:off x="457200" y="2500305"/>
            <a:ext cx="3829048" cy="3351845"/>
          </a:xfrm>
          <a:prstGeom prst="rect">
            <a:avLst/>
          </a:prstGeom>
          <a:noFill/>
          <a:ln w="9525">
            <a:noFill/>
            <a:miter lim="800000"/>
            <a:headEnd/>
            <a:tailEnd/>
          </a:ln>
          <a:scene3d>
            <a:camera prst="perspectiveContrastingRightFacing"/>
            <a:lightRig rig="threePt" dir="t"/>
          </a:scene3d>
        </p:spPr>
      </p:pic>
      <p:pic>
        <p:nvPicPr>
          <p:cNvPr id="15" name="Содержимое 14" descr="http://www.akyla-ug.ru/fotos/68.jpg"/>
          <p:cNvPicPr>
            <a:picLocks noGrp="1"/>
          </p:cNvPicPr>
          <p:nvPr>
            <p:ph sz="quarter" idx="4"/>
          </p:nvPr>
        </p:nvPicPr>
        <p:blipFill>
          <a:blip r:embed="rId3" cstate="email"/>
          <a:srcRect/>
          <a:stretch>
            <a:fillRect/>
          </a:stretch>
        </p:blipFill>
        <p:spPr bwMode="auto">
          <a:xfrm>
            <a:off x="5429256" y="2571744"/>
            <a:ext cx="2428892" cy="3665536"/>
          </a:xfrm>
          <a:prstGeom prst="rect">
            <a:avLst/>
          </a:prstGeom>
          <a:noFill/>
          <a:ln w="9525">
            <a:noFill/>
            <a:miter lim="800000"/>
            <a:headEnd/>
            <a:tailEnd/>
          </a:ln>
          <a:scene3d>
            <a:camera prst="perspectiveHeroicExtremeLeftFacing"/>
            <a:lightRig rig="threePt" dir="t"/>
          </a:scene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amond(in)">
                                      <p:cBhvr>
                                        <p:cTn id="7" dur="20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5" dur="1000" fill="hold"/>
                                        <p:tgtEl>
                                          <p:spTgt spid="14"/>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7" presetClass="entr" presetSubtype="10" fill="hold" nodeType="clickEffect">
                                  <p:stCondLst>
                                    <p:cond delay="0"/>
                                  </p:stCondLst>
                                  <p:childTnLst>
                                    <p:set>
                                      <p:cBhvr>
                                        <p:cTn id="23" dur="1" fill="hold">
                                          <p:stCondLst>
                                            <p:cond delay="0"/>
                                          </p:stCondLst>
                                        </p:cTn>
                                        <p:tgtEl>
                                          <p:spTgt spid="12">
                                            <p:txEl>
                                              <p:pRg st="0" end="0"/>
                                            </p:txEl>
                                          </p:spTgt>
                                        </p:tgtEl>
                                        <p:attrNameLst>
                                          <p:attrName>style.visibility</p:attrName>
                                        </p:attrNameLst>
                                      </p:cBhvr>
                                      <p:to>
                                        <p:strVal val="visible"/>
                                      </p:to>
                                    </p:set>
                                    <p:anim calcmode="lin" valueType="num">
                                      <p:cBhvr>
                                        <p:cTn id="24"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1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56" presetClass="entr" presetSubtype="0" fill="hold" nodeType="clickEffect">
                                  <p:stCondLst>
                                    <p:cond delay="0"/>
                                  </p:stCondLst>
                                  <p:iterate type="lt">
                                    <p:tmPct val="10000"/>
                                  </p:iterate>
                                  <p:childTnLst>
                                    <p:set>
                                      <p:cBhvr>
                                        <p:cTn id="29" dur="1" fill="hold">
                                          <p:stCondLst>
                                            <p:cond delay="0"/>
                                          </p:stCondLst>
                                        </p:cTn>
                                        <p:tgtEl>
                                          <p:spTgt spid="15"/>
                                        </p:tgtEl>
                                        <p:attrNameLst>
                                          <p:attrName>style.visibility</p:attrName>
                                        </p:attrNameLst>
                                      </p:cBhvr>
                                      <p:to>
                                        <p:strVal val="visible"/>
                                      </p:to>
                                    </p:set>
                                    <p:anim by="(-#ppt_w*2)" calcmode="lin" valueType="num">
                                      <p:cBhvr rctx="PPT">
                                        <p:cTn id="30" dur="500" autoRev="1" fill="hold">
                                          <p:stCondLst>
                                            <p:cond delay="0"/>
                                          </p:stCondLst>
                                        </p:cTn>
                                        <p:tgtEl>
                                          <p:spTgt spid="15"/>
                                        </p:tgtEl>
                                        <p:attrNameLst>
                                          <p:attrName>ppt_w</p:attrName>
                                        </p:attrNameLst>
                                      </p:cBhvr>
                                    </p:anim>
                                    <p:anim by="(#ppt_w*0.50)" calcmode="lin" valueType="num">
                                      <p:cBhvr>
                                        <p:cTn id="31" dur="500" decel="50000" autoRev="1" fill="hold">
                                          <p:stCondLst>
                                            <p:cond delay="0"/>
                                          </p:stCondLst>
                                        </p:cTn>
                                        <p:tgtEl>
                                          <p:spTgt spid="15"/>
                                        </p:tgtEl>
                                        <p:attrNameLst>
                                          <p:attrName>ppt_x</p:attrName>
                                        </p:attrNameLst>
                                      </p:cBhvr>
                                    </p:anim>
                                    <p:anim from="(-#ppt_h/2)" to="(#ppt_y)" calcmode="lin" valueType="num">
                                      <p:cBhvr>
                                        <p:cTn id="32" dur="1000" fill="hold">
                                          <p:stCondLst>
                                            <p:cond delay="0"/>
                                          </p:stCondLst>
                                        </p:cTn>
                                        <p:tgtEl>
                                          <p:spTgt spid="15"/>
                                        </p:tgtEl>
                                        <p:attrNameLst>
                                          <p:attrName>ppt_y</p:attrName>
                                        </p:attrNameLst>
                                      </p:cBhvr>
                                    </p:anim>
                                    <p:animRot by="21600000">
                                      <p:cBhvr>
                                        <p:cTn id="33" dur="1000" fill="hold">
                                          <p:stCondLst>
                                            <p:cond delay="0"/>
                                          </p:stCondLst>
                                        </p:cTn>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prstTxWarp prst="textDeflateBottom">
              <a:avLst/>
            </a:prstTxWarp>
          </a:bodyPr>
          <a:lstStyle/>
          <a:p>
            <a:r>
              <a:rPr lang="ru-RU" b="1" dirty="0" smtClean="0">
                <a:ln w="24500" cmpd="dbl">
                  <a:solidFill>
                    <a:schemeClr val="accent2">
                      <a:shade val="85000"/>
                      <a:satMod val="155000"/>
                    </a:schemeClr>
                  </a:solidFill>
                  <a:prstDash val="solid"/>
                  <a:miter lim="800000"/>
                </a:ln>
                <a:solidFill>
                  <a:schemeClr val="accent6">
                    <a:lumMod val="40000"/>
                    <a:lumOff val="60000"/>
                  </a:schemeClr>
                </a:solidFill>
                <a:effectLst>
                  <a:outerShdw blurRad="38100" dist="38100" dir="7020000" algn="tl">
                    <a:srgbClr val="000000">
                      <a:alpha val="35000"/>
                    </a:srgbClr>
                  </a:outerShdw>
                </a:effectLst>
              </a:rPr>
              <a:t>Черноморские дельфины</a:t>
            </a:r>
            <a:endParaRPr lang="ru-RU" b="1" dirty="0">
              <a:ln w="24500" cmpd="dbl">
                <a:solidFill>
                  <a:schemeClr val="accent2">
                    <a:shade val="85000"/>
                    <a:satMod val="155000"/>
                  </a:schemeClr>
                </a:solidFill>
                <a:prstDash val="solid"/>
                <a:miter lim="800000"/>
              </a:ln>
              <a:solidFill>
                <a:schemeClr val="accent6">
                  <a:lumMod val="40000"/>
                  <a:lumOff val="60000"/>
                </a:schemeClr>
              </a:solidFill>
              <a:effectLst>
                <a:outerShdw blurRad="38100" dist="38100" dir="7020000" algn="tl">
                  <a:srgbClr val="000000">
                    <a:alpha val="35000"/>
                  </a:srgbClr>
                </a:outerShdw>
              </a:effectLst>
            </a:endParaRPr>
          </a:p>
        </p:txBody>
      </p:sp>
      <p:sp>
        <p:nvSpPr>
          <p:cNvPr id="8" name="Содержимое 7"/>
          <p:cNvSpPr>
            <a:spLocks noGrp="1"/>
          </p:cNvSpPr>
          <p:nvPr>
            <p:ph idx="1"/>
          </p:nvPr>
        </p:nvSpPr>
        <p:spPr/>
        <p:txBody>
          <a:bodyPr/>
          <a:lstStyle/>
          <a:p>
            <a:pPr algn="just"/>
            <a:r>
              <a:rPr lang="ru-RU" sz="2000" b="1" dirty="0" smtClean="0">
                <a:latin typeface="Times New Roman" pitchFamily="18" charset="0"/>
                <a:cs typeface="Times New Roman" pitchFamily="18" charset="0"/>
              </a:rPr>
              <a:t>В Чёрном море живут 2 вида дельфинов: дельфины-белобочки и афалины. Афалина живет оседло, или кочует небольшими стайками. За  пищей ныряет в Черном море на глубину до 90 м. Афалина может развивать скорость до 40 км/ч и выпрыгивать на высоту до 5 м. Спят афалины, как и все китообразные, у поверхности воды.</a:t>
            </a:r>
          </a:p>
          <a:p>
            <a:pPr algn="just"/>
            <a:endParaRPr lang="ru-RU" dirty="0" smtClean="0">
              <a:latin typeface="Times New Roman" pitchFamily="18" charset="0"/>
              <a:cs typeface="Times New Roman" pitchFamily="18" charset="0"/>
            </a:endParaRPr>
          </a:p>
          <a:p>
            <a:pPr algn="just"/>
            <a:endParaRPr lang="ru-RU" dirty="0">
              <a:latin typeface="Times New Roman" pitchFamily="18" charset="0"/>
              <a:cs typeface="Times New Roman" pitchFamily="18" charset="0"/>
            </a:endParaRPr>
          </a:p>
        </p:txBody>
      </p:sp>
      <p:pic>
        <p:nvPicPr>
          <p:cNvPr id="4" name="Рисунок 3"/>
          <p:cNvPicPr/>
          <p:nvPr/>
        </p:nvPicPr>
        <p:blipFill>
          <a:blip r:embed="rId2" cstate="email"/>
          <a:srcRect/>
          <a:stretch>
            <a:fillRect/>
          </a:stretch>
        </p:blipFill>
        <p:spPr bwMode="auto">
          <a:xfrm>
            <a:off x="2143108" y="3786190"/>
            <a:ext cx="5072098" cy="2786082"/>
          </a:xfrm>
          <a:prstGeom prst="rect">
            <a:avLst/>
          </a:prstGeom>
          <a:noFill/>
          <a:ln w="9525">
            <a:noFill/>
            <a:miter lim="800000"/>
            <a:headEnd/>
            <a:tailEnd/>
          </a:ln>
          <a:scene3d>
            <a:camera prst="obliqueBottomLeft"/>
            <a:lightRig rig="threePt" dir="t"/>
          </a:scene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nodeType="clickEffect">
                                  <p:stCondLst>
                                    <p:cond delay="0"/>
                                  </p:stCondLst>
                                  <p:iterate type="lt">
                                    <p:tmPct val="50000"/>
                                  </p:iterate>
                                  <p:childTnLst>
                                    <p:set>
                                      <p:cBhvr>
                                        <p:cTn id="12" dur="1" fill="hold">
                                          <p:stCondLst>
                                            <p:cond delay="0"/>
                                          </p:stCondLst>
                                        </p:cTn>
                                        <p:tgtEl>
                                          <p:spTgt spid="8">
                                            <p:txEl>
                                              <p:pRg st="0" end="0"/>
                                            </p:txEl>
                                          </p:spTgt>
                                        </p:tgtEl>
                                        <p:attrNameLst>
                                          <p:attrName>style.visibility</p:attrName>
                                        </p:attrNameLst>
                                      </p:cBhvr>
                                      <p:to>
                                        <p:strVal val="visible"/>
                                      </p:to>
                                    </p:set>
                                    <p:anim calcmode="discrete" valueType="clr">
                                      <p:cBhvr override="childStyle">
                                        <p:cTn id="13" dur="80"/>
                                        <p:tgtEl>
                                          <p:spTgt spid="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8">
                                            <p:txEl>
                                              <p:pRg st="0" end="0"/>
                                            </p:txEl>
                                          </p:spTgt>
                                        </p:tgtEl>
                                        <p:attrNameLst>
                                          <p:attrName>fillcolor</p:attrName>
                                        </p:attrNameLst>
                                      </p:cBhvr>
                                      <p:tavLst>
                                        <p:tav tm="0">
                                          <p:val>
                                            <p:clrVal>
                                              <a:schemeClr val="accent2"/>
                                            </p:clrVal>
                                          </p:val>
                                        </p:tav>
                                        <p:tav tm="50000">
                                          <p:val>
                                            <p:clrVal>
                                              <a:schemeClr val="hlink"/>
                                            </p:clrVal>
                                          </p:val>
                                        </p:tav>
                                      </p:tavLst>
                                    </p:anim>
                                    <p:set>
                                      <p:cBhvr>
                                        <p:cTn id="15" dur="80"/>
                                        <p:tgtEl>
                                          <p:spTgt spid="8">
                                            <p:txEl>
                                              <p:pRg st="0" end="0"/>
                                            </p:txEl>
                                          </p:spTgt>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32" presetClass="emph" presetSubtype="0" fill="hold" nodeType="clickEffect">
                                  <p:stCondLst>
                                    <p:cond delay="0"/>
                                  </p:stCondLst>
                                  <p:childTnLst>
                                    <p:animClr clrSpc="rgb">
                                      <p:cBhvr override="childStyle">
                                        <p:cTn id="19" dur="100" fill="hold"/>
                                        <p:tgtEl>
                                          <p:spTgt spid="4"/>
                                        </p:tgtEl>
                                        <p:attrNameLst>
                                          <p:attrName>style.color</p:attrName>
                                        </p:attrNameLst>
                                      </p:cBhvr>
                                      <p:to>
                                        <a:schemeClr val="accent2"/>
                                      </p:to>
                                    </p:animClr>
                                    <p:animClr clrSpc="rgb">
                                      <p:cBhvr>
                                        <p:cTn id="20" dur="100" fill="hold"/>
                                        <p:tgtEl>
                                          <p:spTgt spid="4"/>
                                        </p:tgtEl>
                                        <p:attrNameLst>
                                          <p:attrName>fillcolor</p:attrName>
                                        </p:attrNameLst>
                                      </p:cBhvr>
                                      <p:to>
                                        <a:schemeClr val="accent2"/>
                                      </p:to>
                                    </p:animClr>
                                    <p:set>
                                      <p:cBhvr>
                                        <p:cTn id="21" dur="100" fill="hold"/>
                                        <p:tgtEl>
                                          <p:spTgt spid="4"/>
                                        </p:tgtEl>
                                        <p:attrNameLst>
                                          <p:attrName>fill.type</p:attrName>
                                        </p:attrNameLst>
                                      </p:cBhvr>
                                      <p:to>
                                        <p:strVal val="solid"/>
                                      </p:to>
                                    </p:set>
                                    <p:set>
                                      <p:cBhvr>
                                        <p:cTn id="22" dur="100" fill="hold"/>
                                        <p:tgtEl>
                                          <p:spTgt spid="4"/>
                                        </p:tgtEl>
                                        <p:attrNameLst>
                                          <p:attrName>fill.on</p:attrName>
                                        </p:attrNameLst>
                                      </p:cBhvr>
                                      <p:to>
                                        <p:strVal val="true"/>
                                      </p:to>
                                    </p:set>
                                    <p:animRot by="120000">
                                      <p:cBhvr>
                                        <p:cTn id="23" dur="100" fill="hold">
                                          <p:stCondLst>
                                            <p:cond delay="0"/>
                                          </p:stCondLst>
                                        </p:cTn>
                                        <p:tgtEl>
                                          <p:spTgt spid="4"/>
                                        </p:tgtEl>
                                        <p:attrNameLst>
                                          <p:attrName>r</p:attrName>
                                        </p:attrNameLst>
                                      </p:cBhvr>
                                    </p:animRot>
                                    <p:animRot by="-240000">
                                      <p:cBhvr>
                                        <p:cTn id="24" dur="200" fill="hold">
                                          <p:stCondLst>
                                            <p:cond delay="200"/>
                                          </p:stCondLst>
                                        </p:cTn>
                                        <p:tgtEl>
                                          <p:spTgt spid="4"/>
                                        </p:tgtEl>
                                        <p:attrNameLst>
                                          <p:attrName>r</p:attrName>
                                        </p:attrNameLst>
                                      </p:cBhvr>
                                    </p:animRot>
                                    <p:animRot by="240000">
                                      <p:cBhvr>
                                        <p:cTn id="25" dur="200" fill="hold">
                                          <p:stCondLst>
                                            <p:cond delay="400"/>
                                          </p:stCondLst>
                                        </p:cTn>
                                        <p:tgtEl>
                                          <p:spTgt spid="4"/>
                                        </p:tgtEl>
                                        <p:attrNameLst>
                                          <p:attrName>r</p:attrName>
                                        </p:attrNameLst>
                                      </p:cBhvr>
                                    </p:animRot>
                                    <p:animRot by="-240000">
                                      <p:cBhvr>
                                        <p:cTn id="26" dur="200" fill="hold">
                                          <p:stCondLst>
                                            <p:cond delay="600"/>
                                          </p:stCondLst>
                                        </p:cTn>
                                        <p:tgtEl>
                                          <p:spTgt spid="4"/>
                                        </p:tgtEl>
                                        <p:attrNameLst>
                                          <p:attrName>r</p:attrName>
                                        </p:attrNameLst>
                                      </p:cBhvr>
                                    </p:animRot>
                                    <p:animRot by="120000">
                                      <p:cBhvr>
                                        <p:cTn id="27"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Дельфин-белобочка</a:t>
            </a:r>
            <a:endParaRPr lang="ru-RU"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9" name="Содержимое 8"/>
          <p:cNvSpPr>
            <a:spLocks noGrp="1"/>
          </p:cNvSpPr>
          <p:nvPr>
            <p:ph idx="1"/>
          </p:nvPr>
        </p:nvSpPr>
        <p:spPr/>
        <p:txBody>
          <a:bodyPr/>
          <a:lstStyle/>
          <a:p>
            <a:pPr algn="just"/>
            <a:r>
              <a:rPr lang="ru-RU" sz="2000" b="1" dirty="0" smtClean="0">
                <a:latin typeface="Times New Roman" pitchFamily="18" charset="0"/>
                <a:cs typeface="Times New Roman" pitchFamily="18" charset="0"/>
              </a:rPr>
              <a:t>Дельфин-белобочка </a:t>
            </a:r>
            <a:r>
              <a:rPr lang="ru-RU" sz="2000" b="1" dirty="0">
                <a:solidFill>
                  <a:schemeClr val="tx1"/>
                </a:solidFill>
                <a:latin typeface="Times New Roman" pitchFamily="18" charset="0"/>
                <a:cs typeface="Times New Roman" pitchFamily="18" charset="0"/>
              </a:rPr>
              <a:t>один из наиболее стадных, резвых и </a:t>
            </a:r>
            <a:r>
              <a:rPr lang="ru-RU" sz="2000" b="1" dirty="0" smtClean="0">
                <a:solidFill>
                  <a:schemeClr val="tx1"/>
                </a:solidFill>
                <a:latin typeface="Times New Roman" pitchFamily="18" charset="0"/>
                <a:cs typeface="Times New Roman" pitchFamily="18" charset="0"/>
              </a:rPr>
              <a:t>быстроходных.</a:t>
            </a:r>
            <a:r>
              <a:rPr lang="ru-RU" sz="2000" b="1" dirty="0">
                <a:solidFill>
                  <a:schemeClr val="tx1"/>
                </a:solidFill>
                <a:latin typeface="Times New Roman" pitchFamily="18" charset="0"/>
                <a:cs typeface="Times New Roman" pitchFamily="18" charset="0"/>
              </a:rPr>
              <a:t> Его скорость достигает 36 км/ч, а когда он оседлает корабельную волну близ носа скоростных судов, то более 60 км/ч</a:t>
            </a:r>
            <a:r>
              <a:rPr lang="ru-RU" sz="2000" b="1" dirty="0" smtClean="0">
                <a:solidFill>
                  <a:schemeClr val="tx1"/>
                </a:solidFill>
                <a:latin typeface="+mn-lt"/>
                <a:ea typeface="+mn-ea"/>
                <a:cs typeface="+mn-cs"/>
              </a:rPr>
              <a:t>.</a:t>
            </a:r>
            <a:r>
              <a:rPr lang="ru-RU" sz="2000" b="1" dirty="0">
                <a:solidFill>
                  <a:schemeClr val="tx1"/>
                </a:solidFill>
                <a:latin typeface="+mn-lt"/>
                <a:ea typeface="+mn-ea"/>
                <a:cs typeface="+mn-cs"/>
              </a:rPr>
              <a:t> </a:t>
            </a:r>
            <a:r>
              <a:rPr lang="ru-RU" sz="2000" b="1" dirty="0">
                <a:solidFill>
                  <a:schemeClr val="tx1"/>
                </a:solidFill>
                <a:latin typeface="Times New Roman" pitchFamily="18" charset="0"/>
                <a:cs typeface="Times New Roman" pitchFamily="18" charset="0"/>
              </a:rPr>
              <a:t>Прыгает "свечкой" вверх до 5 м, а по горизонтали до 9 м. Погружается на 8 мин, но обычно на время от 10 сек до 2 мин.</a:t>
            </a:r>
            <a:br>
              <a:rPr lang="ru-RU" sz="2000" b="1" dirty="0">
                <a:solidFill>
                  <a:schemeClr val="tx1"/>
                </a:solidFill>
                <a:latin typeface="Times New Roman" pitchFamily="18" charset="0"/>
                <a:cs typeface="Times New Roman" pitchFamily="18" charset="0"/>
              </a:rPr>
            </a:br>
            <a:r>
              <a:rPr lang="ru-RU" sz="2000" b="1" dirty="0">
                <a:solidFill>
                  <a:schemeClr val="tx1"/>
                </a:solidFill>
                <a:latin typeface="Times New Roman" pitchFamily="18" charset="0"/>
                <a:cs typeface="Times New Roman" pitchFamily="18" charset="0"/>
              </a:rPr>
              <a:t>    Черноморская белобочка питается в верхней толще моря и не ныряет глубже 60-70 </a:t>
            </a:r>
            <a:r>
              <a:rPr lang="ru-RU" sz="2000" b="1" dirty="0" smtClean="0">
                <a:solidFill>
                  <a:schemeClr val="tx1"/>
                </a:solidFill>
                <a:latin typeface="Times New Roman" pitchFamily="18" charset="0"/>
                <a:cs typeface="Times New Roman" pitchFamily="18" charset="0"/>
              </a:rPr>
              <a:t>м</a:t>
            </a:r>
            <a:r>
              <a:rPr lang="ru-RU" sz="2000" b="1" dirty="0" smtClean="0">
                <a:latin typeface="Times New Roman" pitchFamily="18" charset="0"/>
                <a:cs typeface="Times New Roman" pitchFamily="18" charset="0"/>
              </a:rPr>
              <a:t>.</a:t>
            </a:r>
            <a:r>
              <a:rPr lang="ru-RU" sz="2000" dirty="0">
                <a:solidFill>
                  <a:schemeClr val="tx1"/>
                </a:solidFill>
                <a:latin typeface="+mn-lt"/>
                <a:ea typeface="+mn-ea"/>
                <a:cs typeface="+mn-cs"/>
              </a:rPr>
              <a:t> </a:t>
            </a:r>
            <a:r>
              <a:rPr lang="ru-RU" sz="2000" b="1" dirty="0" smtClean="0">
                <a:solidFill>
                  <a:schemeClr val="tx1"/>
                </a:solidFill>
                <a:latin typeface="Times New Roman" pitchFamily="18" charset="0"/>
                <a:cs typeface="Times New Roman" pitchFamily="18" charset="0"/>
              </a:rPr>
              <a:t>Живут </a:t>
            </a:r>
            <a:r>
              <a:rPr lang="ru-RU" sz="2000" b="1" dirty="0">
                <a:solidFill>
                  <a:schemeClr val="tx1"/>
                </a:solidFill>
                <a:latin typeface="Times New Roman" pitchFamily="18" charset="0"/>
                <a:cs typeface="Times New Roman" pitchFamily="18" charset="0"/>
              </a:rPr>
              <a:t>до 30 лет. </a:t>
            </a:r>
            <a:r>
              <a:rPr lang="ru-RU" sz="2000" b="1" dirty="0" smtClean="0">
                <a:solidFill>
                  <a:schemeClr val="tx1"/>
                </a:solidFill>
                <a:latin typeface="Times New Roman" pitchFamily="18" charset="0"/>
                <a:cs typeface="Times New Roman" pitchFamily="18" charset="0"/>
              </a:rPr>
              <a:t> </a:t>
            </a:r>
          </a:p>
          <a:p>
            <a:pPr algn="just"/>
            <a:endParaRPr lang="ru-RU" sz="2000" b="1" dirty="0">
              <a:latin typeface="Times New Roman" pitchFamily="18" charset="0"/>
              <a:cs typeface="Times New Roman" pitchFamily="18" charset="0"/>
            </a:endParaRPr>
          </a:p>
        </p:txBody>
      </p:sp>
      <p:pic>
        <p:nvPicPr>
          <p:cNvPr id="10" name="Рисунок 9"/>
          <p:cNvPicPr/>
          <p:nvPr/>
        </p:nvPicPr>
        <p:blipFill>
          <a:blip r:embed="rId2" cstate="email"/>
          <a:srcRect/>
          <a:stretch>
            <a:fillRect/>
          </a:stretch>
        </p:blipFill>
        <p:spPr bwMode="auto">
          <a:xfrm>
            <a:off x="2500298" y="4000504"/>
            <a:ext cx="4500593" cy="2642869"/>
          </a:xfrm>
          <a:prstGeom prst="rect">
            <a:avLst/>
          </a:prstGeom>
          <a:noFill/>
          <a:ln w="9525">
            <a:noFill/>
            <a:miter lim="800000"/>
            <a:headEnd/>
            <a:tailEnd/>
          </a:ln>
          <a:scene3d>
            <a:camera prst="perspectiveBelow"/>
            <a:lightRig rig="threePt" dir="t"/>
          </a:scene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9">
                                            <p:txEl>
                                              <p:pRg st="0" end="0"/>
                                            </p:txEl>
                                          </p:spTgt>
                                        </p:tgtEl>
                                        <p:attrNameLst>
                                          <p:attrName>style.visibility</p:attrName>
                                        </p:attrNameLst>
                                      </p:cBhvr>
                                      <p:to>
                                        <p:strVal val="visible"/>
                                      </p:to>
                                    </p:set>
                                    <p:anim calcmode="discrete" valueType="clr">
                                      <p:cBhvr override="childStyle">
                                        <p:cTn id="7" dur="500"/>
                                        <p:tgtEl>
                                          <p:spTgt spid="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9">
                                            <p:txEl>
                                              <p:pRg st="0" end="0"/>
                                            </p:txEl>
                                          </p:spTgt>
                                        </p:tgtEl>
                                        <p:attrNameLst>
                                          <p:attrName>fillcolor</p:attrName>
                                        </p:attrNameLst>
                                      </p:cBhvr>
                                      <p:tavLst>
                                        <p:tav tm="0">
                                          <p:val>
                                            <p:clrVal>
                                              <a:schemeClr val="accent2"/>
                                            </p:clrVal>
                                          </p:val>
                                        </p:tav>
                                        <p:tav tm="50000">
                                          <p:val>
                                            <p:clrVal>
                                              <a:schemeClr val="hlink"/>
                                            </p:clrVal>
                                          </p:val>
                                        </p:tav>
                                      </p:tavLst>
                                    </p:anim>
                                    <p:set>
                                      <p:cBhvr>
                                        <p:cTn id="9" dur="500"/>
                                        <p:tgtEl>
                                          <p:spTgt spid="9">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32" presetClass="emph" presetSubtype="0" fill="hold" nodeType="clickEffect">
                                  <p:stCondLst>
                                    <p:cond delay="0"/>
                                  </p:stCondLst>
                                  <p:childTnLst>
                                    <p:animClr clrSpc="rgb">
                                      <p:cBhvr override="childStyle">
                                        <p:cTn id="13" dur="100" fill="hold"/>
                                        <p:tgtEl>
                                          <p:spTgt spid="10"/>
                                        </p:tgtEl>
                                        <p:attrNameLst>
                                          <p:attrName>style.color</p:attrName>
                                        </p:attrNameLst>
                                      </p:cBhvr>
                                      <p:to>
                                        <a:schemeClr val="accent2"/>
                                      </p:to>
                                    </p:animClr>
                                    <p:animClr clrSpc="rgb">
                                      <p:cBhvr>
                                        <p:cTn id="14" dur="100" fill="hold"/>
                                        <p:tgtEl>
                                          <p:spTgt spid="10"/>
                                        </p:tgtEl>
                                        <p:attrNameLst>
                                          <p:attrName>fillcolor</p:attrName>
                                        </p:attrNameLst>
                                      </p:cBhvr>
                                      <p:to>
                                        <a:schemeClr val="accent2"/>
                                      </p:to>
                                    </p:animClr>
                                    <p:set>
                                      <p:cBhvr>
                                        <p:cTn id="15" dur="100" fill="hold"/>
                                        <p:tgtEl>
                                          <p:spTgt spid="10"/>
                                        </p:tgtEl>
                                        <p:attrNameLst>
                                          <p:attrName>fill.type</p:attrName>
                                        </p:attrNameLst>
                                      </p:cBhvr>
                                      <p:to>
                                        <p:strVal val="solid"/>
                                      </p:to>
                                    </p:set>
                                    <p:set>
                                      <p:cBhvr>
                                        <p:cTn id="16" dur="100" fill="hold"/>
                                        <p:tgtEl>
                                          <p:spTgt spid="10"/>
                                        </p:tgtEl>
                                        <p:attrNameLst>
                                          <p:attrName>fill.on</p:attrName>
                                        </p:attrNameLst>
                                      </p:cBhvr>
                                      <p:to>
                                        <p:strVal val="true"/>
                                      </p:to>
                                    </p:set>
                                    <p:animRot by="120000">
                                      <p:cBhvr>
                                        <p:cTn id="17" dur="100" fill="hold">
                                          <p:stCondLst>
                                            <p:cond delay="0"/>
                                          </p:stCondLst>
                                        </p:cTn>
                                        <p:tgtEl>
                                          <p:spTgt spid="10"/>
                                        </p:tgtEl>
                                        <p:attrNameLst>
                                          <p:attrName>r</p:attrName>
                                        </p:attrNameLst>
                                      </p:cBhvr>
                                    </p:animRot>
                                    <p:animRot by="-240000">
                                      <p:cBhvr>
                                        <p:cTn id="18" dur="200" fill="hold">
                                          <p:stCondLst>
                                            <p:cond delay="200"/>
                                          </p:stCondLst>
                                        </p:cTn>
                                        <p:tgtEl>
                                          <p:spTgt spid="10"/>
                                        </p:tgtEl>
                                        <p:attrNameLst>
                                          <p:attrName>r</p:attrName>
                                        </p:attrNameLst>
                                      </p:cBhvr>
                                    </p:animRot>
                                    <p:animRot by="240000">
                                      <p:cBhvr>
                                        <p:cTn id="19" dur="200" fill="hold">
                                          <p:stCondLst>
                                            <p:cond delay="400"/>
                                          </p:stCondLst>
                                        </p:cTn>
                                        <p:tgtEl>
                                          <p:spTgt spid="10"/>
                                        </p:tgtEl>
                                        <p:attrNameLst>
                                          <p:attrName>r</p:attrName>
                                        </p:attrNameLst>
                                      </p:cBhvr>
                                    </p:animRot>
                                    <p:animRot by="-240000">
                                      <p:cBhvr>
                                        <p:cTn id="20" dur="200" fill="hold">
                                          <p:stCondLst>
                                            <p:cond delay="600"/>
                                          </p:stCondLst>
                                        </p:cTn>
                                        <p:tgtEl>
                                          <p:spTgt spid="10"/>
                                        </p:tgtEl>
                                        <p:attrNameLst>
                                          <p:attrName>r</p:attrName>
                                        </p:attrNameLst>
                                      </p:cBhvr>
                                    </p:animRot>
                                    <p:animRot by="120000">
                                      <p:cBhvr>
                                        <p:cTn id="21" dur="200" fill="hold">
                                          <p:stCondLst>
                                            <p:cond delay="8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Колючая акула</a:t>
            </a:r>
            <a:br>
              <a:rPr lang="ru-RU"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br>
            <a:r>
              <a:rPr lang="ru-RU"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черноморский катран</a:t>
            </a:r>
            <a:endParaRPr lang="ru-RU" sz="3200" dirty="0">
              <a:latin typeface="Times New Roman" pitchFamily="18" charset="0"/>
              <a:cs typeface="Times New Roman" pitchFamily="18" charset="0"/>
            </a:endParaRPr>
          </a:p>
        </p:txBody>
      </p:sp>
      <p:pic>
        <p:nvPicPr>
          <p:cNvPr id="4" name="Содержимое 3"/>
          <p:cNvPicPr>
            <a:picLocks noGrp="1"/>
          </p:cNvPicPr>
          <p:nvPr>
            <p:ph idx="1"/>
          </p:nvPr>
        </p:nvPicPr>
        <p:blipFill>
          <a:blip r:embed="rId2" cstate="email"/>
          <a:srcRect/>
          <a:stretch>
            <a:fillRect/>
          </a:stretch>
        </p:blipFill>
        <p:spPr bwMode="auto">
          <a:xfrm>
            <a:off x="1928794" y="2071678"/>
            <a:ext cx="5357850" cy="407193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8" presetClass="entr" presetSubtype="0" accel="5000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1000" fill="hold"/>
                                        <p:tgtEl>
                                          <p:spTgt spid="4"/>
                                        </p:tgtEl>
                                        <p:attrNameLst>
                                          <p:attrName>ppt_x</p:attrName>
                                        </p:attrNameLst>
                                      </p:cBhvr>
                                      <p:tavLst>
                                        <p:tav tm="0">
                                          <p:val>
                                            <p:fltVal val="-1"/>
                                          </p:val>
                                        </p:tav>
                                        <p:tav tm="50000">
                                          <p:val>
                                            <p:fltVal val="0.95"/>
                                          </p:val>
                                        </p:tav>
                                        <p:tav tm="100000">
                                          <p:val>
                                            <p:strVal val="#ppt_x"/>
                                          </p:val>
                                        </p:tav>
                                      </p:tavLst>
                                    </p:anim>
                                    <p:anim calcmode="lin" valueType="num">
                                      <p:cBhvr>
                                        <p:cTn id="15" dur="1000" fill="hold"/>
                                        <p:tgtEl>
                                          <p:spTgt spid="4"/>
                                        </p:tgtEl>
                                        <p:attrNameLst>
                                          <p:attrName>ppt_y</p:attrName>
                                        </p:attrNameLst>
                                      </p:cBhvr>
                                      <p:tavLst>
                                        <p:tav tm="0">
                                          <p:val>
                                            <p:strVal val="#ppt_y"/>
                                          </p:val>
                                        </p:tav>
                                        <p:tav tm="100000">
                                          <p:val>
                                            <p:strVal val="#ppt_y"/>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32" presetClass="emph" presetSubtype="0" fill="hold" nodeType="clickEffect">
                                  <p:stCondLst>
                                    <p:cond delay="0"/>
                                  </p:stCondLst>
                                  <p:childTnLst>
                                    <p:animClr clrSpc="rgb">
                                      <p:cBhvr override="childStyle">
                                        <p:cTn id="20" dur="100" fill="hold"/>
                                        <p:tgtEl>
                                          <p:spTgt spid="4"/>
                                        </p:tgtEl>
                                        <p:attrNameLst>
                                          <p:attrName>style.color</p:attrName>
                                        </p:attrNameLst>
                                      </p:cBhvr>
                                      <p:to>
                                        <a:schemeClr val="accent2"/>
                                      </p:to>
                                    </p:animClr>
                                    <p:animClr clrSpc="rgb">
                                      <p:cBhvr>
                                        <p:cTn id="21" dur="100" fill="hold"/>
                                        <p:tgtEl>
                                          <p:spTgt spid="4"/>
                                        </p:tgtEl>
                                        <p:attrNameLst>
                                          <p:attrName>fillcolor</p:attrName>
                                        </p:attrNameLst>
                                      </p:cBhvr>
                                      <p:to>
                                        <a:schemeClr val="accent2"/>
                                      </p:to>
                                    </p:animClr>
                                    <p:set>
                                      <p:cBhvr>
                                        <p:cTn id="22" dur="100" fill="hold"/>
                                        <p:tgtEl>
                                          <p:spTgt spid="4"/>
                                        </p:tgtEl>
                                        <p:attrNameLst>
                                          <p:attrName>fill.type</p:attrName>
                                        </p:attrNameLst>
                                      </p:cBhvr>
                                      <p:to>
                                        <p:strVal val="solid"/>
                                      </p:to>
                                    </p:set>
                                    <p:set>
                                      <p:cBhvr>
                                        <p:cTn id="23" dur="100" fill="hold"/>
                                        <p:tgtEl>
                                          <p:spTgt spid="4"/>
                                        </p:tgtEl>
                                        <p:attrNameLst>
                                          <p:attrName>fill.on</p:attrName>
                                        </p:attrNameLst>
                                      </p:cBhvr>
                                      <p:to>
                                        <p:strVal val="true"/>
                                      </p:to>
                                    </p:set>
                                    <p:animRot by="120000">
                                      <p:cBhvr>
                                        <p:cTn id="24" dur="100" fill="hold">
                                          <p:stCondLst>
                                            <p:cond delay="0"/>
                                          </p:stCondLst>
                                        </p:cTn>
                                        <p:tgtEl>
                                          <p:spTgt spid="4"/>
                                        </p:tgtEl>
                                        <p:attrNameLst>
                                          <p:attrName>r</p:attrName>
                                        </p:attrNameLst>
                                      </p:cBhvr>
                                    </p:animRot>
                                    <p:animRot by="-240000">
                                      <p:cBhvr>
                                        <p:cTn id="25" dur="200" fill="hold">
                                          <p:stCondLst>
                                            <p:cond delay="200"/>
                                          </p:stCondLst>
                                        </p:cTn>
                                        <p:tgtEl>
                                          <p:spTgt spid="4"/>
                                        </p:tgtEl>
                                        <p:attrNameLst>
                                          <p:attrName>r</p:attrName>
                                        </p:attrNameLst>
                                      </p:cBhvr>
                                    </p:animRot>
                                    <p:animRot by="240000">
                                      <p:cBhvr>
                                        <p:cTn id="26" dur="200" fill="hold">
                                          <p:stCondLst>
                                            <p:cond delay="400"/>
                                          </p:stCondLst>
                                        </p:cTn>
                                        <p:tgtEl>
                                          <p:spTgt spid="4"/>
                                        </p:tgtEl>
                                        <p:attrNameLst>
                                          <p:attrName>r</p:attrName>
                                        </p:attrNameLst>
                                      </p:cBhvr>
                                    </p:animRot>
                                    <p:animRot by="-240000">
                                      <p:cBhvr>
                                        <p:cTn id="27" dur="200" fill="hold">
                                          <p:stCondLst>
                                            <p:cond delay="600"/>
                                          </p:stCondLst>
                                        </p:cTn>
                                        <p:tgtEl>
                                          <p:spTgt spid="4"/>
                                        </p:tgtEl>
                                        <p:attrNameLst>
                                          <p:attrName>r</p:attrName>
                                        </p:attrNameLst>
                                      </p:cBhvr>
                                    </p:animRot>
                                    <p:animRot by="120000">
                                      <p:cBhvr>
                                        <p:cTn id="28" dur="200" fill="hold">
                                          <p:stCondLst>
                                            <p:cond delay="800"/>
                                          </p:stCondLst>
                                        </p:cTn>
                                        <p:tgtEl>
                                          <p:spTgt spid="4"/>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35" presetClass="exit" presetSubtype="0" fill="hold" nodeType="clickEffect">
                                  <p:stCondLst>
                                    <p:cond delay="0"/>
                                  </p:stCondLst>
                                  <p:childTnLst>
                                    <p:animEffect transition="out" filter="fade">
                                      <p:cBhvr>
                                        <p:cTn id="32" dur="2000"/>
                                        <p:tgtEl>
                                          <p:spTgt spid="4"/>
                                        </p:tgtEl>
                                      </p:cBhvr>
                                    </p:animEffect>
                                    <p:anim calcmode="lin" valueType="num">
                                      <p:cBhvr>
                                        <p:cTn id="33" dur="2000"/>
                                        <p:tgtEl>
                                          <p:spTgt spid="4"/>
                                        </p:tgtEl>
                                        <p:attrNameLst>
                                          <p:attrName>style.rotation</p:attrName>
                                        </p:attrNameLst>
                                      </p:cBhvr>
                                      <p:tavLst>
                                        <p:tav tm="0">
                                          <p:val>
                                            <p:fltVal val="0"/>
                                          </p:val>
                                        </p:tav>
                                        <p:tav tm="100000">
                                          <p:val>
                                            <p:fltVal val="720"/>
                                          </p:val>
                                        </p:tav>
                                      </p:tavLst>
                                    </p:anim>
                                    <p:anim calcmode="lin" valueType="num">
                                      <p:cBhvr>
                                        <p:cTn id="34" dur="2000"/>
                                        <p:tgtEl>
                                          <p:spTgt spid="4"/>
                                        </p:tgtEl>
                                        <p:attrNameLst>
                                          <p:attrName>ppt_h</p:attrName>
                                        </p:attrNameLst>
                                      </p:cBhvr>
                                      <p:tavLst>
                                        <p:tav tm="0">
                                          <p:val>
                                            <p:strVal val="ppt_h"/>
                                          </p:val>
                                        </p:tav>
                                        <p:tav tm="100000">
                                          <p:val>
                                            <p:fltVal val="0"/>
                                          </p:val>
                                        </p:tav>
                                      </p:tavLst>
                                    </p:anim>
                                    <p:anim calcmode="lin" valueType="num">
                                      <p:cBhvr>
                                        <p:cTn id="35" dur="2000"/>
                                        <p:tgtEl>
                                          <p:spTgt spid="4"/>
                                        </p:tgtEl>
                                        <p:attrNameLst>
                                          <p:attrName>ppt_w</p:attrName>
                                        </p:attrNameLst>
                                      </p:cBhvr>
                                      <p:tavLst>
                                        <p:tav tm="0">
                                          <p:val>
                                            <p:strVal val="ppt_w"/>
                                          </p:val>
                                        </p:tav>
                                        <p:tav tm="100000">
                                          <p:val>
                                            <p:fltVal val="0"/>
                                          </p:val>
                                        </p:tav>
                                      </p:tavLst>
                                    </p:anim>
                                    <p:set>
                                      <p:cBhvr>
                                        <p:cTn id="36"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рамка23">
  <a:themeElements>
    <a:clrScheme name="рамка2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рамка23">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рамка2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рамка2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рамка2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рамка2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рамка2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рамка2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рамка2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рамка2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рамка2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рамка2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рамка2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рамка2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круги на воде</Template>
  <TotalTime>382</TotalTime>
  <Words>483</Words>
  <Application>Microsoft Office PowerPoint</Application>
  <PresentationFormat>Экран (4:3)</PresentationFormat>
  <Paragraphs>48</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рамка23</vt:lpstr>
      <vt:lpstr>Моря Краснодарского края</vt:lpstr>
      <vt:lpstr>Чёрное море</vt:lpstr>
      <vt:lpstr>Слайд 3</vt:lpstr>
      <vt:lpstr>Чёрное море - самое теплое в нашей стране. </vt:lpstr>
      <vt:lpstr>Слайд 5</vt:lpstr>
      <vt:lpstr>Обитатели Чёрного моря</vt:lpstr>
      <vt:lpstr>Черноморские дельфины</vt:lpstr>
      <vt:lpstr>Дельфин-белобочка</vt:lpstr>
      <vt:lpstr>Колючая акула черноморский катран</vt:lpstr>
      <vt:lpstr>Растительный мир Чёрного моря</vt:lpstr>
      <vt:lpstr>Азовское море</vt:lpstr>
      <vt:lpstr>Слайд 12</vt:lpstr>
      <vt:lpstr>Слайд 13</vt:lpstr>
      <vt:lpstr>Животный мир Азовского моря</vt:lpstr>
      <vt:lpstr>Слайд 15</vt:lpstr>
      <vt:lpstr>Слайд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Моря Краснодарского края</dc:title>
  <dc:creator>Комп</dc:creator>
  <cp:lastModifiedBy>Комп</cp:lastModifiedBy>
  <cp:revision>62</cp:revision>
  <dcterms:created xsi:type="dcterms:W3CDTF">2013-01-08T14:33:17Z</dcterms:created>
  <dcterms:modified xsi:type="dcterms:W3CDTF">2013-03-25T17:27:31Z</dcterms:modified>
</cp:coreProperties>
</file>