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695" r:id="rId2"/>
    <p:sldId id="825" r:id="rId3"/>
    <p:sldId id="770" r:id="rId4"/>
    <p:sldId id="824" r:id="rId5"/>
    <p:sldId id="826" r:id="rId6"/>
    <p:sldId id="787" r:id="rId7"/>
    <p:sldId id="843" r:id="rId8"/>
    <p:sldId id="806" r:id="rId9"/>
    <p:sldId id="805" r:id="rId10"/>
    <p:sldId id="830" r:id="rId11"/>
    <p:sldId id="831" r:id="rId12"/>
    <p:sldId id="833" r:id="rId13"/>
    <p:sldId id="835" r:id="rId14"/>
    <p:sldId id="841" r:id="rId15"/>
    <p:sldId id="838" r:id="rId16"/>
    <p:sldId id="839" r:id="rId17"/>
    <p:sldId id="844" r:id="rId18"/>
    <p:sldId id="845" r:id="rId19"/>
    <p:sldId id="6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A57CD"/>
    <a:srgbClr val="C7A1E3"/>
    <a:srgbClr val="00B800"/>
    <a:srgbClr val="33CC33"/>
    <a:srgbClr val="F428D7"/>
    <a:srgbClr val="00B0F0"/>
    <a:srgbClr val="CC0000"/>
    <a:srgbClr val="FF6600"/>
    <a:srgbClr val="008000"/>
    <a:srgbClr val="4CCC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6" autoAdjust="0"/>
    <p:restoredTop sz="94220" autoAdjust="0"/>
  </p:normalViewPr>
  <p:slideViewPr>
    <p:cSldViewPr>
      <p:cViewPr>
        <p:scale>
          <a:sx n="50" d="100"/>
          <a:sy n="50" d="100"/>
        </p:scale>
        <p:origin x="-3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960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7991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799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4.png"/><Relationship Id="rId7" Type="http://schemas.openxmlformats.org/officeDocument/2006/relationships/image" Target="../media/image50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3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47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46.png"/><Relationship Id="rId5" Type="http://schemas.openxmlformats.org/officeDocument/2006/relationships/image" Target="../media/image54.png"/><Relationship Id="rId10" Type="http://schemas.openxmlformats.org/officeDocument/2006/relationships/image" Target="../media/image48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47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11" Type="http://schemas.openxmlformats.org/officeDocument/2006/relationships/image" Target="../media/image46.png"/><Relationship Id="rId5" Type="http://schemas.openxmlformats.org/officeDocument/2006/relationships/image" Target="../media/image54.png"/><Relationship Id="rId10" Type="http://schemas.openxmlformats.org/officeDocument/2006/relationships/image" Target="../media/image48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18" Type="http://schemas.openxmlformats.org/officeDocument/2006/relationships/image" Target="../media/image76.png"/><Relationship Id="rId3" Type="http://schemas.openxmlformats.org/officeDocument/2006/relationships/image" Target="../media/image61.png"/><Relationship Id="rId21" Type="http://schemas.openxmlformats.org/officeDocument/2006/relationships/image" Target="../media/image79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17" Type="http://schemas.openxmlformats.org/officeDocument/2006/relationships/image" Target="../media/image75.png"/><Relationship Id="rId2" Type="http://schemas.openxmlformats.org/officeDocument/2006/relationships/image" Target="../media/image60.png"/><Relationship Id="rId16" Type="http://schemas.openxmlformats.org/officeDocument/2006/relationships/image" Target="../media/image74.png"/><Relationship Id="rId20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5" Type="http://schemas.openxmlformats.org/officeDocument/2006/relationships/image" Target="../media/image73.png"/><Relationship Id="rId10" Type="http://schemas.openxmlformats.org/officeDocument/2006/relationships/image" Target="../media/image68.png"/><Relationship Id="rId19" Type="http://schemas.openxmlformats.org/officeDocument/2006/relationships/image" Target="../media/image77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5.png"/><Relationship Id="rId18" Type="http://schemas.openxmlformats.org/officeDocument/2006/relationships/image" Target="../media/image11.png"/><Relationship Id="rId3" Type="http://schemas.openxmlformats.org/officeDocument/2006/relationships/image" Target="../media/image10.png"/><Relationship Id="rId21" Type="http://schemas.openxmlformats.org/officeDocument/2006/relationships/image" Target="../media/image14.png"/><Relationship Id="rId7" Type="http://schemas.openxmlformats.org/officeDocument/2006/relationships/image" Target="../media/image22.png"/><Relationship Id="rId12" Type="http://schemas.openxmlformats.org/officeDocument/2006/relationships/image" Target="../media/image24.png"/><Relationship Id="rId1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7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23.png"/><Relationship Id="rId5" Type="http://schemas.openxmlformats.org/officeDocument/2006/relationships/image" Target="../media/image19.png"/><Relationship Id="rId15" Type="http://schemas.openxmlformats.org/officeDocument/2006/relationships/image" Target="../media/image27.png"/><Relationship Id="rId23" Type="http://schemas.openxmlformats.org/officeDocument/2006/relationships/image" Target="../media/image16.png"/><Relationship Id="rId10" Type="http://schemas.openxmlformats.org/officeDocument/2006/relationships/image" Target="../media/image21.png"/><Relationship Id="rId19" Type="http://schemas.openxmlformats.org/officeDocument/2006/relationships/image" Target="../media/image12.png"/><Relationship Id="rId4" Type="http://schemas.openxmlformats.org/officeDocument/2006/relationships/image" Target="../media/image20.png"/><Relationship Id="rId9" Type="http://schemas.openxmlformats.org/officeDocument/2006/relationships/image" Target="../media/image18.png"/><Relationship Id="rId14" Type="http://schemas.openxmlformats.org/officeDocument/2006/relationships/image" Target="../media/image26.png"/><Relationship Id="rId2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0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24328" y="357166"/>
            <a:ext cx="13710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100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 и вычитание в пределах 20»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280" y="1716778"/>
            <a:ext cx="4996522" cy="250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6083720" y="3526621"/>
            <a:ext cx="2664744" cy="1342539"/>
            <a:chOff x="5507656" y="4548829"/>
            <a:chExt cx="2664744" cy="1342539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6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Правая круглая скобка 7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011712" y="4966781"/>
            <a:ext cx="2664744" cy="1342539"/>
            <a:chOff x="5507656" y="4548829"/>
            <a:chExt cx="2664744" cy="1342539"/>
          </a:xfrm>
          <a:solidFill>
            <a:schemeClr val="bg1"/>
          </a:solidFill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  <a:grpFill/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Правая круглая скобка 29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grpFill/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6074" y="1587629"/>
            <a:ext cx="4616540" cy="19389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груши бабушка собрала сначала 7 кг плодов, а потом ещё 6 кг. Из 5 кг она сварила компот. Сколько кг груш осталось у бабушки?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59832" y="4422011"/>
            <a:ext cx="315609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65420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62605 -0.164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6083720" y="3526621"/>
            <a:ext cx="2664744" cy="1342539"/>
            <a:chOff x="5507656" y="4548829"/>
            <a:chExt cx="2664744" cy="1342539"/>
          </a:xfrm>
          <a:solidFill>
            <a:schemeClr val="bg1"/>
          </a:solidFill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6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  <a:grpFill/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Правая круглая скобка 7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grpFill/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56" y="1736762"/>
            <a:ext cx="4645180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Бабушка приготовила 14 л кваса. Когда несколько литров кваса Вова и его друзья выпили, осталось 9 л. Сколько литров кваса выпили Вова и его друзья?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4482986"/>
            <a:ext cx="37238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91033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63386 0.12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6616308" y="4424412"/>
            <a:ext cx="836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кг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4424412"/>
            <a:ext cx="2508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кг + 3 кг =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440" y="4442692"/>
            <a:ext cx="50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V="1">
            <a:off x="146190" y="4468645"/>
            <a:ext cx="2880320" cy="184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708102" y="5296097"/>
            <a:ext cx="390864" cy="38677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81445" y="4442692"/>
            <a:ext cx="390864" cy="38677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6726" y="5985084"/>
            <a:ext cx="390864" cy="38677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53199" y="5598314"/>
            <a:ext cx="390864" cy="38677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492" y="1399416"/>
            <a:ext cx="5264612" cy="26776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Бабушка Вовы Колесникова вырастила на одной яблоне 8кг яблок.  Это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 3 кг меньше, чем на другой. Сколько кг яблок вырастила  бабушка  на второй яблоне? Сколько кг яблок выросло на двух яблонях вместе?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8568" y="1399416"/>
            <a:ext cx="12958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48264" y="1814479"/>
            <a:ext cx="12238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ВОПРОС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48264" y="2229542"/>
            <a:ext cx="10678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СХЕМА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48264" y="2644605"/>
            <a:ext cx="17103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ВЫРАЖЕНИЕ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948264" y="3059668"/>
            <a:ext cx="200753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ЗНАЧЕНИЕ ВЫРАЖЕНИЯ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2103" y="1777395"/>
            <a:ext cx="68800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 кг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7292" y="2132856"/>
            <a:ext cx="5292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кг меньше, чем на другой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38791" y="5560866"/>
            <a:ext cx="772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кг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3244334"/>
            <a:ext cx="35618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571868" y="3571876"/>
            <a:ext cx="356188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99792" y="5229200"/>
            <a:ext cx="50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72292" y="5271591"/>
            <a:ext cx="2508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кг + 11 кг =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660232" y="5271591"/>
            <a:ext cx="859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19 кг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812632" y="5271591"/>
            <a:ext cx="859531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19 кг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355976" y="5791698"/>
            <a:ext cx="37986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19 кг яблок.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39372" y="1399416"/>
            <a:ext cx="5268732" cy="1563721"/>
            <a:chOff x="239372" y="1399416"/>
            <a:chExt cx="5268732" cy="156372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3492" y="1399416"/>
              <a:ext cx="5264612" cy="1199458"/>
            </a:xfrm>
            <a:prstGeom prst="rect">
              <a:avLst/>
            </a:prstGeom>
            <a:solidFill>
              <a:srgbClr val="00B0F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9372" y="2593805"/>
              <a:ext cx="1313827" cy="369332"/>
            </a:xfrm>
            <a:prstGeom prst="rect">
              <a:avLst/>
            </a:prstGeom>
            <a:solidFill>
              <a:srgbClr val="00B0F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 flipH="1" flipV="1">
            <a:off x="251520" y="2585116"/>
            <a:ext cx="5264612" cy="1504826"/>
            <a:chOff x="243492" y="1476599"/>
            <a:chExt cx="5264612" cy="1504826"/>
          </a:xfrm>
          <a:solidFill>
            <a:srgbClr val="F428D7">
              <a:alpha val="20000"/>
            </a:srgbClr>
          </a:solidFill>
        </p:grpSpPr>
        <p:sp>
          <p:nvSpPr>
            <p:cNvPr id="36" name="Прямоугольник 35"/>
            <p:cNvSpPr/>
            <p:nvPr/>
          </p:nvSpPr>
          <p:spPr>
            <a:xfrm>
              <a:off x="243492" y="1476599"/>
              <a:ext cx="5264612" cy="1134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45232" y="2612093"/>
              <a:ext cx="3961194" cy="3693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6628568" y="4424412"/>
            <a:ext cx="83670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кг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10283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5087E-6 L -0.50573 0.6055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95" y="30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0.01579 0.5481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2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6" presetClass="exit" presetSubtype="2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-0.02726 0.1613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0185 L -0.09115 0.2393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3 L 0.36233 -0.00601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63716 -2.22222E-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16927 0.0009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5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0208 L -0.46927 -0.00625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4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/>
      <p:bldP spid="16" grpId="0"/>
      <p:bldP spid="16" grpId="1"/>
      <p:bldP spid="2" grpId="0"/>
      <p:bldP spid="45" grpId="0"/>
      <p:bldP spid="46" grpId="0"/>
      <p:bldP spid="47" grpId="0"/>
      <p:bldP spid="48" grpId="0"/>
      <p:bldP spid="3" grpId="0"/>
      <p:bldP spid="3" grpId="1"/>
      <p:bldP spid="5" grpId="0"/>
      <p:bldP spid="5" grpId="1"/>
      <p:bldP spid="5" grpId="2"/>
      <p:bldP spid="12" grpId="0"/>
      <p:bldP spid="13" grpId="0" animBg="1"/>
      <p:bldP spid="13" grpId="1" animBg="1"/>
      <p:bldP spid="49" grpId="0" animBg="1"/>
      <p:bldP spid="49" grpId="1" animBg="1"/>
      <p:bldP spid="54" grpId="0"/>
      <p:bldP spid="54" grpId="1"/>
      <p:bldP spid="55" grpId="0"/>
      <p:bldP spid="56" grpId="0"/>
      <p:bldP spid="57" grpId="0" animBg="1"/>
      <p:bldP spid="57" grpId="1" animBg="1"/>
      <p:bldP spid="25" grpId="0"/>
      <p:bldP spid="53" grpId="0" animBg="1"/>
      <p:bldP spid="5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6074" y="1587629"/>
            <a:ext cx="4616540" cy="19389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груши бабушка собрала сначала 7 кг плодов, а потом ещё 6 кг. Из 5 кг она сварила компот. Сколько кг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груш осталось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 бабушки?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866300" y="3632324"/>
            <a:ext cx="2664744" cy="1342539"/>
            <a:chOff x="5507656" y="4548829"/>
            <a:chExt cx="2664744" cy="1342539"/>
          </a:xfrm>
          <a:noFill/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Группа 39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  <a:grpFill/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Правая круглая скобка 40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grpFill/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596" y="2996952"/>
            <a:ext cx="16637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6425" y="2258652"/>
            <a:ext cx="1543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2061" y="2265383"/>
            <a:ext cx="871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131" y="1889938"/>
            <a:ext cx="10366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145" y="2263796"/>
            <a:ext cx="871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888014" y="4456711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5085184"/>
            <a:ext cx="2844935" cy="1325761"/>
            <a:chOff x="395536" y="5085184"/>
            <a:chExt cx="2844935" cy="1325761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395536" y="5085184"/>
              <a:ext cx="458780" cy="936104"/>
              <a:chOff x="395536" y="5085184"/>
              <a:chExt cx="458780" cy="936104"/>
            </a:xfrm>
          </p:grpSpPr>
          <p:sp>
            <p:nvSpPr>
              <p:cNvPr id="3" name="Прямоугольник 2"/>
              <p:cNvSpPr/>
              <p:nvPr/>
            </p:nvSpPr>
            <p:spPr>
              <a:xfrm>
                <a:off x="395536" y="5085184"/>
                <a:ext cx="458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i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1)</a:t>
                </a:r>
                <a:endParaRPr lang="ru-RU" i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58" name="Прямоугольник 57"/>
              <p:cNvSpPr/>
              <p:nvPr/>
            </p:nvSpPr>
            <p:spPr>
              <a:xfrm>
                <a:off x="395536" y="5559623"/>
                <a:ext cx="4587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i="1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2)</a:t>
                </a:r>
                <a:endParaRPr lang="ru-RU" i="1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59" name="Прямоугольник 58"/>
            <p:cNvSpPr/>
            <p:nvPr/>
          </p:nvSpPr>
          <p:spPr>
            <a:xfrm>
              <a:off x="395536" y="5949280"/>
              <a:ext cx="284493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i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91" name="Прямоугольник 90"/>
          <p:cNvSpPr/>
          <p:nvPr/>
        </p:nvSpPr>
        <p:spPr>
          <a:xfrm>
            <a:off x="5065306" y="1541462"/>
            <a:ext cx="26642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30766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51803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71112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92148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11457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324944"/>
            <a:ext cx="1073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728399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4131854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519191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4555900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1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039429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30766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51803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71112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92148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11457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324944"/>
            <a:ext cx="1073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728399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4131854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519191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4555900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1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039429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30766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51803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71112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92148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11457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324944"/>
            <a:ext cx="1073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728399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4131854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519191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1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4555900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1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039429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5561" y="2991691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Прямоугольник 124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467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6074" y="1587629"/>
            <a:ext cx="4616540" cy="193899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груши бабушка собрала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сначала 7 кг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плодов, а потом ещё 6 кг. Из 5 кг она сварила компот. Сколько кг груш осталось у бабушки?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866300" y="3632324"/>
            <a:ext cx="2664744" cy="1342539"/>
            <a:chOff x="5507656" y="4548829"/>
            <a:chExt cx="2664744" cy="1342539"/>
          </a:xfrm>
          <a:noFill/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Группа 39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  <a:grpFill/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Правая круглая скобка 40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grpFill/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1025" y="2991381"/>
            <a:ext cx="16637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093" y="2234068"/>
            <a:ext cx="1543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2810" y="2259603"/>
            <a:ext cx="871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131" y="1882502"/>
            <a:ext cx="10366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9966" y="2251937"/>
            <a:ext cx="871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395536" y="5085184"/>
            <a:ext cx="458780" cy="936104"/>
            <a:chOff x="395536" y="5085184"/>
            <a:chExt cx="458780" cy="936104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95536" y="5085184"/>
              <a:ext cx="4587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1)</a:t>
              </a:r>
              <a:endParaRPr lang="ru-RU" i="1" dirty="0">
                <a:solidFill>
                  <a:srgbClr val="7030A0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395536" y="5559623"/>
              <a:ext cx="4587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2)</a:t>
              </a:r>
              <a:endParaRPr lang="ru-RU" i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395536" y="5949280"/>
            <a:ext cx="2844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         .  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54496" y="5770643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088402" y="306495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55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608" r="10671" b="23296"/>
          <a:stretch/>
        </p:blipFill>
        <p:spPr bwMode="auto">
          <a:xfrm>
            <a:off x="1981745" y="3590828"/>
            <a:ext cx="490663" cy="459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755576" y="5548213"/>
            <a:ext cx="3809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13 кг  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кг   =   8 кг</a:t>
            </a:r>
            <a:endParaRPr lang="ru-RU" i="1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744463" y="5964550"/>
            <a:ext cx="73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30766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51803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71112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92148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11457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324944"/>
            <a:ext cx="1073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728399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4131854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519191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4555900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039429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889502" y="5085185"/>
            <a:ext cx="3809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кг   +   6 кг   =   13 кг</a:t>
            </a:r>
            <a:endParaRPr lang="ru-RU" i="1" dirty="0"/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30766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51803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71112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92148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11457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324944"/>
            <a:ext cx="1073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728399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4131854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519191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4555900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039429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30766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51803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1711124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92148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2114579"/>
            <a:ext cx="927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324944"/>
            <a:ext cx="10731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3728399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5517" y="4131854"/>
            <a:ext cx="1096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519191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4555900"/>
            <a:ext cx="54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62" y="5039429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" name="Прямоугольник 97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71329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-0.01424 0.2414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1206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16042 0.18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937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-0.08577 0.3231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1615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30486 0.253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3" y="1266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20486 0.1469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733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04739 0.22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1101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4" grpId="1"/>
      <p:bldP spid="2" grpId="0"/>
      <p:bldP spid="78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56" y="1736762"/>
            <a:ext cx="4645180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Бабушка приготовила 14 л кваса. Когда несколько литров кваса Вова и его друзья выпили, осталось 9 л.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Сколько литров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кваса выпили Вова и его друзья?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94926" y="4374388"/>
            <a:ext cx="2664744" cy="1342539"/>
            <a:chOff x="5507656" y="4548829"/>
            <a:chExt cx="2664744" cy="1342539"/>
          </a:xfrm>
          <a:noFill/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Группа 17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  <a:grpFill/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Правая круглая скобка 20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grpFill/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7940" y="1700808"/>
            <a:ext cx="1054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2444" y="2788443"/>
            <a:ext cx="8048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2358" y="2788442"/>
            <a:ext cx="16637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9337" y="3142927"/>
            <a:ext cx="1438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7875" y="5223657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5065306" y="1541462"/>
            <a:ext cx="26642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211960" y="5342321"/>
            <a:ext cx="2508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      .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028384" y="1484784"/>
            <a:ext cx="969963" cy="2590329"/>
            <a:chOff x="8028384" y="1484784"/>
            <a:chExt cx="969963" cy="2590329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6" y="2348880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7" y="1916832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1484784"/>
              <a:ext cx="96996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068960"/>
              <a:ext cx="54292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429000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1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2780928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9" name="Группа 68"/>
          <p:cNvGrpSpPr/>
          <p:nvPr/>
        </p:nvGrpSpPr>
        <p:grpSpPr>
          <a:xfrm>
            <a:off x="8028384" y="1484784"/>
            <a:ext cx="969963" cy="2590329"/>
            <a:chOff x="8028384" y="1484784"/>
            <a:chExt cx="969963" cy="2590329"/>
          </a:xfrm>
        </p:grpSpPr>
        <p:pic>
          <p:nvPicPr>
            <p:cNvPr id="70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6" y="2348880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7" y="1916832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1484784"/>
              <a:ext cx="96996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068960"/>
              <a:ext cx="54292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429000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1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2780928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6" name="Прямоугольник 75"/>
          <p:cNvSpPr/>
          <p:nvPr/>
        </p:nvSpPr>
        <p:spPr>
          <a:xfrm>
            <a:off x="4248955" y="4725144"/>
            <a:ext cx="3059045" cy="527202"/>
          </a:xfrm>
          <a:prstGeom prst="rect">
            <a:avLst/>
          </a:prstGeom>
          <a:noFill/>
          <a:ln w="31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0482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8456" y="1736762"/>
            <a:ext cx="4645180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Бабушка приготовила 14 л кваса. Когда несколько литров кваса Вова и его друзья выпили, осталось 9 л. Сколько литров кваса выпили Вова и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его друзья?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794926" y="4374388"/>
            <a:ext cx="2664744" cy="1342539"/>
            <a:chOff x="5507656" y="4548829"/>
            <a:chExt cx="2664744" cy="1342539"/>
          </a:xfrm>
          <a:noFill/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Группа 17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  <a:grpFill/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grpFill/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Правая круглая скобка 20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grpFill/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grp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7940" y="1700808"/>
            <a:ext cx="1054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2444" y="2788443"/>
            <a:ext cx="8048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2358" y="2788442"/>
            <a:ext cx="16637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9337" y="3142927"/>
            <a:ext cx="1438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4211960" y="5342321"/>
            <a:ext cx="25081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       .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48955" y="4725144"/>
            <a:ext cx="3059045" cy="527202"/>
          </a:xfrm>
          <a:prstGeom prst="rect">
            <a:avLst/>
          </a:prstGeom>
          <a:noFill/>
          <a:ln w="3175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541905" y="5361819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76056" y="2780928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8000" y="4079450"/>
            <a:ext cx="1486223" cy="22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7" name="Группа 116"/>
          <p:cNvGrpSpPr/>
          <p:nvPr/>
        </p:nvGrpSpPr>
        <p:grpSpPr>
          <a:xfrm>
            <a:off x="8028384" y="1484784"/>
            <a:ext cx="969963" cy="2590329"/>
            <a:chOff x="8028384" y="1484784"/>
            <a:chExt cx="969963" cy="2590329"/>
          </a:xfrm>
        </p:grpSpPr>
        <p:pic>
          <p:nvPicPr>
            <p:cNvPr id="118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6" y="2348880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9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7" y="1916832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0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1484784"/>
              <a:ext cx="96996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1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068960"/>
              <a:ext cx="54292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429000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3" name="Picture 1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2780928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24" name="Группа 123"/>
          <p:cNvGrpSpPr/>
          <p:nvPr/>
        </p:nvGrpSpPr>
        <p:grpSpPr>
          <a:xfrm>
            <a:off x="8028384" y="1484784"/>
            <a:ext cx="969963" cy="2590329"/>
            <a:chOff x="8028384" y="1484784"/>
            <a:chExt cx="969963" cy="2590329"/>
          </a:xfrm>
        </p:grpSpPr>
        <p:pic>
          <p:nvPicPr>
            <p:cNvPr id="125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6" y="2348880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6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0397" y="1916832"/>
              <a:ext cx="79851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7" name="Picture 1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8384" y="1484784"/>
              <a:ext cx="969963" cy="646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8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068960"/>
              <a:ext cx="54292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9" name="Picture 1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3429000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0" name="Picture 1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7181" y="2780928"/>
              <a:ext cx="549275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1" name="Прямоугольник 130"/>
          <p:cNvSpPr/>
          <p:nvPr/>
        </p:nvSpPr>
        <p:spPr>
          <a:xfrm>
            <a:off x="4182803" y="4751918"/>
            <a:ext cx="2981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 л  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л   =   5 л</a:t>
            </a:r>
            <a:endParaRPr lang="ru-RU" i="1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79930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0.23368 0.373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84" y="1865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16997 0.3615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7" y="1807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0.07639 0.287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9" y="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01371 0.2361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593" y="1340768"/>
            <a:ext cx="222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 – 4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7593" y="213285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+ 4 + 8 + 1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593" y="2924944"/>
            <a:ext cx="222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– 1 – 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7593" y="371703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1 – 1 – 3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8073" y="1340768"/>
            <a:ext cx="243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+ 1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8073" y="2132856"/>
            <a:ext cx="243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+ 9 –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8074" y="2924944"/>
            <a:ext cx="237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+ 3 + 1 –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2089" y="3717032"/>
            <a:ext cx="25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+ 8 + 0 – 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393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2065313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5536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2687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01705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18856" y="2065313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46848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563999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50393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95536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12687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601705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618856" y="2065313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546848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563999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4016" y="47667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значения выражений и вы отгадаете слова.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2316396"/>
              </p:ext>
            </p:extLst>
          </p:nvPr>
        </p:nvGraphicFramePr>
        <p:xfrm>
          <a:off x="1043608" y="5219778"/>
          <a:ext cx="2527772" cy="1161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943"/>
                <a:gridCol w="631943"/>
                <a:gridCol w="631943"/>
                <a:gridCol w="631943"/>
              </a:tblGrid>
              <a:tr h="58077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077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0405978"/>
              </p:ext>
            </p:extLst>
          </p:nvPr>
        </p:nvGraphicFramePr>
        <p:xfrm>
          <a:off x="4626262" y="5206066"/>
          <a:ext cx="3834168" cy="1126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028"/>
                <a:gridCol w="639028"/>
                <a:gridCol w="639028"/>
                <a:gridCol w="639028"/>
                <a:gridCol w="639028"/>
                <a:gridCol w="639028"/>
              </a:tblGrid>
              <a:tr h="59919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27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>
          <a:xfrm>
            <a:off x="442392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95536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467544" y="206084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7072"/>
            <a:ext cx="688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0909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9043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64976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0216" y="816843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9665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2599" y="799058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1283" y="803994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4354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8780" y="782994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2425" y="781427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0287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5598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6220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1535" y="4077072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0300" y="770031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3905" y="770031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2696" y="770031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687" y="740608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5524" y="793457"/>
            <a:ext cx="542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Прямоугольник 62"/>
          <p:cNvSpPr/>
          <p:nvPr/>
        </p:nvSpPr>
        <p:spPr>
          <a:xfrm>
            <a:off x="144016" y="4365808"/>
            <a:ext cx="8532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389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593" y="1340768"/>
            <a:ext cx="222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+ 3 – 4 + 9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7593" y="213285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+ 4 + 8 + 1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7593" y="2924944"/>
            <a:ext cx="222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– 1 – 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7593" y="371703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1 – 1 – 3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8073" y="1340768"/>
            <a:ext cx="243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+ 3 + 1 + 4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8073" y="2132856"/>
            <a:ext cx="243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+ 4 + 9 – 8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8074" y="2924944"/>
            <a:ext cx="237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+ 3 + 1 – 5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8073" y="3717032"/>
            <a:ext cx="2584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+ 8 + 0 – 1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0393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2065313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5536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2687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01705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618856" y="2065313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546848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563999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50393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95536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412687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601705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618856" y="2065313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546848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563999" y="3649489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4016" y="548680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7*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значения выражений и вы отгадаете слова.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95251" y="1340768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2500549"/>
              </p:ext>
            </p:extLst>
          </p:nvPr>
        </p:nvGraphicFramePr>
        <p:xfrm>
          <a:off x="1043608" y="4931747"/>
          <a:ext cx="2527772" cy="129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943"/>
                <a:gridCol w="631943"/>
                <a:gridCol w="631943"/>
                <a:gridCol w="631943"/>
              </a:tblGrid>
              <a:tr h="64823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82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0420757"/>
              </p:ext>
            </p:extLst>
          </p:nvPr>
        </p:nvGraphicFramePr>
        <p:xfrm>
          <a:off x="4626262" y="4918035"/>
          <a:ext cx="3834168" cy="129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9028"/>
                <a:gridCol w="639028"/>
                <a:gridCol w="639028"/>
                <a:gridCol w="639028"/>
                <a:gridCol w="639028"/>
                <a:gridCol w="639028"/>
              </a:tblGrid>
              <a:tr h="64823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82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>
          <a:xfrm>
            <a:off x="442392" y="134076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87824" y="210323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987824" y="2967335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395536" y="2924944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036179" y="371703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396488" y="13363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428667" y="214895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7550587" y="293685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428696" y="3717032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467544" y="2060848"/>
            <a:ext cx="457200" cy="457200"/>
          </a:xfrm>
          <a:prstGeom prst="ellipse">
            <a:avLst/>
          </a:prstGeom>
          <a:noFill/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32-конечная звезда 18"/>
          <p:cNvSpPr/>
          <p:nvPr/>
        </p:nvSpPr>
        <p:spPr>
          <a:xfrm>
            <a:off x="7836688" y="3299713"/>
            <a:ext cx="806976" cy="806976"/>
          </a:xfrm>
          <a:prstGeom prst="star32">
            <a:avLst>
              <a:gd name="adj" fmla="val 191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32-конечная звезда 41"/>
          <p:cNvSpPr/>
          <p:nvPr/>
        </p:nvSpPr>
        <p:spPr>
          <a:xfrm>
            <a:off x="6228184" y="959062"/>
            <a:ext cx="720080" cy="720080"/>
          </a:xfrm>
          <a:prstGeom prst="star32">
            <a:avLst>
              <a:gd name="adj" fmla="val 19167"/>
            </a:avLst>
          </a:prstGeom>
          <a:solidFill>
            <a:srgbClr val="33CC33"/>
          </a:solidFill>
          <a:ln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32-конечная звезда 42"/>
          <p:cNvSpPr/>
          <p:nvPr/>
        </p:nvSpPr>
        <p:spPr>
          <a:xfrm>
            <a:off x="3606819" y="1623668"/>
            <a:ext cx="914400" cy="914400"/>
          </a:xfrm>
          <a:prstGeom prst="star32">
            <a:avLst>
              <a:gd name="adj" fmla="val 19167"/>
            </a:avLst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32-конечная звезда 43"/>
          <p:cNvSpPr/>
          <p:nvPr/>
        </p:nvSpPr>
        <p:spPr>
          <a:xfrm>
            <a:off x="278904" y="4365104"/>
            <a:ext cx="690463" cy="690463"/>
          </a:xfrm>
          <a:prstGeom prst="star32">
            <a:avLst>
              <a:gd name="adj" fmla="val 19167"/>
            </a:avLst>
          </a:prstGeom>
          <a:solidFill>
            <a:srgbClr val="00B0F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32-конечная звезда 44"/>
          <p:cNvSpPr/>
          <p:nvPr/>
        </p:nvSpPr>
        <p:spPr>
          <a:xfrm>
            <a:off x="1346671" y="1085565"/>
            <a:ext cx="887799" cy="887799"/>
          </a:xfrm>
          <a:prstGeom prst="star32">
            <a:avLst>
              <a:gd name="adj" fmla="val 19167"/>
            </a:avLst>
          </a:prstGeom>
          <a:solidFill>
            <a:srgbClr val="C7A1E3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32-конечная звезда 45"/>
          <p:cNvSpPr/>
          <p:nvPr/>
        </p:nvSpPr>
        <p:spPr>
          <a:xfrm>
            <a:off x="7606762" y="1876871"/>
            <a:ext cx="914400" cy="914400"/>
          </a:xfrm>
          <a:prstGeom prst="star32">
            <a:avLst>
              <a:gd name="adj" fmla="val 19167"/>
            </a:avLst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32-конечная звезда 46"/>
          <p:cNvSpPr/>
          <p:nvPr/>
        </p:nvSpPr>
        <p:spPr>
          <a:xfrm>
            <a:off x="5789518" y="2781495"/>
            <a:ext cx="720080" cy="720080"/>
          </a:xfrm>
          <a:prstGeom prst="star32">
            <a:avLst>
              <a:gd name="adj" fmla="val 19167"/>
            </a:avLst>
          </a:prstGeom>
          <a:solidFill>
            <a:srgbClr val="33CC33"/>
          </a:solidFill>
          <a:ln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32-конечная звезда 47"/>
          <p:cNvSpPr/>
          <p:nvPr/>
        </p:nvSpPr>
        <p:spPr>
          <a:xfrm>
            <a:off x="4018506" y="5373216"/>
            <a:ext cx="648072" cy="648072"/>
          </a:xfrm>
          <a:prstGeom prst="star32">
            <a:avLst>
              <a:gd name="adj" fmla="val 19167"/>
            </a:avLst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32-конечная звезда 48"/>
          <p:cNvSpPr/>
          <p:nvPr/>
        </p:nvSpPr>
        <p:spPr>
          <a:xfrm>
            <a:off x="3259105" y="3703201"/>
            <a:ext cx="720080" cy="720080"/>
          </a:xfrm>
          <a:prstGeom prst="star32">
            <a:avLst>
              <a:gd name="adj" fmla="val 19167"/>
            </a:avLst>
          </a:prstGeom>
          <a:solidFill>
            <a:srgbClr val="33CC33"/>
          </a:solidFill>
          <a:ln>
            <a:solidFill>
              <a:srgbClr val="00B8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32-конечная звезда 49"/>
          <p:cNvSpPr/>
          <p:nvPr/>
        </p:nvSpPr>
        <p:spPr>
          <a:xfrm>
            <a:off x="6312043" y="4163222"/>
            <a:ext cx="887799" cy="887799"/>
          </a:xfrm>
          <a:prstGeom prst="star32">
            <a:avLst>
              <a:gd name="adj" fmla="val 19167"/>
            </a:avLst>
          </a:prstGeom>
          <a:solidFill>
            <a:srgbClr val="C7A1E3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02271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0.14218 0.6386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1" y="3192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67725 0.6405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3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81892 0.535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38" y="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7743 0.4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2039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7467 0.4078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26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53559 0.2939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0.17795 0.6405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3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0121 0.53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85185E-6 L -0.24271 0.4094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35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0.15747 0.3046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2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9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2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3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2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7" grpId="0"/>
      <p:bldP spid="31" grpId="0" animBg="1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19" grpId="0" animBg="1"/>
      <p:bldP spid="19" grpId="1" animBg="1"/>
      <p:bldP spid="19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20688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записал ряд чисел. Выпиши сначала ряд однозначных, потом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двухзначных чисел.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Продолжи каждый ряд на 2 числа:</a:t>
            </a:r>
            <a:endParaRPr lang="ru-RU" sz="26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406315"/>
            <a:ext cx="824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Подчеркни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цифру в разряде десятков 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зелёным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цветом,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цифры в разряде единиц –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синим.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196479"/>
              </p:ext>
            </p:extLst>
          </p:nvPr>
        </p:nvGraphicFramePr>
        <p:xfrm>
          <a:off x="395536" y="2475513"/>
          <a:ext cx="5040560" cy="1281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664296"/>
              </a:tblGrid>
              <a:tr h="6230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Однозначные числа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6945" y="3202523"/>
            <a:ext cx="2282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Двузначные числа</a:t>
            </a:r>
            <a:endParaRPr lang="ru-RU" sz="2000" dirty="0"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804248" y="3222282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804248" y="336238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804248" y="3502490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804248" y="3642594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6804248" y="2942074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6804248" y="3082178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544191" y="2420888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десятки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8382963" y="3222282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382963" y="3362386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382963" y="3502490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382963" y="3642594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382963" y="2942074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8382963" y="3082178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7812360" y="2435697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единицы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48524" y="1700808"/>
            <a:ext cx="494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55576" y="1700808"/>
            <a:ext cx="671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513669" y="1700808"/>
            <a:ext cx="527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2201339" y="1700808"/>
            <a:ext cx="50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841110" y="1700808"/>
            <a:ext cx="533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162511" y="1700808"/>
            <a:ext cx="671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79512" y="450912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37890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сколько чисел ты записал, сколько цифр, что означает каждая цифра в записи числа.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62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54896" y="1706560"/>
            <a:ext cx="494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43660" y="1700808"/>
            <a:ext cx="671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1753" y="1700808"/>
            <a:ext cx="527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189423" y="1700808"/>
            <a:ext cx="50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29194" y="1700808"/>
            <a:ext cx="533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168883" y="1700808"/>
            <a:ext cx="5471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9225826"/>
              </p:ext>
            </p:extLst>
          </p:nvPr>
        </p:nvGraphicFramePr>
        <p:xfrm>
          <a:off x="395536" y="2475513"/>
          <a:ext cx="5040560" cy="1281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664296"/>
              </a:tblGrid>
              <a:tr h="6230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Однозначные числа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6945" y="3202523"/>
            <a:ext cx="2282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Двузначные числа</a:t>
            </a:r>
            <a:endParaRPr lang="ru-RU" sz="2000" dirty="0">
              <a:latin typeface="Arial Narrow" pitchFamily="34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6544191" y="2420888"/>
            <a:ext cx="1196161" cy="1221706"/>
            <a:chOff x="207487" y="4824734"/>
            <a:chExt cx="1196161" cy="122170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467544" y="5626128"/>
              <a:ext cx="29349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67544" y="5766232"/>
              <a:ext cx="29349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467544" y="5906336"/>
              <a:ext cx="29349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467544" y="6046440"/>
              <a:ext cx="29349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467544" y="5345920"/>
              <a:ext cx="29349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67544" y="5486024"/>
              <a:ext cx="293493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Прямоугольник 62"/>
            <p:cNvSpPr/>
            <p:nvPr/>
          </p:nvSpPr>
          <p:spPr>
            <a:xfrm>
              <a:off x="207487" y="4824734"/>
              <a:ext cx="119616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solidFill>
                    <a:srgbClr val="CC00CC"/>
                  </a:solidFill>
                  <a:latin typeface="Arial Narrow" pitchFamily="34" charset="0"/>
                  <a:cs typeface="Arial" pitchFamily="34" charset="0"/>
                </a:rPr>
                <a:t>десятки</a:t>
              </a:r>
              <a:endParaRPr lang="ru-RU" i="1" dirty="0">
                <a:solidFill>
                  <a:srgbClr val="CC00CC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812360" y="2435697"/>
            <a:ext cx="1226618" cy="1206897"/>
            <a:chOff x="7812360" y="4839543"/>
            <a:chExt cx="1226618" cy="1206897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8382963" y="5626128"/>
              <a:ext cx="29349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8382963" y="5766232"/>
              <a:ext cx="29349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8382963" y="5906336"/>
              <a:ext cx="29349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>
              <a:off x="8382963" y="6046440"/>
              <a:ext cx="29349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8382963" y="5345920"/>
              <a:ext cx="29349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8382963" y="5486024"/>
              <a:ext cx="293493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Прямоугольник 70"/>
            <p:cNvSpPr/>
            <p:nvPr/>
          </p:nvSpPr>
          <p:spPr>
            <a:xfrm>
              <a:off x="7812360" y="4839543"/>
              <a:ext cx="12266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solidFill>
                    <a:srgbClr val="CC00CC"/>
                  </a:solidFill>
                  <a:latin typeface="Arial Narrow" pitchFamily="34" charset="0"/>
                  <a:cs typeface="Arial" pitchFamily="34" charset="0"/>
                </a:rPr>
                <a:t>единицы</a:t>
              </a:r>
              <a:endParaRPr lang="ru-RU" i="1" dirty="0">
                <a:solidFill>
                  <a:srgbClr val="CC00CC"/>
                </a:solidFill>
                <a:latin typeface="Arial Narrow" pitchFamily="34" charset="0"/>
              </a:endParaRPr>
            </a:p>
          </p:txBody>
        </p:sp>
      </p:grpSp>
      <p:sp>
        <p:nvSpPr>
          <p:cNvPr id="80" name="Прямоугольник 79"/>
          <p:cNvSpPr/>
          <p:nvPr/>
        </p:nvSpPr>
        <p:spPr>
          <a:xfrm>
            <a:off x="179512" y="5406315"/>
            <a:ext cx="824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Подчеркни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цифру в разряде десятков 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зелёным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цветом,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цифры в разряде единиц –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синим. 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179512" y="37890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сколько чисел ты записал, сколько цифр, что означает каждая цифра в записи числа.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991937" y="6021288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79512" y="620688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записал ряд чисел. Выпиши сначала ряд однозначных, потом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двухзначных чисел.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Продолжи каждый ряд на 2 числа:</a:t>
            </a:r>
            <a:endParaRPr lang="ru-RU" sz="26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70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1267E-7 L 0.16077 0.116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38" y="58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333E-6 L 0.1625 0.1174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5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333E-6 L 0.17726 0.1174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58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09158E-6 L 0.24027 0.207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4" y="10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09158E-6 L 0.01736 0.207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10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09158E-6 L 0.02205 0.207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10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  <p:bldP spid="30" grpId="0"/>
      <p:bldP spid="31" grpId="0"/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7890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сколько чисел ты записал, сколько цифр, что означает каждая цифра в записи числа.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406315"/>
            <a:ext cx="824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Подчеркни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цифру в разряде десятков </a:t>
            </a:r>
            <a:r>
              <a: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зелёным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цветом,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цифры в разряде единиц –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синим.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126363"/>
              </p:ext>
            </p:extLst>
          </p:nvPr>
        </p:nvGraphicFramePr>
        <p:xfrm>
          <a:off x="395536" y="2475513"/>
          <a:ext cx="5040560" cy="12819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664296"/>
              </a:tblGrid>
              <a:tr h="62306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Однозначные числа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06945" y="3202523"/>
            <a:ext cx="2282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Двузначные числа</a:t>
            </a:r>
            <a:endParaRPr lang="ru-RU" sz="2000" dirty="0"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350515" y="3602633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826664" y="3602633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600464" y="3602633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497261" y="2961311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710555" y="3602633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3947312" y="3602633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187739" y="3602633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3031853" y="2961311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3725588" y="2961311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015120" y="2537608"/>
            <a:ext cx="494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903901" y="3123552"/>
            <a:ext cx="587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665234" y="3124999"/>
            <a:ext cx="527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689012" y="2523960"/>
            <a:ext cx="500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448312" y="2523960"/>
            <a:ext cx="533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361697" y="3124999"/>
            <a:ext cx="671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6804248" y="3222282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6804248" y="336238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804248" y="3502490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804248" y="3642594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804248" y="2942074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6804248" y="3082178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6544191" y="2420888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десятки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8382963" y="3222282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382963" y="3362386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382963" y="3502490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8382963" y="3642594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382963" y="2942074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8382963" y="3082178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7812360" y="2435697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единицы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91937" y="6021288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9512" y="620688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1.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Петя записал ряд чисел. Выпиши сначала ряд однозначных, потом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двухзначных чисел.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Продолжи каждый ряд на 2 числа:</a:t>
            </a:r>
            <a:endParaRPr lang="ru-RU" sz="26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05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/>
        </p:nvSpPr>
        <p:spPr>
          <a:xfrm>
            <a:off x="179512" y="4221088"/>
            <a:ext cx="8654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51906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 равенства, которые записал Вова. Помоги ему выписать и исправить те из них, где допущена ошибка.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59" y="5877272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726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277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281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300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532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696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5956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1295" y="1910444"/>
            <a:ext cx="2314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–  5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42" y="5877272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1943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36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975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460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2997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5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489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6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722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9591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13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361295" y="2564904"/>
            <a:ext cx="2461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+  8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520" y="3284984"/>
            <a:ext cx="257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 –  2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7325" y="1910444"/>
            <a:ext cx="2683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–  10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75931" y="2564904"/>
            <a:ext cx="2624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–   9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24129" y="3284984"/>
            <a:ext cx="2446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828312" y="5144418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2607804" y="1859599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607803" y="2564865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2660948" y="3284984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867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 flipH="1">
            <a:off x="7036491" y="5144417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7273259" y="5162573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7512068" y="5176291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828312" y="5175347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7026075" y="5157192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H="1">
            <a:off x="7262843" y="5175348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7501652" y="5189066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7956687" y="1844824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956686" y="2550090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8009831" y="3270209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2946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1906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Проверь равенства, которые записал Вова. Помоги ему выписать и исправить те из них, где допущена ошибка.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1295" y="1910444"/>
            <a:ext cx="2314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–  5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1295" y="2564904"/>
            <a:ext cx="2461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 +  8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1520" y="3284984"/>
            <a:ext cx="2571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 –  2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17325" y="1910444"/>
            <a:ext cx="2683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 –  10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75931" y="2564904"/>
            <a:ext cx="2624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 –   9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24129" y="3284984"/>
            <a:ext cx="2446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+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 =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134064" y="2539442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2607804" y="1859599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2607803" y="2564865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2660948" y="3284984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597" y="1845212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4" name="Прямая соединительная линия 93"/>
          <p:cNvCxnSpPr/>
          <p:nvPr/>
        </p:nvCxnSpPr>
        <p:spPr>
          <a:xfrm flipH="1">
            <a:off x="7519246" y="1910444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7273259" y="5162573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7512068" y="5176291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2110743" y="1859599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2234096" y="3284984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H="1">
            <a:off x="7604690" y="3251935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7501652" y="5189066"/>
            <a:ext cx="288336" cy="574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7956687" y="1844824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956686" y="2550090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8009831" y="3270209"/>
            <a:ext cx="450601" cy="523220"/>
          </a:xfrm>
          <a:prstGeom prst="rect">
            <a:avLst/>
          </a:prstGeom>
          <a:solidFill>
            <a:schemeClr val="bg1"/>
          </a:solidFill>
          <a:ln>
            <a:solidFill>
              <a:srgbClr val="9A57CD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0996" y="2505481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7106" y="319736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5696" y="179391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9988" y="3197366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" name="TextBox 103"/>
          <p:cNvSpPr txBox="1"/>
          <p:nvPr/>
        </p:nvSpPr>
        <p:spPr>
          <a:xfrm>
            <a:off x="6991937" y="4293096"/>
            <a:ext cx="195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59" y="5877272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726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277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281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300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532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7696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5956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6642" y="5877272"/>
            <a:ext cx="7985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1943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36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975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0460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93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2997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489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17224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9591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6139" y="5877272"/>
            <a:ext cx="8223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229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9" name="Picture 2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" name="Picture 2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653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96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1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24479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83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618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1732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741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2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57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2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8670" y="5301208"/>
            <a:ext cx="6286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910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689364" y="2093695"/>
            <a:ext cx="5690948" cy="2127394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857" y="2103933"/>
            <a:ext cx="5724525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0340" y="2093694"/>
            <a:ext cx="590642" cy="9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7201" y="1964916"/>
            <a:ext cx="688652" cy="1157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4016" y="548680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Кате найти массу одного сундучка, если она знает, что массы сундучков равны? 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9363" y="2150165"/>
            <a:ext cx="89926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0336" y="2150165"/>
            <a:ext cx="89926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0918" y="2131125"/>
            <a:ext cx="89926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6145427" y="5073179"/>
            <a:ext cx="197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  =  4  - 2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7231" y="5559623"/>
            <a:ext cx="1350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  =  2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39980" y="1340768"/>
            <a:ext cx="968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9A57CD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000" i="1" dirty="0">
              <a:solidFill>
                <a:srgbClr val="9A57C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2504973" y="1340768"/>
            <a:ext cx="2029865" cy="402011"/>
            <a:chOff x="153379" y="964834"/>
            <a:chExt cx="2029865" cy="402011"/>
          </a:xfrm>
        </p:grpSpPr>
        <p:sp>
          <p:nvSpPr>
            <p:cNvPr id="38" name="TextBox 37"/>
            <p:cNvSpPr txBox="1"/>
            <p:nvPr/>
          </p:nvSpPr>
          <p:spPr>
            <a:xfrm>
              <a:off x="153379" y="966735"/>
              <a:ext cx="9683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>
                  <a:solidFill>
                    <a:srgbClr val="9A57CD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000" i="1" dirty="0">
                <a:solidFill>
                  <a:srgbClr val="9A57CD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214920" y="964834"/>
              <a:ext cx="9683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>
                  <a:solidFill>
                    <a:srgbClr val="9A57CD"/>
                  </a:solidFill>
                  <a:latin typeface="Arial" pitchFamily="34" charset="0"/>
                  <a:cs typeface="Arial" pitchFamily="34" charset="0"/>
                </a:rPr>
                <a:t>часть</a:t>
              </a:r>
              <a:endParaRPr lang="ru-RU" sz="2000" i="1" dirty="0">
                <a:solidFill>
                  <a:srgbClr val="9A57CD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084168" y="6021288"/>
            <a:ext cx="266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2 кг.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24350" y="4185002"/>
            <a:ext cx="154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способ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403648" y="4149080"/>
            <a:ext cx="154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способ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12009" y="2543557"/>
            <a:ext cx="824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кг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8543" y="2542277"/>
            <a:ext cx="824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кг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26599" y="469552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95736" y="4712884"/>
            <a:ext cx="1088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2 </a:t>
            </a: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кг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06574" y="1628800"/>
            <a:ext cx="1114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х  +  2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614339" y="158205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79316" y="4629766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3568" y="5229200"/>
            <a:ext cx="2666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2 кг.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31885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0.26788 0.15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7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-0.14965 0.136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-0.63212 0.316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15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2342 0.31643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19" y="1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0.32761 0.4388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2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09566 0.445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74" y="2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1"/>
      <p:bldP spid="40" grpId="0"/>
      <p:bldP spid="41" grpId="0"/>
      <p:bldP spid="42" grpId="0"/>
      <p:bldP spid="5" grpId="0"/>
      <p:bldP spid="5" grpId="1"/>
      <p:bldP spid="6" grpId="0"/>
      <p:bldP spid="6" grpId="1"/>
      <p:bldP spid="7" grpId="0"/>
      <p:bldP spid="47" grpId="0"/>
      <p:bldP spid="8" grpId="0"/>
      <p:bldP spid="8" grpId="1"/>
      <p:bldP spid="9" grpId="0"/>
      <p:bldP spid="9" grpId="1"/>
      <p:bldP spid="1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25" y="62068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476" y="1821017"/>
            <a:ext cx="8677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Бабушка Вовы Колесникова вырастила на одной яблоне 8 яблок.  Это на 3 кг меньше, чем на другой. Сколько кг яблок вырастила  бабушка  на второй яблоне? Сколько кг яблок выросло на двух яблонях вместе?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476" y="3450563"/>
            <a:ext cx="890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груши бабушка собрала сначала 7 кг плодов, а потом ещё 6 кг. Из 5 кг она сварила компот. Сколько кг груш осталось у бабушки?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476" y="4820959"/>
            <a:ext cx="890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Бабушка приготовила 14 л кваса. Когда несколько литров кваса Вова и его друзья выпили, осталось 9 л. Сколько литров кваса выпили Вова и его друзья?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1248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6083720" y="3526621"/>
            <a:ext cx="2664744" cy="1342539"/>
            <a:chOff x="5507656" y="4548829"/>
            <a:chExt cx="2664744" cy="1342539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6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Правая круглая скобка 7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940152" y="1499838"/>
            <a:ext cx="2952776" cy="1929162"/>
            <a:chOff x="5507656" y="2610959"/>
            <a:chExt cx="2952776" cy="1929162"/>
          </a:xfrm>
        </p:grpSpPr>
        <p:pic>
          <p:nvPicPr>
            <p:cNvPr id="5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5507656" y="2636912"/>
              <a:ext cx="2880320" cy="18409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8069568" y="3464364"/>
              <a:ext cx="390864" cy="3867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342911" y="2610959"/>
              <a:ext cx="390864" cy="3867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938192" y="4153351"/>
              <a:ext cx="390864" cy="3867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914665" y="3766581"/>
              <a:ext cx="390864" cy="38677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011712" y="4966781"/>
            <a:ext cx="2664744" cy="1342539"/>
            <a:chOff x="5507656" y="4548829"/>
            <a:chExt cx="2664744" cy="1342539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>
              <a:off x="5507656" y="5373216"/>
              <a:ext cx="2646922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5507656" y="5246258"/>
              <a:ext cx="2664744" cy="287092"/>
              <a:chOff x="5507656" y="5246258"/>
              <a:chExt cx="2664744" cy="287092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5507656" y="5246258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8172400" y="5246258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6937332" y="5262846"/>
                <a:ext cx="0" cy="27050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Правая круглая скобка 29"/>
            <p:cNvSpPr/>
            <p:nvPr/>
          </p:nvSpPr>
          <p:spPr>
            <a:xfrm rot="16200000">
              <a:off x="6741219" y="3743833"/>
              <a:ext cx="179795" cy="2646922"/>
            </a:xfrm>
            <a:prstGeom prst="rightBracket">
              <a:avLst>
                <a:gd name="adj" fmla="val 58420"/>
              </a:avLst>
            </a:prstGeom>
            <a:ln>
              <a:solidFill>
                <a:srgbClr val="F428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635685" y="4548829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6012160" y="5504598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316636" y="5504598"/>
              <a:ext cx="390864" cy="386770"/>
            </a:xfrm>
            <a:prstGeom prst="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43492" y="1399416"/>
            <a:ext cx="5264612" cy="267765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Бабушка Вовы Колесникова вырастила на одной яблоне 8 яблок.  Это на 3 кг меньше, чем на другой. Сколько кг яблок вырастила  бабушка  на второй яблоне? Сколько кг яблок выросло на двух яблонях вместе?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1025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Ребята перепутали тексты задач и схемы к ним. Помогите им выбрать  и заполнить для каждой задачи нужную схему. Реши задачи. 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419872" y="4077073"/>
            <a:ext cx="2796052" cy="2376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496" y="4462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100. Сложение и вычитание в пределах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415348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13790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417 L -0.63403 0.428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01" y="2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18536</TotalTime>
  <Words>1730</Words>
  <Application>Microsoft Office PowerPoint</Application>
  <PresentationFormat>Экран (4:3)</PresentationFormat>
  <Paragraphs>292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1669</cp:revision>
  <dcterms:created xsi:type="dcterms:W3CDTF">2010-10-26T14:31:01Z</dcterms:created>
  <dcterms:modified xsi:type="dcterms:W3CDTF">2013-04-04T20:01:26Z</dcterms:modified>
</cp:coreProperties>
</file>