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308" r:id="rId3"/>
    <p:sldId id="306" r:id="rId4"/>
    <p:sldId id="271" r:id="rId5"/>
    <p:sldId id="281" r:id="rId6"/>
    <p:sldId id="282" r:id="rId7"/>
    <p:sldId id="276" r:id="rId8"/>
    <p:sldId id="284" r:id="rId9"/>
    <p:sldId id="279" r:id="rId10"/>
    <p:sldId id="298" r:id="rId11"/>
    <p:sldId id="293" r:id="rId12"/>
    <p:sldId id="302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CC0000"/>
    <a:srgbClr val="FF99FF"/>
    <a:srgbClr val="FF33CC"/>
    <a:srgbClr val="CC0066"/>
    <a:srgbClr val="FFCCCC"/>
    <a:srgbClr val="9966FF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9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E78-E8DD-4A4A-9199-73AB4EFAA982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5B8FB-3100-4169-84E9-9E5123966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B8FB-3100-4169-84E9-9E51239668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ECEC-55D0-411B-8A32-998C68FA0C79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329B-6798-4873-9A15-6763AC42B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725C-B122-4461-B58E-37CCC452D8CA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51E1-BAE4-41E3-95A0-52DAE0F74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E340-E0AE-442C-A8A3-E1D180BEC464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9197-CFDF-4B47-85B0-2668C9A62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873E-80C6-467D-B8F1-D8EF0D880EBD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A7F4-4E2D-447D-A370-F5025141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CE67-6FCE-4E16-BE4E-665DF9AEA5E0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7B40-B08C-4D21-984E-A3AE6F195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D967-BFAB-4A2E-AD32-828126F56AEB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BFB9-894C-43F6-B457-F6D151B5A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43E3-DD72-4828-9E70-3CDDA771A52A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B62F-DBF2-42E9-A1DA-4CE45642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0ABC-77BE-4C68-9BB0-6A23D44F7126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19E7-B1CE-4CCF-ADA2-8AA0A426A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C4D68F-23D3-45FE-9760-5295A2B4A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438" y="6556375"/>
            <a:ext cx="2000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scul32.ucoz.ru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4F4E1B-A9ED-4B72-B484-8A1E16858A71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5EE78E-33FA-4F22-A276-34E9315B2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702" r:id="rId3"/>
    <p:sldLayoutId id="2147483697" r:id="rId4"/>
    <p:sldLayoutId id="2147483698" r:id="rId5"/>
    <p:sldLayoutId id="2147483703" r:id="rId6"/>
    <p:sldLayoutId id="2147483699" r:id="rId7"/>
    <p:sldLayoutId id="2147483700" r:id="rId8"/>
    <p:sldLayoutId id="214748370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adikal.ru/F/s001.radikal.ru/i196/1108/6e/741cbcd1e624.jpg.html" TargetMode="External"/><Relationship Id="rId3" Type="http://schemas.openxmlformats.org/officeDocument/2006/relationships/hyperlink" Target="http://radikal.ru/F/s61.radikal.ru/i174/1108/fe/7e09bf93922d.png.html" TargetMode="External"/><Relationship Id="rId7" Type="http://schemas.openxmlformats.org/officeDocument/2006/relationships/hyperlink" Target="http://radikal.ru/F/s016.radikal.ru/i334/1108/4b/cb6bf8521304.jpg.html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adikal.ru/F/s006.radikal.ru/i215/1108/27/d50161fe8d93.jpg.html" TargetMode="External"/><Relationship Id="rId5" Type="http://schemas.openxmlformats.org/officeDocument/2006/relationships/hyperlink" Target="http://radikal.ru/F/i031.radikal.ru/1108/af/e5b586b66c4b.png.html" TargetMode="External"/><Relationship Id="rId10" Type="http://schemas.openxmlformats.org/officeDocument/2006/relationships/hyperlink" Target="http://radikal.ru/F/s52.radikal.ru/i138/1108/3f/114499b32a9b.jpg.html" TargetMode="External"/><Relationship Id="rId4" Type="http://schemas.openxmlformats.org/officeDocument/2006/relationships/hyperlink" Target="http://radikal.ru/F/s48.radikal.ru/i119/1108/44/ded3b50ec97b.png.html" TargetMode="External"/><Relationship Id="rId9" Type="http://schemas.openxmlformats.org/officeDocument/2006/relationships/hyperlink" Target="http://radikal.ru/F/s43.radikal.ru/i099/1108/92/857af7fa9666.gif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365104"/>
            <a:ext cx="3923928" cy="249289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412776"/>
            <a:ext cx="705678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для фронтальной работы  по математике 2 класс </a:t>
            </a:r>
          </a:p>
          <a:p>
            <a:pPr algn="ctr"/>
            <a:r>
              <a:rPr lang="ru-RU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уравнений, задач. Занимательный геометрический материал.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100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990000"/>
                </a:solidFill>
              </a:rPr>
              <a:t>Работу выполнила учитель начальных классов ГБОУ СОШ№484</a:t>
            </a:r>
            <a:endParaRPr lang="ru-RU" sz="2000" i="1" dirty="0">
              <a:solidFill>
                <a:srgbClr val="99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8904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990000"/>
                </a:solidFill>
              </a:rPr>
              <a:t>Петрова Алла Алексеевна</a:t>
            </a:r>
            <a:endParaRPr lang="ru-RU" sz="2000" dirty="0">
              <a:solidFill>
                <a:srgbClr val="99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0" y="40169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Санкт-Петербург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39752" y="1628801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>21</a:t>
            </a:r>
            <a:endParaRPr lang="ru-RU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9752" y="155679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28184" y="2708920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31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155679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79912" y="47667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8" idx="3"/>
            <a:endCxn id="7" idx="7"/>
          </p:cNvCxnSpPr>
          <p:nvPr/>
        </p:nvCxnSpPr>
        <p:spPr>
          <a:xfrm flipH="1">
            <a:off x="2954379" y="1029836"/>
            <a:ext cx="930986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3"/>
          </p:cNvCxnSpPr>
          <p:nvPr/>
        </p:nvCxnSpPr>
        <p:spPr>
          <a:xfrm flipH="1">
            <a:off x="2123728" y="2109956"/>
            <a:ext cx="321477" cy="52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5"/>
            <a:endCxn id="4" idx="1"/>
          </p:cNvCxnSpPr>
          <p:nvPr/>
        </p:nvCxnSpPr>
        <p:spPr>
          <a:xfrm>
            <a:off x="2954379" y="2109956"/>
            <a:ext cx="282914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5"/>
            <a:endCxn id="6" idx="1"/>
          </p:cNvCxnSpPr>
          <p:nvPr/>
        </p:nvCxnSpPr>
        <p:spPr>
          <a:xfrm>
            <a:off x="4394539" y="1029836"/>
            <a:ext cx="1147010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2060848"/>
            <a:ext cx="282914" cy="69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  <a:endCxn id="3" idx="7"/>
          </p:cNvCxnSpPr>
          <p:nvPr/>
        </p:nvCxnSpPr>
        <p:spPr>
          <a:xfrm flipH="1">
            <a:off x="5258635" y="2109956"/>
            <a:ext cx="282914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131979" y="14947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708920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2633042"/>
            <a:ext cx="7200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28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44008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34290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уравнение со знаком «-». Ответом этого уравнения является верхний кружочек. Решите уравнение.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1628800"/>
            <a:ext cx="94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_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4293096"/>
            <a:ext cx="459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31-10=21</a:t>
            </a:r>
          </a:p>
          <a:p>
            <a:pPr algn="ctr"/>
            <a:r>
              <a:rPr lang="ru-RU" dirty="0" smtClean="0"/>
              <a:t>20+8=28</a:t>
            </a:r>
          </a:p>
          <a:p>
            <a:pPr algn="ctr"/>
            <a:r>
              <a:rPr lang="ru-RU" dirty="0" smtClean="0"/>
              <a:t>21-20=1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5724128" y="404664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42</a:t>
            </a:r>
            <a:endParaRPr lang="ru-RU" sz="80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10" name="WordArt 2"/>
          <p:cNvSpPr>
            <a:spLocks noChangeArrowheads="1" noChangeShapeType="1" noTextEdit="1"/>
          </p:cNvSpPr>
          <p:nvPr/>
        </p:nvSpPr>
        <p:spPr bwMode="auto">
          <a:xfrm>
            <a:off x="3635698" y="805372"/>
            <a:ext cx="501650" cy="391379"/>
          </a:xfrm>
          <a:prstGeom prst="rect">
            <a:avLst/>
          </a:prstGeom>
          <a:ln>
            <a:solidFill>
              <a:srgbClr val="FF99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4356423" y="620688"/>
            <a:ext cx="64770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6012160" y="2132856"/>
            <a:ext cx="936104" cy="7005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37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auto">
          <a:xfrm>
            <a:off x="2267273" y="653118"/>
            <a:ext cx="1008062" cy="68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34</a:t>
            </a:r>
          </a:p>
        </p:txBody>
      </p:sp>
      <p:sp>
        <p:nvSpPr>
          <p:cNvPr id="145415" name="WordArt 7"/>
          <p:cNvSpPr>
            <a:spLocks noChangeArrowheads="1" noChangeShapeType="1" noTextEdit="1"/>
          </p:cNvSpPr>
          <p:nvPr/>
        </p:nvSpPr>
        <p:spPr bwMode="auto">
          <a:xfrm>
            <a:off x="2195737" y="2060848"/>
            <a:ext cx="936104" cy="7977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50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4067944" y="3573016"/>
            <a:ext cx="1008112" cy="79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6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29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9540552" y="2996952"/>
            <a:ext cx="704254" cy="5060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20" name="WordArt 12"/>
          <p:cNvSpPr>
            <a:spLocks noChangeArrowheads="1" noChangeShapeType="1" noTextEdit="1"/>
          </p:cNvSpPr>
          <p:nvPr/>
        </p:nvSpPr>
        <p:spPr bwMode="auto">
          <a:xfrm>
            <a:off x="4283398" y="2060848"/>
            <a:ext cx="727075" cy="7977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45421" name="WordArt 13"/>
          <p:cNvSpPr>
            <a:spLocks noChangeArrowheads="1" noChangeShapeType="1" noTextEdit="1"/>
          </p:cNvSpPr>
          <p:nvPr/>
        </p:nvSpPr>
        <p:spPr bwMode="auto">
          <a:xfrm rot="229002">
            <a:off x="6088885" y="3325960"/>
            <a:ext cx="900501" cy="957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3637"/>
              </a:avLst>
            </a:prstTxWarp>
          </a:bodyPr>
          <a:lstStyle/>
          <a:p>
            <a:pPr algn="ctr"/>
            <a:endParaRPr lang="ru-RU" sz="36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22" name="WordArt 14"/>
          <p:cNvSpPr>
            <a:spLocks noChangeArrowheads="1" noChangeShapeType="1" noTextEdit="1"/>
          </p:cNvSpPr>
          <p:nvPr/>
        </p:nvSpPr>
        <p:spPr bwMode="auto">
          <a:xfrm>
            <a:off x="2267744" y="3645024"/>
            <a:ext cx="108012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43"/>
              </a:avLst>
            </a:prstTxWarp>
          </a:bodyPr>
          <a:lstStyle/>
          <a:p>
            <a:pPr algn="ctr"/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42</a:t>
            </a:r>
          </a:p>
        </p:txBody>
      </p:sp>
      <p:sp>
        <p:nvSpPr>
          <p:cNvPr id="145423" name="WordArt 15"/>
          <p:cNvSpPr>
            <a:spLocks noChangeArrowheads="1" noChangeShapeType="1" noTextEdit="1"/>
          </p:cNvSpPr>
          <p:nvPr/>
        </p:nvSpPr>
        <p:spPr bwMode="auto">
          <a:xfrm>
            <a:off x="5940152" y="620688"/>
            <a:ext cx="865188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spc="720" dirty="0">
              <a:ln w="9525">
                <a:noFill/>
                <a:round/>
                <a:headEnd/>
                <a:tailEnd/>
              </a:ln>
              <a:solidFill>
                <a:srgbClr val="FF99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32" name="Picture 8" descr="http://im8-tub-ru.yandex.net/i?id=417581718-6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916832"/>
            <a:ext cx="1296144" cy="1008112"/>
          </a:xfrm>
          <a:prstGeom prst="rect">
            <a:avLst/>
          </a:prstGeom>
          <a:noFill/>
        </p:spPr>
      </p:pic>
      <p:pic>
        <p:nvPicPr>
          <p:cNvPr id="1034" name="Picture 10" descr="http://im2-tub-ru.yandex.net/i?id=304037302-1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2195736" y="3429000"/>
            <a:ext cx="1384414" cy="1139521"/>
          </a:xfrm>
          <a:prstGeom prst="rect">
            <a:avLst/>
          </a:prstGeom>
          <a:noFill/>
        </p:spPr>
      </p:pic>
      <p:pic>
        <p:nvPicPr>
          <p:cNvPr id="1038" name="Picture 14" descr="http://im6-tub-ru.yandex.net/i?id=57841164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548680"/>
            <a:ext cx="1619250" cy="1008111"/>
          </a:xfrm>
          <a:prstGeom prst="rect">
            <a:avLst/>
          </a:prstGeom>
          <a:noFill/>
        </p:spPr>
      </p:pic>
      <p:pic>
        <p:nvPicPr>
          <p:cNvPr id="29" name="Picture 10" descr="http://im2-tub-ru.yandex.net/i?id=304037302-19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548680"/>
            <a:ext cx="1428750" cy="1008112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292080" y="1988840"/>
            <a:ext cx="720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=</a:t>
            </a:r>
            <a:endParaRPr lang="ru-RU" sz="4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81532" y="3501008"/>
            <a:ext cx="65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=</a:t>
            </a:r>
            <a:endParaRPr lang="ru-RU" sz="40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4297" y="692696"/>
            <a:ext cx="514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=</a:t>
            </a:r>
            <a:endParaRPr lang="ru-RU" sz="4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3563887" y="3428999"/>
            <a:ext cx="43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ru-RU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1916832"/>
            <a:ext cx="648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" name="Picture 10" descr="http://im2-tub-ru.yandex.net/i?id=304037302-19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5373216"/>
            <a:ext cx="864096" cy="648072"/>
          </a:xfrm>
          <a:prstGeom prst="rect">
            <a:avLst/>
          </a:prstGeom>
          <a:noFill/>
        </p:spPr>
      </p:pic>
      <p:pic>
        <p:nvPicPr>
          <p:cNvPr id="43" name="Picture 8" descr="http://im8-tub-ru.yandex.net/i?id=417581718-67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 flipV="1">
            <a:off x="1043608" y="5085184"/>
            <a:ext cx="936104" cy="1008112"/>
          </a:xfrm>
          <a:prstGeom prst="rect">
            <a:avLst/>
          </a:prstGeom>
          <a:noFill/>
        </p:spPr>
      </p:pic>
      <p:pic>
        <p:nvPicPr>
          <p:cNvPr id="44" name="Picture 14" descr="http://im6-tub-ru.yandex.net/i?id=57841164-26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5373216"/>
            <a:ext cx="1008112" cy="64807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 rot="10800000" flipV="1">
            <a:off x="1907704" y="5271501"/>
            <a:ext cx="12241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= 13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55976" y="5373217"/>
            <a:ext cx="12961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= 42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308304" y="5373216"/>
            <a:ext cx="12961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= 34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0152" y="3284984"/>
            <a:ext cx="151216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8" descr="http://im8-tub-ru.yandex.net/i?id=417581718-67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3356992"/>
            <a:ext cx="1352550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 autoUpdateAnimBg="0"/>
      <p:bldP spid="145412" grpId="0" autoUpdateAnimBg="0"/>
      <p:bldP spid="145413" grpId="0" autoUpdateAnimBg="0"/>
      <p:bldP spid="145414" grpId="0" autoUpdateAnimBg="0"/>
      <p:bldP spid="145415" grpId="0" autoUpdateAnimBg="0"/>
      <p:bldP spid="145416" grpId="0" autoUpdateAnimBg="0"/>
      <p:bldP spid="145420" grpId="0" autoUpdateAnimBg="0"/>
      <p:bldP spid="145421" grpId="0" autoUpdateAnimBg="0"/>
      <p:bldP spid="145422" grpId="0" autoUpdateAnimBg="0"/>
      <p:bldP spid="145423" grpId="0" autoUpdateAnimBg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364088" y="1700808"/>
            <a:ext cx="1800200" cy="165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5364088" y="1700808"/>
            <a:ext cx="1800200" cy="163448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омб 37"/>
          <p:cNvSpPr/>
          <p:nvPr/>
        </p:nvSpPr>
        <p:spPr>
          <a:xfrm rot="8024228">
            <a:off x="5691943" y="1929522"/>
            <a:ext cx="1144492" cy="1197118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700808"/>
            <a:ext cx="129614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  <a:endCxn id="13" idx="2"/>
          </p:cNvCxnSpPr>
          <p:nvPr/>
        </p:nvCxnSpPr>
        <p:spPr>
          <a:xfrm>
            <a:off x="1907704" y="1700808"/>
            <a:ext cx="0" cy="165618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59632" y="2276872"/>
            <a:ext cx="129614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59632" y="2852936"/>
            <a:ext cx="12961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Ромб 36"/>
          <p:cNvSpPr/>
          <p:nvPr/>
        </p:nvSpPr>
        <p:spPr>
          <a:xfrm>
            <a:off x="5796136" y="2060848"/>
            <a:ext cx="914400" cy="9144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404664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Задачи на смекалку.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350100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Найдите 8 квадратов на первом чертеже.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 rot="10800000" flipV="1">
            <a:off x="251517" y="3942057"/>
            <a:ext cx="856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-Сколько квадратов на втором чертеже?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 rot="10800000" flipV="1">
            <a:off x="323524" y="4428003"/>
            <a:ext cx="849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Из каких фигур они составлены?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 rot="10800000" flipV="1">
            <a:off x="395536" y="4869613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-Сколько треугольников на третьем чертеже? </a:t>
            </a:r>
            <a:endParaRPr lang="ru-RU" sz="2400" dirty="0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228184" y="4293096"/>
            <a:ext cx="2304256" cy="1800200"/>
          </a:xfrm>
          <a:prstGeom prst="triangle">
            <a:avLst>
              <a:gd name="adj" fmla="val 533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7" idx="2"/>
          </p:cNvCxnSpPr>
          <p:nvPr/>
        </p:nvCxnSpPr>
        <p:spPr>
          <a:xfrm flipV="1">
            <a:off x="6228184" y="5013176"/>
            <a:ext cx="1656184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7" idx="0"/>
          </p:cNvCxnSpPr>
          <p:nvPr/>
        </p:nvCxnSpPr>
        <p:spPr>
          <a:xfrm>
            <a:off x="7456514" y="4293096"/>
            <a:ext cx="211830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990000"/>
                </a:solidFill>
              </a:rPr>
              <a:t>источник шаблона:</a:t>
            </a:r>
            <a:br>
              <a:rPr lang="ru-RU" sz="3200" b="1" dirty="0" smtClean="0">
                <a:solidFill>
                  <a:srgbClr val="990000"/>
                </a:solidFill>
              </a:rPr>
            </a:br>
            <a:endParaRPr lang="ru-RU" sz="3200" dirty="0" smtClean="0">
              <a:solidFill>
                <a:srgbClr val="9900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71550" y="908720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Рожко Наталья Викторовна</a:t>
            </a:r>
          </a:p>
          <a:p>
            <a:r>
              <a:rPr lang="ru-RU" dirty="0"/>
              <a:t>МОУ СОШ №32 г. Комсомольска-на-Амуре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>
                <a:hlinkClick r:id="rId2"/>
              </a:rPr>
              <a:t>http://pedsovet.su/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Для шаблона использованы источники: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71500" y="2636912"/>
            <a:ext cx="7715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3"/>
              </a:rPr>
              <a:t>http://radikal.ru/F/s61.radikal.ru/i174/1108/fe/7e09bf93922d.png.html</a:t>
            </a:r>
            <a:r>
              <a:rPr lang="ru-RU" sz="1200" dirty="0">
                <a:latin typeface="Calibri" pitchFamily="34" charset="0"/>
              </a:rPr>
              <a:t>  девочка с портфелем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571500" y="2852936"/>
            <a:ext cx="8715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4"/>
              </a:rPr>
              <a:t>http://radikal.ru/F/s48.radikal.ru/i119/1108/44/ded3b50ec97b.png.html</a:t>
            </a:r>
            <a:r>
              <a:rPr lang="ru-RU" sz="1200" dirty="0">
                <a:latin typeface="Calibri" pitchFamily="34" charset="0"/>
              </a:rPr>
              <a:t>  девочка за партой   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71500" y="3140968"/>
            <a:ext cx="864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5"/>
              </a:rPr>
              <a:t>http://radikal.ru/F/i031.radikal.ru/1108/af/e5b586b66c4b.png.html</a:t>
            </a:r>
            <a:r>
              <a:rPr lang="ru-RU" sz="1200" dirty="0">
                <a:latin typeface="Calibri" pitchFamily="34" charset="0"/>
              </a:rPr>
              <a:t> мальчик с кубиком</a:t>
            </a: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571500" y="3356993"/>
            <a:ext cx="8358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6"/>
              </a:rPr>
              <a:t>http://radikal.ru/F/s006.radikal.ru/i215/1108/27/d50161fe8d93.jpg.html</a:t>
            </a:r>
            <a:r>
              <a:rPr lang="ru-RU" sz="1200" dirty="0">
                <a:latin typeface="Calibri" pitchFamily="34" charset="0"/>
              </a:rPr>
              <a:t>  мальчик</a:t>
            </a: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571500" y="3573016"/>
            <a:ext cx="7358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7"/>
              </a:rPr>
              <a:t>http://radikal.ru/F/s016.radikal.ru/i334/1108/4b/cb6bf8521304.jpg.html</a:t>
            </a:r>
            <a:r>
              <a:rPr lang="ru-RU" sz="1200" dirty="0">
                <a:latin typeface="Calibri" pitchFamily="34" charset="0"/>
              </a:rPr>
              <a:t>  веточка</a:t>
            </a:r>
          </a:p>
        </p:txBody>
      </p:sp>
      <p:sp>
        <p:nvSpPr>
          <p:cNvPr id="10249" name="Прямоугольник 8"/>
          <p:cNvSpPr>
            <a:spLocks noChangeArrowheads="1"/>
          </p:cNvSpPr>
          <p:nvPr/>
        </p:nvSpPr>
        <p:spPr bwMode="auto">
          <a:xfrm>
            <a:off x="571500" y="3789040"/>
            <a:ext cx="8072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8"/>
              </a:rPr>
              <a:t>http://radikal.ru/F/s001.radikal.ru/i196/1108/6e/741cbcd1e624.jpg.html</a:t>
            </a:r>
            <a:r>
              <a:rPr lang="ru-RU" sz="1200" dirty="0">
                <a:latin typeface="Calibri" pitchFamily="34" charset="0"/>
              </a:rPr>
              <a:t>  птичка</a:t>
            </a:r>
          </a:p>
        </p:txBody>
      </p:sp>
      <p:sp>
        <p:nvSpPr>
          <p:cNvPr id="10250" name="Прямоугольник 9"/>
          <p:cNvSpPr>
            <a:spLocks noChangeArrowheads="1"/>
          </p:cNvSpPr>
          <p:nvPr/>
        </p:nvSpPr>
        <p:spPr bwMode="auto">
          <a:xfrm>
            <a:off x="571500" y="4005064"/>
            <a:ext cx="7929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9"/>
              </a:rPr>
              <a:t>http://radikal.ru/F/s43.radikal.ru/i099/1108/92/857af7fa9666.gif.html</a:t>
            </a:r>
            <a:r>
              <a:rPr lang="ru-RU" sz="1200" dirty="0">
                <a:latin typeface="Calibri" pitchFamily="34" charset="0"/>
              </a:rPr>
              <a:t> фон 1</a:t>
            </a:r>
          </a:p>
        </p:txBody>
      </p:sp>
      <p:sp>
        <p:nvSpPr>
          <p:cNvPr id="10251" name="Прямоугольник 10"/>
          <p:cNvSpPr>
            <a:spLocks noChangeArrowheads="1"/>
          </p:cNvSpPr>
          <p:nvPr/>
        </p:nvSpPr>
        <p:spPr bwMode="auto">
          <a:xfrm>
            <a:off x="571500" y="4293097"/>
            <a:ext cx="800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hlinkClick r:id="rId10"/>
              </a:rPr>
              <a:t>http://radikal.ru/F/s52.radikal.ru/i138/1108/3f/114499b32a9b.jpg.html</a:t>
            </a:r>
            <a:r>
              <a:rPr lang="ru-RU" sz="1200" dirty="0">
                <a:latin typeface="Calibri" pitchFamily="34" charset="0"/>
              </a:rPr>
              <a:t>  фон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548680"/>
          <a:ext cx="8136905" cy="58641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46505"/>
                <a:gridCol w="3956476"/>
                <a:gridCol w="1119758"/>
                <a:gridCol w="1194408"/>
                <a:gridCol w="1119758"/>
              </a:tblGrid>
              <a:tr h="83571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90000"/>
                          </a:solidFill>
                        </a:rPr>
                        <a:t>1</a:t>
                      </a:r>
                      <a:endParaRPr lang="ru-RU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90000"/>
                          </a:solidFill>
                        </a:rPr>
                        <a:t>В</a:t>
                      </a:r>
                      <a:r>
                        <a:rPr lang="ru-RU" b="0" i="1" baseline="0" dirty="0" smtClean="0">
                          <a:solidFill>
                            <a:srgbClr val="990000"/>
                          </a:solidFill>
                        </a:rPr>
                        <a:t> наборе 9 фломастеров. Сколько фломастеров в  3 наборах?</a:t>
                      </a:r>
                      <a:endParaRPr lang="ru-RU" b="0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9900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990000"/>
                          </a:solidFill>
                        </a:rPr>
                        <a:t>27</a:t>
                      </a:r>
                      <a:endParaRPr lang="ru-RU" sz="2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99000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10088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Сколько килограммов земляники помещается в 7 корзиночках, если в одной 3 кг ягод?</a:t>
                      </a:r>
                      <a:endParaRPr lang="ru-RU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21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7828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Сколько</a:t>
                      </a:r>
                      <a:r>
                        <a:rPr lang="ru-RU" i="1" baseline="0" dirty="0" smtClean="0">
                          <a:solidFill>
                            <a:srgbClr val="990000"/>
                          </a:solidFill>
                        </a:rPr>
                        <a:t> колес у 5 трехколесных велосипедов?</a:t>
                      </a:r>
                      <a:endParaRPr lang="ru-RU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15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7366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Сколько лепестков на трех </a:t>
                      </a:r>
                      <a:r>
                        <a:rPr lang="ru-RU" i="1" dirty="0" err="1" smtClean="0">
                          <a:solidFill>
                            <a:srgbClr val="990000"/>
                          </a:solidFill>
                        </a:rPr>
                        <a:t>семицветиках</a:t>
                      </a:r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?</a:t>
                      </a:r>
                      <a:endParaRPr lang="ru-RU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21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15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1311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Туристический маршрут состоит из двух участков пути по 8 км каждый. Сколько километров составляет весь путь?</a:t>
                      </a:r>
                      <a:endParaRPr lang="ru-RU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16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869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990000"/>
                          </a:solidFill>
                        </a:rPr>
                        <a:t>На грядке сидят 6 воробьев,</a:t>
                      </a:r>
                      <a:r>
                        <a:rPr lang="ru-RU" i="1" baseline="0" dirty="0" smtClean="0">
                          <a:solidFill>
                            <a:srgbClr val="990000"/>
                          </a:solidFill>
                        </a:rPr>
                        <a:t> к ним прилетели еще 5. Кот подкрался и схватил одного воробушка . Сколько осталось воробьев на грядке?</a:t>
                      </a:r>
                      <a:endParaRPr lang="ru-RU" i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11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95" name="Прямоугольник 30"/>
          <p:cNvSpPr>
            <a:spLocks noChangeArrowheads="1"/>
          </p:cNvSpPr>
          <p:nvPr/>
        </p:nvSpPr>
        <p:spPr bwMode="auto">
          <a:xfrm>
            <a:off x="4427538" y="285273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6096" y="1628800"/>
            <a:ext cx="720080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620688"/>
            <a:ext cx="792088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188624" y="5229200"/>
            <a:ext cx="792088" cy="72008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40352" y="5445224"/>
            <a:ext cx="720080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36096" y="3212976"/>
            <a:ext cx="720080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36096" y="2420888"/>
            <a:ext cx="720080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812360" y="4221088"/>
            <a:ext cx="720080" cy="72008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Восстановите пропущенные скобки.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40-8+7=25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4482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50- 9-6=47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980728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86-30-10=66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84482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42-20+2=20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2494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Сколько прямоугольников на каждом чертеже?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7584" y="4437112"/>
            <a:ext cx="1944216" cy="151216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7864" y="4437112"/>
            <a:ext cx="1800200" cy="151216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267744" y="4437112"/>
            <a:ext cx="0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067944" y="4437112"/>
            <a:ext cx="0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347864" y="5517232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27584" y="4437112"/>
            <a:ext cx="1440160" cy="1008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3707904" y="5517232"/>
            <a:ext cx="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7584" y="5445224"/>
            <a:ext cx="19442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372200" y="4437112"/>
            <a:ext cx="1944216" cy="151216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7812360" y="4437112"/>
            <a:ext cx="0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5796136" y="4437112"/>
            <a:ext cx="576064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372200" y="4437112"/>
            <a:ext cx="1440160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812360" y="4437112"/>
            <a:ext cx="504056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5796136" y="5949280"/>
            <a:ext cx="57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1403648" y="141277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40- (8+7)=25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403648" y="22768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50-( 9-6)=47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84168" y="141277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86-(30-10)=66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156176" y="227687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(42-20)+2=20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/>
      <p:bldP spid="3" grpId="3"/>
      <p:bldP spid="4" grpId="0"/>
      <p:bldP spid="4" grpId="1"/>
      <p:bldP spid="5" grpId="0"/>
      <p:bldP spid="5" grpId="1"/>
      <p:bldP spid="6" grpId="0"/>
      <p:bldP spid="6" grpId="1"/>
      <p:bldP spid="7" grpId="0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2" descr="C:\Documents and Settings\Владелец\Рабочий стол\света\фоны\4232708230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CCECFF"/>
          </a:solidFill>
        </p:spPr>
      </p:pic>
      <p:sp>
        <p:nvSpPr>
          <p:cNvPr id="5" name="Облако 4"/>
          <p:cNvSpPr/>
          <p:nvPr/>
        </p:nvSpPr>
        <p:spPr>
          <a:xfrm>
            <a:off x="0" y="214313"/>
            <a:ext cx="3357563" cy="121443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15+25-25=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286000" y="428625"/>
            <a:ext cx="4143375" cy="1500188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8*2:8=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357813" y="357188"/>
            <a:ext cx="4000500" cy="1428750"/>
          </a:xfrm>
          <a:prstGeom prst="cloud">
            <a:avLst/>
          </a:prstGeom>
          <a:solidFill>
            <a:srgbClr val="C2D7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48-(27+14)=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1785938"/>
            <a:ext cx="3714750" cy="142875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(56-24)+18=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15000" y="2060848"/>
            <a:ext cx="3429000" cy="1214438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16: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571750" y="2286000"/>
            <a:ext cx="3714750" cy="1428750"/>
          </a:xfrm>
          <a:prstGeom prst="cloud">
            <a:avLst/>
          </a:prstGeom>
          <a:solidFill>
            <a:srgbClr val="C2D7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</a:rPr>
              <a:t>2 </a:t>
            </a:r>
            <a:r>
              <a:rPr lang="ru-RU" sz="2400" b="1" dirty="0">
                <a:solidFill>
                  <a:schemeClr val="tx1"/>
                </a:solidFill>
              </a:rPr>
              <a:t>*     </a:t>
            </a:r>
            <a:r>
              <a:rPr lang="ru-RU" sz="2400" b="1" dirty="0" smtClean="0">
                <a:solidFill>
                  <a:schemeClr val="tx1"/>
                </a:solidFill>
              </a:rPr>
              <a:t>=18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 rot="19160937">
            <a:off x="2967038" y="4270375"/>
            <a:ext cx="1200150" cy="1000125"/>
          </a:xfrm>
          <a:prstGeom prst="teardrop">
            <a:avLst>
              <a:gd name="adj" fmla="val 15975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Капля 14"/>
          <p:cNvSpPr/>
          <p:nvPr/>
        </p:nvSpPr>
        <p:spPr>
          <a:xfrm rot="18261788">
            <a:off x="2021682" y="5495131"/>
            <a:ext cx="1274762" cy="1069975"/>
          </a:xfrm>
          <a:prstGeom prst="teardrop">
            <a:avLst>
              <a:gd name="adj" fmla="val 20000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7" name="Капля 16"/>
          <p:cNvSpPr/>
          <p:nvPr/>
        </p:nvSpPr>
        <p:spPr>
          <a:xfrm rot="18603858">
            <a:off x="5753543" y="4836577"/>
            <a:ext cx="1362075" cy="1087438"/>
          </a:xfrm>
          <a:prstGeom prst="teardrop">
            <a:avLst>
              <a:gd name="adj" fmla="val 132468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00" y="3857625"/>
            <a:ext cx="1071563" cy="15700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Капля 18"/>
          <p:cNvSpPr/>
          <p:nvPr/>
        </p:nvSpPr>
        <p:spPr>
          <a:xfrm rot="18373513">
            <a:off x="619125" y="4306888"/>
            <a:ext cx="1222375" cy="914400"/>
          </a:xfrm>
          <a:prstGeom prst="teardrop">
            <a:avLst>
              <a:gd name="adj" fmla="val 20000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4213" y="5072063"/>
            <a:ext cx="184150" cy="144621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Капля 13"/>
          <p:cNvSpPr/>
          <p:nvPr/>
        </p:nvSpPr>
        <p:spPr>
          <a:xfrm rot="18831626">
            <a:off x="3913982" y="5452269"/>
            <a:ext cx="1301750" cy="1106487"/>
          </a:xfrm>
          <a:prstGeom prst="teardrop">
            <a:avLst>
              <a:gd name="adj" fmla="val 181838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50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1775" y="5143500"/>
            <a:ext cx="220663" cy="14462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Капля 15"/>
          <p:cNvSpPr/>
          <p:nvPr/>
        </p:nvSpPr>
        <p:spPr>
          <a:xfrm rot="18551914">
            <a:off x="7377090" y="5438603"/>
            <a:ext cx="1160463" cy="914400"/>
          </a:xfrm>
          <a:prstGeom prst="teardrop">
            <a:avLst>
              <a:gd name="adj" fmla="val 16000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2708920"/>
            <a:ext cx="288032" cy="43204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96336" y="2420888"/>
            <a:ext cx="288032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56377" y="2492896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=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44409" y="2420888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2049 -0.5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093 L 0.34132 -0.5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16545 -0.5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00232 L -0.25903 -0.4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36788 -0.36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55938 -0.48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092280" y="2492896"/>
            <a:ext cx="1060704" cy="914400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4365104"/>
            <a:ext cx="914400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580112" y="5373216"/>
            <a:ext cx="960120" cy="91440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484784"/>
            <a:ext cx="936104" cy="86977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501008"/>
            <a:ext cx="914400" cy="842392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373216"/>
            <a:ext cx="914400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420888"/>
            <a:ext cx="914400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365104"/>
            <a:ext cx="914400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95936" y="4365104"/>
            <a:ext cx="1060704" cy="914400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99592" y="1412776"/>
            <a:ext cx="1060704" cy="914400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483768" y="5373216"/>
            <a:ext cx="1060704" cy="914400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580112" y="3429000"/>
            <a:ext cx="864096" cy="792088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36296" y="5373216"/>
            <a:ext cx="914400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2420888"/>
            <a:ext cx="914400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5776" y="3356992"/>
            <a:ext cx="914400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ильный пятиугольник 18"/>
          <p:cNvSpPr/>
          <p:nvPr/>
        </p:nvSpPr>
        <p:spPr>
          <a:xfrm>
            <a:off x="4067944" y="1412776"/>
            <a:ext cx="960120" cy="91440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>
            <a:off x="7164288" y="4365104"/>
            <a:ext cx="960120" cy="91440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899592" y="3429000"/>
            <a:ext cx="960120" cy="91440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7944" y="3573016"/>
            <a:ext cx="91440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80112" y="2636912"/>
            <a:ext cx="91440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64288" y="1628800"/>
            <a:ext cx="91440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71600" y="5517232"/>
            <a:ext cx="91440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55776" y="4581128"/>
            <a:ext cx="91440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683568" y="1412776"/>
          <a:ext cx="7704855" cy="4825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0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Овал 35"/>
          <p:cNvSpPr/>
          <p:nvPr/>
        </p:nvSpPr>
        <p:spPr>
          <a:xfrm>
            <a:off x="5652120" y="1484784"/>
            <a:ext cx="914400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ильный пятиугольник 36"/>
          <p:cNvSpPr/>
          <p:nvPr/>
        </p:nvSpPr>
        <p:spPr>
          <a:xfrm>
            <a:off x="2555776" y="2420888"/>
            <a:ext cx="960120" cy="91440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260648"/>
            <a:ext cx="763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Занимательный прямоугольник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764704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Calibri"/>
              </a:rPr>
              <a:t>Назовите недостающие геометрические фигуры</a:t>
            </a: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6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канирование0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20688"/>
            <a:ext cx="7128792" cy="5643562"/>
          </a:xfrm>
          <a:prstGeom prst="rect">
            <a:avLst/>
          </a:prstGeom>
          <a:noFill/>
          <a:ln w="76200">
            <a:solidFill>
              <a:srgbClr val="CC0066"/>
            </a:solidFill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6286500" y="4857750"/>
            <a:ext cx="1071563" cy="1000125"/>
            <a:chOff x="6286512" y="4857760"/>
            <a:chExt cx="1071570" cy="100013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6286512" y="4857760"/>
              <a:ext cx="107157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6286512" y="4857760"/>
              <a:ext cx="1071570" cy="10001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286512" y="5857892"/>
              <a:ext cx="107157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6286500" y="4857750"/>
            <a:ext cx="1071563" cy="1000125"/>
            <a:chOff x="6286512" y="4857760"/>
            <a:chExt cx="1071570" cy="100013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5786445" y="5357827"/>
              <a:ext cx="10001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286512" y="4929199"/>
              <a:ext cx="1071570" cy="92869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893735" y="5393546"/>
              <a:ext cx="92869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476672"/>
            <a:ext cx="4320480" cy="42484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699792" y="836712"/>
            <a:ext cx="1440160" cy="13464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124744"/>
            <a:ext cx="432048" cy="4320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1052736"/>
            <a:ext cx="504056" cy="504056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131840" y="1484784"/>
            <a:ext cx="648072" cy="504056"/>
          </a:xfrm>
          <a:prstGeom prst="triangle">
            <a:avLst>
              <a:gd name="adj" fmla="val 56827"/>
            </a:avLst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6096" y="908720"/>
            <a:ext cx="504056" cy="504056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2924944"/>
            <a:ext cx="432048" cy="432048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861048"/>
            <a:ext cx="432048" cy="4320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132856"/>
            <a:ext cx="432048" cy="4320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32656"/>
            <a:ext cx="432048" cy="4320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780928"/>
            <a:ext cx="432048" cy="4320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491880" y="3501008"/>
            <a:ext cx="648072" cy="5040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220072" y="1484784"/>
            <a:ext cx="648072" cy="5040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907704" y="2276872"/>
            <a:ext cx="648072" cy="5040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148064" y="2996952"/>
            <a:ext cx="648072" cy="5040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2204864"/>
            <a:ext cx="72008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332656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990000"/>
                </a:solidFill>
              </a:rPr>
              <a:t>Какие геометрические фигуры вы видите на картинке?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3068960"/>
            <a:ext cx="2683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Какие геометрические фигуры находятся в большом круге,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529" y="4797153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вне круга,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479715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в маленьком круге?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323526" y="5445223"/>
            <a:ext cx="856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990000"/>
                </a:solidFill>
              </a:rPr>
              <a:t>Как вы думаете, что означают цифры 1,  2, 3, 5?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251520" y="585694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400" dirty="0" smtClean="0">
                <a:solidFill>
                  <a:srgbClr val="990000"/>
                </a:solidFill>
              </a:rPr>
              <a:t>1 прямоугольник;  2 больших круга;  3 маленьких круга;  5 квадратов, 5 треугольников и всего 5 кругов. )</a:t>
            </a:r>
            <a:endParaRPr lang="ru-RU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1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05064"/>
            <a:ext cx="18002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573016"/>
            <a:ext cx="1800200" cy="2016224"/>
          </a:xfrm>
          <a:prstGeom prst="rect">
            <a:avLst/>
          </a:prstGeom>
          <a:ln>
            <a:solidFill>
              <a:srgbClr val="99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05064"/>
            <a:ext cx="77038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704791">
            <a:off x="3609539" y="3392418"/>
            <a:ext cx="2212954" cy="2267700"/>
          </a:xfrm>
          <a:prstGeom prst="rtTriangle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51920" y="4581128"/>
            <a:ext cx="0" cy="10081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131840" y="4581128"/>
            <a:ext cx="1152128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347864" y="4725144"/>
            <a:ext cx="695368" cy="72700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07704" y="5085184"/>
            <a:ext cx="432048" cy="41034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67944" y="3645024"/>
            <a:ext cx="0" cy="187220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/>
          <p:nvPr/>
        </p:nvSpPr>
        <p:spPr>
          <a:xfrm>
            <a:off x="3275856" y="5085184"/>
            <a:ext cx="360040" cy="216024"/>
          </a:xfrm>
          <a:prstGeom prst="smileyFac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>
            <a:off x="3635896" y="4653136"/>
            <a:ext cx="360040" cy="41034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4211960" y="3933056"/>
            <a:ext cx="432048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3491880" y="4077072"/>
            <a:ext cx="504056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3131840" y="3645024"/>
            <a:ext cx="288032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 каждого  из вас есть карточки с геометрическими фигурками. Правильно разместите на карточках следующие маленькие фигурки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323528" y="150582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цветочек</a:t>
            </a:r>
            <a:r>
              <a:rPr lang="ru-RU" dirty="0" smtClean="0"/>
              <a:t> – </a:t>
            </a:r>
            <a:r>
              <a:rPr lang="ru-RU" sz="2000" dirty="0" smtClean="0">
                <a:solidFill>
                  <a:srgbClr val="C00000"/>
                </a:solidFill>
              </a:rPr>
              <a:t>внутри квадрата и треугольника , но не вне круга;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9888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рожицу - внутри квадрата и круга, но вне треугольника;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251520" y="248216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звездочку – внутри треугольника, но вне круга и квадрата;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306896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месяц – внутри круга, треугольника и квадрата;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4788024" y="410621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кружок – внутри квадрата, но вне прямоугольника, круга и треугольника;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5373216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квадратик – вне треугольника, круга, квадрата и прямоугольника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34" grpId="0" animBg="1"/>
      <p:bldP spid="35" grpId="0" animBg="1"/>
      <p:bldP spid="40" grpId="0" animBg="1"/>
      <p:bldP spid="17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39752" y="1628800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   5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39752" y="155679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16016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19672" y="263691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36096" y="155679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79912" y="476672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19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8" idx="3"/>
            <a:endCxn id="7" idx="7"/>
          </p:cNvCxnSpPr>
          <p:nvPr/>
        </p:nvCxnSpPr>
        <p:spPr>
          <a:xfrm flipH="1">
            <a:off x="2954379" y="1029836"/>
            <a:ext cx="930986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3"/>
          </p:cNvCxnSpPr>
          <p:nvPr/>
        </p:nvCxnSpPr>
        <p:spPr>
          <a:xfrm flipH="1">
            <a:off x="2123728" y="2109956"/>
            <a:ext cx="321477" cy="52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5"/>
            <a:endCxn id="4" idx="1"/>
          </p:cNvCxnSpPr>
          <p:nvPr/>
        </p:nvCxnSpPr>
        <p:spPr>
          <a:xfrm>
            <a:off x="2954379" y="2109956"/>
            <a:ext cx="282914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5"/>
            <a:endCxn id="6" idx="1"/>
          </p:cNvCxnSpPr>
          <p:nvPr/>
        </p:nvCxnSpPr>
        <p:spPr>
          <a:xfrm>
            <a:off x="4394539" y="1029836"/>
            <a:ext cx="1147010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2060848"/>
            <a:ext cx="282914" cy="69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  <a:endCxn id="3" idx="7"/>
          </p:cNvCxnSpPr>
          <p:nvPr/>
        </p:nvCxnSpPr>
        <p:spPr>
          <a:xfrm flipH="1">
            <a:off x="5330643" y="2109956"/>
            <a:ext cx="210906" cy="6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228184" y="2780929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>7</a:t>
            </a:r>
            <a:endParaRPr lang="ru-RU" sz="2400" dirty="0"/>
          </a:p>
        </p:txBody>
      </p:sp>
      <p:sp>
        <p:nvSpPr>
          <p:cNvPr id="2" name="Овал 1"/>
          <p:cNvSpPr/>
          <p:nvPr/>
        </p:nvSpPr>
        <p:spPr>
          <a:xfrm>
            <a:off x="6228184" y="2708920"/>
            <a:ext cx="720080" cy="64807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5010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Посмотрите на уравнение в таком необычном виде. Это уравнение со знаком «+». Ответом этого уравнения является верхний кружочек. Решите уравнение.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286000" y="45811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3+2=5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</a:rPr>
              <a:t>14-7=7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</a:rPr>
              <a:t>5+14=19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916832"/>
            <a:ext cx="105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+ </a:t>
            </a: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3004</TotalTime>
  <Words>540</Words>
  <Application>Microsoft Office PowerPoint</Application>
  <PresentationFormat>Экран (4:3)</PresentationFormat>
  <Paragraphs>139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 шаблона: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Алла Алексеевна</cp:lastModifiedBy>
  <cp:revision>331</cp:revision>
  <dcterms:created xsi:type="dcterms:W3CDTF">2011-07-26T04:50:43Z</dcterms:created>
  <dcterms:modified xsi:type="dcterms:W3CDTF">2013-05-19T10:57:45Z</dcterms:modified>
</cp:coreProperties>
</file>