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66" r:id="rId3"/>
    <p:sldId id="267" r:id="rId4"/>
    <p:sldId id="279" r:id="rId5"/>
    <p:sldId id="298" r:id="rId6"/>
    <p:sldId id="280" r:id="rId7"/>
    <p:sldId id="299" r:id="rId8"/>
    <p:sldId id="270" r:id="rId9"/>
    <p:sldId id="287" r:id="rId10"/>
    <p:sldId id="273" r:id="rId11"/>
    <p:sldId id="284" r:id="rId12"/>
    <p:sldId id="288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C96C-753E-4D97-BAD5-8931B90A7972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CC268-5C58-4C8A-A1C3-B295EED9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7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C268-5C58-4C8A-A1C3-B295EED960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9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59CFC-13F6-4D7C-97AC-B17F56B444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7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2D16-F703-4FFD-A555-37995E820A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D4E7B-5C31-4174-9FED-468210C8B1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3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7CCDA-83DB-4BE4-AFDC-D719E19402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7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684A1-6EE5-4F58-9FF7-F005D31D6C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8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1DA44-28A1-4829-96E5-85E1FD0A72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D4AB8-863D-4AD9-A4D0-F8A85B3122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4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8F34-603E-46B8-ACEB-2D14E5667D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4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2CAD-8489-4D19-A38F-A0AA1D84E5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4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ED67-291E-4447-ACA4-83932A01A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66B3-B806-4E46-A0E0-77D1ECCB9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8D13A-F329-41D4-8A38-56A2E33BCF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______Microsoft_PowerPoint1.sld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94018"/>
            <a:ext cx="66247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ПОРТФОЛИО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3200" dirty="0" smtClean="0"/>
              <a:t>    </a:t>
            </a:r>
            <a:r>
              <a:rPr lang="ru-RU" sz="3200" b="1" dirty="0" smtClean="0"/>
              <a:t>учителя </a:t>
            </a:r>
            <a:r>
              <a:rPr lang="ru-RU" sz="3200" b="1" dirty="0"/>
              <a:t>начальных </a:t>
            </a:r>
            <a:r>
              <a:rPr lang="ru-RU" sz="3200" b="1" dirty="0" smtClean="0"/>
              <a:t>классов</a:t>
            </a:r>
          </a:p>
          <a:p>
            <a:pPr algn="ctr"/>
            <a:r>
              <a:rPr lang="ru-RU" sz="3200" b="1" dirty="0" smtClean="0"/>
              <a:t>   МОУ «</a:t>
            </a:r>
            <a:r>
              <a:rPr lang="ru-RU" sz="3200" b="1" dirty="0" err="1" smtClean="0"/>
              <a:t>Рудногорская</a:t>
            </a:r>
            <a:r>
              <a:rPr lang="ru-RU" sz="3200" b="1" dirty="0" smtClean="0"/>
              <a:t> СОШ»</a:t>
            </a:r>
          </a:p>
          <a:p>
            <a:pPr algn="ctr"/>
            <a:r>
              <a:rPr lang="ru-RU" sz="3200" b="1" dirty="0" smtClean="0"/>
              <a:t>   Максимовой Раисы Ефимовны  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 </a:t>
            </a:r>
          </a:p>
          <a:p>
            <a:endParaRPr lang="ru-RU" sz="3200" dirty="0"/>
          </a:p>
          <a:p>
            <a:r>
              <a:rPr lang="ru-RU" sz="3200" dirty="0" smtClean="0"/>
              <a:t>                        </a:t>
            </a:r>
            <a:r>
              <a:rPr lang="ru-RU" sz="1600" dirty="0" smtClean="0"/>
              <a:t>Рудногорск,2012год</a:t>
            </a:r>
            <a:endParaRPr lang="ru-RU" sz="1600" dirty="0"/>
          </a:p>
        </p:txBody>
      </p:sp>
      <p:pic>
        <p:nvPicPr>
          <p:cNvPr id="3" name="Picture 5" descr="Сидоро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021718" cy="19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gallery_2_391_7600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628775"/>
            <a:ext cx="22129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980728"/>
            <a:ext cx="2160240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Личность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779912" y="3717032"/>
            <a:ext cx="191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Личность</a:t>
            </a:r>
          </a:p>
        </p:txBody>
      </p:sp>
      <p:sp>
        <p:nvSpPr>
          <p:cNvPr id="8197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1403350" y="549275"/>
            <a:ext cx="2016125" cy="935038"/>
          </a:xfrm>
          <a:prstGeom prst="wedgeRoundRectCallout">
            <a:avLst>
              <a:gd name="adj1" fmla="val 69352"/>
              <a:gd name="adj2" fmla="val 150079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8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372200" y="549275"/>
            <a:ext cx="2540077" cy="935038"/>
          </a:xfrm>
          <a:prstGeom prst="wedgeRoundRectCallout">
            <a:avLst>
              <a:gd name="adj1" fmla="val -91208"/>
              <a:gd name="adj2" fmla="val 166921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9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1331913" y="3933825"/>
            <a:ext cx="2016125" cy="1150938"/>
          </a:xfrm>
          <a:prstGeom prst="wedgeRoundRectCallout">
            <a:avLst>
              <a:gd name="adj1" fmla="val 77171"/>
              <a:gd name="adj2" fmla="val -121005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200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6084888" y="4005263"/>
            <a:ext cx="2016125" cy="1152525"/>
          </a:xfrm>
          <a:prstGeom prst="wedgeRoundRectCallout">
            <a:avLst>
              <a:gd name="adj1" fmla="val -71921"/>
              <a:gd name="adj2" fmla="val -117005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403350" y="692150"/>
            <a:ext cx="2089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Творческое мышление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6084889" y="549275"/>
            <a:ext cx="282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Способность </a:t>
            </a:r>
            <a:r>
              <a:rPr lang="ru-RU" sz="2000" b="1" dirty="0">
                <a:solidFill>
                  <a:srgbClr val="002060"/>
                </a:solidFill>
              </a:rPr>
              <a:t>к рефлексии  и самопознанию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1258888" y="4005263"/>
            <a:ext cx="2017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Развитая </a:t>
            </a:r>
            <a:r>
              <a:rPr lang="ru-RU" sz="2000" b="1" dirty="0" err="1" smtClean="0">
                <a:solidFill>
                  <a:srgbClr val="002060"/>
                </a:solidFill>
              </a:rPr>
              <a:t>коммуникатия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компетенция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6156325" y="4076700"/>
            <a:ext cx="187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Умение работать с </a:t>
            </a:r>
            <a:r>
              <a:rPr lang="ru-RU" sz="2000" b="1" dirty="0" smtClean="0">
                <a:solidFill>
                  <a:srgbClr val="002060"/>
                </a:solidFill>
              </a:rPr>
              <a:t>информаций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1908175" y="5445125"/>
            <a:ext cx="5976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u="sng">
                <a:solidFill>
                  <a:srgbClr val="6B2517"/>
                </a:solidFill>
              </a:rPr>
              <a:t>Научить учиться</a:t>
            </a:r>
          </a:p>
        </p:txBody>
      </p:sp>
    </p:spTree>
    <p:extLst>
      <p:ext uri="{BB962C8B-B14F-4D97-AF65-F5344CB8AC3E}">
        <p14:creationId xmlns:p14="http://schemas.microsoft.com/office/powerpoint/2010/main" val="4665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/>
      <p:bldP spid="8202" grpId="0"/>
      <p:bldP spid="8203" grpId="0"/>
      <p:bldP spid="8204" grpId="0"/>
      <p:bldP spid="8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cap="all" dirty="0" smtClean="0">
                <a:solidFill>
                  <a:srgbClr val="FF0000"/>
                </a:solidFill>
              </a:rPr>
              <a:t/>
            </a:r>
            <a:br>
              <a:rPr lang="ru-RU" sz="2800" cap="all" dirty="0" smtClean="0">
                <a:solidFill>
                  <a:srgbClr val="FF0000"/>
                </a:solidFill>
              </a:rPr>
            </a:br>
            <a:r>
              <a:rPr lang="x-none" sz="2800" b="1" cap="all" smtClean="0">
                <a:solidFill>
                  <a:srgbClr val="FF0000"/>
                </a:solidFill>
              </a:rPr>
              <a:t>Таблица </a:t>
            </a:r>
            <a:r>
              <a:rPr lang="x-none" sz="2800" b="1" cap="all">
                <a:solidFill>
                  <a:srgbClr val="FF0000"/>
                </a:solidFill>
              </a:rPr>
              <a:t>результатов успеваемости в динамике за </a:t>
            </a:r>
            <a:r>
              <a:rPr lang="x-none" sz="2800" b="1" cap="all" smtClean="0">
                <a:solidFill>
                  <a:srgbClr val="FF0000"/>
                </a:solidFill>
              </a:rPr>
              <a:t>че</a:t>
            </a:r>
            <a:r>
              <a:rPr lang="ru-RU" sz="2800" b="1" cap="all" dirty="0" err="1" smtClean="0">
                <a:solidFill>
                  <a:srgbClr val="FF0000"/>
                </a:solidFill>
              </a:rPr>
              <a:t>тыре</a:t>
            </a:r>
            <a:r>
              <a:rPr lang="ru-RU" sz="2800" b="1" cap="all" dirty="0" smtClean="0">
                <a:solidFill>
                  <a:srgbClr val="FF0000"/>
                </a:solidFill>
              </a:rPr>
              <a:t> </a:t>
            </a:r>
            <a:r>
              <a:rPr lang="x-none" sz="2800" b="1" cap="all" smtClean="0">
                <a:solidFill>
                  <a:srgbClr val="FF0000"/>
                </a:solidFill>
              </a:rPr>
              <a:t> </a:t>
            </a:r>
            <a:r>
              <a:rPr lang="x-none" sz="2800" b="1" cap="all">
                <a:solidFill>
                  <a:srgbClr val="FF0000"/>
                </a:solidFill>
              </a:rPr>
              <a:t>года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04727"/>
              </p:ext>
            </p:extLst>
          </p:nvPr>
        </p:nvGraphicFramePr>
        <p:xfrm>
          <a:off x="107504" y="1700810"/>
          <a:ext cx="8856983" cy="4752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835"/>
                <a:gridCol w="889221"/>
                <a:gridCol w="2941201"/>
                <a:gridCol w="3023726"/>
              </a:tblGrid>
              <a:tr h="593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Учебный год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Класс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Качество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Успеваемость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9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2008 – 2009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 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            72%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          100 %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2009 – 2010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 безотметочное обучение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безотметочное</a:t>
                      </a:r>
                      <a:r>
                        <a:rPr lang="ru-RU" sz="2000" b="1" dirty="0">
                          <a:effectLst/>
                        </a:rPr>
                        <a:t> обучение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2010 – 2011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безотметочное обучение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безотметочное</a:t>
                      </a:r>
                      <a:r>
                        <a:rPr lang="ru-RU" sz="2000" b="1" dirty="0">
                          <a:effectLst/>
                        </a:rPr>
                        <a:t> обучение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6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2011-2012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75 %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100 %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2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400" b="1" cap="all">
                <a:solidFill>
                  <a:srgbClr val="FF0000"/>
                </a:solidFill>
              </a:rPr>
              <a:t>Итогом результативности качества обучения учащихся по русскому языку являются 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i="1" dirty="0"/>
              <a:t>Школьные олимпиады  2009 г.</a:t>
            </a:r>
          </a:p>
          <a:p>
            <a:pPr marL="0" indent="0">
              <a:buNone/>
            </a:pPr>
            <a:r>
              <a:rPr lang="ru-RU" sz="1600" b="1" dirty="0" smtClean="0"/>
              <a:t>2 </a:t>
            </a:r>
            <a:r>
              <a:rPr lang="ru-RU" sz="1600" b="1" dirty="0"/>
              <a:t>место –Максимова Анна (4а)</a:t>
            </a:r>
          </a:p>
          <a:p>
            <a:pPr marL="0" indent="0">
              <a:buNone/>
            </a:pPr>
            <a:r>
              <a:rPr lang="ru-RU" sz="1600" b="1" dirty="0" smtClean="0"/>
              <a:t>3место </a:t>
            </a:r>
            <a:r>
              <a:rPr lang="ru-RU" sz="1600" b="1" dirty="0"/>
              <a:t>- </a:t>
            </a:r>
            <a:r>
              <a:rPr lang="ru-RU" sz="1600" b="1" dirty="0" err="1"/>
              <a:t>Тимербаев</a:t>
            </a:r>
            <a:r>
              <a:rPr lang="ru-RU" sz="1600" b="1" dirty="0"/>
              <a:t> Александр (4а)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i="1" dirty="0" smtClean="0"/>
              <a:t>Международно </a:t>
            </a:r>
            <a:r>
              <a:rPr lang="ru-RU" sz="1600" b="1" i="1" dirty="0"/>
              <a:t>– российские олимпиады</a:t>
            </a:r>
            <a:r>
              <a:rPr lang="ru-RU" sz="1600" b="1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2008 </a:t>
            </a:r>
            <a:r>
              <a:rPr lang="ru-RU" sz="1600" b="1" dirty="0"/>
              <a:t>г.</a:t>
            </a:r>
            <a:r>
              <a:rPr lang="ru-RU" sz="1600" b="1" i="1" dirty="0"/>
              <a:t> </a:t>
            </a:r>
            <a:r>
              <a:rPr lang="ru-RU" sz="1600" b="1" dirty="0"/>
              <a:t> Международная  игра – конкурс по языкознанию «Русский МЕДВЕЖОНОК - 2008»   </a:t>
            </a:r>
            <a:r>
              <a:rPr lang="ru-RU" sz="1600" b="1" i="1" dirty="0"/>
              <a:t>- </a:t>
            </a:r>
            <a:r>
              <a:rPr lang="ru-RU" sz="1600" b="1" dirty="0"/>
              <a:t> 6 детей 4а  класса  </a:t>
            </a:r>
          </a:p>
          <a:p>
            <a:pPr marL="0" indent="0">
              <a:buNone/>
            </a:pPr>
            <a:r>
              <a:rPr lang="ru-RU" sz="1600" b="1" dirty="0" smtClean="0"/>
              <a:t>1 </a:t>
            </a:r>
            <a:r>
              <a:rPr lang="ru-RU" sz="1600" b="1" dirty="0"/>
              <a:t>место - Хомченко Екатерина,</a:t>
            </a:r>
          </a:p>
          <a:p>
            <a:pPr marL="0" indent="0">
              <a:buNone/>
            </a:pPr>
            <a:r>
              <a:rPr lang="ru-RU" sz="1600" b="1" dirty="0"/>
              <a:t>2 место -  Максимова  Анна </a:t>
            </a:r>
          </a:p>
          <a:p>
            <a:pPr marL="0" indent="0">
              <a:buNone/>
            </a:pPr>
            <a:r>
              <a:rPr lang="ru-RU" sz="1600" b="1" dirty="0" smtClean="0"/>
              <a:t>2010г</a:t>
            </a:r>
            <a:r>
              <a:rPr lang="ru-RU" sz="1600" b="1" dirty="0"/>
              <a:t>. Международная игра – конкурс по языкознанию «Русский МЕДВЕЖОНОК - 2010»   - 5 детей 2а  класса  </a:t>
            </a:r>
          </a:p>
          <a:p>
            <a:pPr marL="0" indent="0">
              <a:buNone/>
            </a:pPr>
            <a:r>
              <a:rPr lang="ru-RU" sz="1600" b="1" dirty="0" smtClean="0"/>
              <a:t>1 </a:t>
            </a:r>
            <a:r>
              <a:rPr lang="ru-RU" sz="1600" b="1" dirty="0"/>
              <a:t>место в школе и 3 место в районе - </a:t>
            </a:r>
            <a:r>
              <a:rPr lang="ru-RU" sz="1600" b="1" dirty="0" err="1"/>
              <a:t>Ружьина</a:t>
            </a:r>
            <a:r>
              <a:rPr lang="ru-RU" sz="1600" b="1" dirty="0"/>
              <a:t> Анастасия.</a:t>
            </a:r>
          </a:p>
          <a:p>
            <a:pPr marL="0" indent="0">
              <a:buNone/>
            </a:pPr>
            <a:r>
              <a:rPr lang="ru-RU" sz="1600" b="1" dirty="0" smtClean="0"/>
              <a:t>2011г</a:t>
            </a:r>
            <a:r>
              <a:rPr lang="ru-RU" sz="1600" b="1" dirty="0"/>
              <a:t>.  Международная игра – конкурс по языкознанию «Русский МЕДВЕЖОНОК - 2011»  - 10 учащихся 3 а класса</a:t>
            </a:r>
          </a:p>
          <a:p>
            <a:pPr marL="0" indent="0">
              <a:buNone/>
            </a:pPr>
            <a:r>
              <a:rPr lang="ru-RU" sz="1600" b="1" dirty="0" smtClean="0"/>
              <a:t>1 </a:t>
            </a:r>
            <a:r>
              <a:rPr lang="ru-RU" sz="1600" b="1" dirty="0"/>
              <a:t>место -  Осипова Екатерина </a:t>
            </a:r>
          </a:p>
          <a:p>
            <a:pPr marL="0" indent="0">
              <a:buNone/>
            </a:pPr>
            <a:r>
              <a:rPr lang="ru-RU" sz="1600" b="1" dirty="0"/>
              <a:t>2 место - Ломоносова Юля </a:t>
            </a:r>
          </a:p>
          <a:p>
            <a:pPr marL="0" indent="0">
              <a:buNone/>
            </a:pPr>
            <a:r>
              <a:rPr lang="ru-RU" sz="1600" b="1" dirty="0"/>
              <a:t>3 место - Васильева Дарья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8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:\копии грамот\Изображение 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6"/>
          <a:stretch/>
        </p:blipFill>
        <p:spPr bwMode="auto">
          <a:xfrm rot="388909">
            <a:off x="3577079" y="202269"/>
            <a:ext cx="2277872" cy="33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K:\копии грамот\Изображение 0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9"/>
          <a:stretch/>
        </p:blipFill>
        <p:spPr bwMode="auto">
          <a:xfrm rot="443881">
            <a:off x="6436682" y="230387"/>
            <a:ext cx="2346795" cy="33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:\копии грамот\Изображение 0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258"/>
          <a:stretch/>
        </p:blipFill>
        <p:spPr bwMode="auto">
          <a:xfrm>
            <a:off x="539552" y="4083933"/>
            <a:ext cx="3922482" cy="25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K:\копии грамот\Изображение 00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38"/>
          <a:stretch/>
        </p:blipFill>
        <p:spPr bwMode="auto">
          <a:xfrm>
            <a:off x="4716016" y="4112364"/>
            <a:ext cx="3960440" cy="25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K:\копии грамот\Изображение 0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959">
            <a:off x="444279" y="218391"/>
            <a:ext cx="2323636" cy="31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ru-RU" sz="2800" b="1" cap="all" dirty="0" smtClean="0">
                <a:solidFill>
                  <a:srgbClr val="FF0000"/>
                </a:solidFill>
              </a:rPr>
              <a:t/>
            </a:r>
            <a:br>
              <a:rPr lang="ru-RU" sz="2800" b="1" cap="all" dirty="0" smtClean="0">
                <a:solidFill>
                  <a:srgbClr val="FF0000"/>
                </a:solidFill>
              </a:rPr>
            </a:br>
            <a:r>
              <a:rPr lang="x-none" sz="2800" b="1" cap="all" smtClean="0">
                <a:solidFill>
                  <a:srgbClr val="FF0000"/>
                </a:solidFill>
              </a:rPr>
              <a:t>Итогом </a:t>
            </a:r>
            <a:r>
              <a:rPr lang="x-none" sz="2800" b="1" cap="all">
                <a:solidFill>
                  <a:srgbClr val="FF0000"/>
                </a:solidFill>
              </a:rPr>
              <a:t>результативности качества обучения учащихся по литературному чтению являются: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2008 - 2009 год </a:t>
            </a:r>
            <a:r>
              <a:rPr lang="ru-RU" sz="1800" dirty="0"/>
              <a:t> – звание «Самый читающий класс» в школе среди 1-3-х классов.</a:t>
            </a:r>
          </a:p>
          <a:p>
            <a:pPr marL="0" indent="0">
              <a:buNone/>
            </a:pPr>
            <a:r>
              <a:rPr lang="ru-RU" sz="1800" b="1" dirty="0"/>
              <a:t>	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2010 - 2011 год </a:t>
            </a:r>
            <a:r>
              <a:rPr lang="ru-RU" sz="1800" dirty="0"/>
              <a:t>– звание «Самый читающий класс» в школе среди 1-3-х классов.</a:t>
            </a:r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Общешкольная олимпиада по литературе 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 2 место  в среди 4-ых классов -  </a:t>
            </a:r>
            <a:r>
              <a:rPr lang="ru-RU" sz="1800" dirty="0"/>
              <a:t>Максимова Мария 4 а класс</a:t>
            </a:r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Областной  литературный конкурс творчества детей «Три символа на фоне истории»  - </a:t>
            </a:r>
            <a:r>
              <a:rPr lang="ru-RU" sz="1800" dirty="0"/>
              <a:t>Дмитриев Андрей, </a:t>
            </a:r>
            <a:r>
              <a:rPr lang="ru-RU" sz="1800" dirty="0" err="1"/>
              <a:t>Готкин</a:t>
            </a:r>
            <a:r>
              <a:rPr lang="ru-RU" sz="1800" dirty="0"/>
              <a:t> Дима, </a:t>
            </a:r>
            <a:r>
              <a:rPr lang="ru-RU" sz="1800" dirty="0" err="1"/>
              <a:t>Пантюхин</a:t>
            </a:r>
            <a:r>
              <a:rPr lang="ru-RU" sz="1800" dirty="0"/>
              <a:t> Илья благодарности и ценные подарки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88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K:\копии грамот\Изображение 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0300">
            <a:off x="340218" y="2416366"/>
            <a:ext cx="3010399" cy="41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:\копии грамот\Изображение 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5670">
            <a:off x="2575353" y="1480189"/>
            <a:ext cx="3003809" cy="41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K:\копии грамот\Изображение 0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7" b="2492"/>
          <a:stretch/>
        </p:blipFill>
        <p:spPr bwMode="auto">
          <a:xfrm rot="465574">
            <a:off x="5667123" y="189053"/>
            <a:ext cx="3091959" cy="42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K:\копии грамот\Изображение 0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35692" r="-500"/>
          <a:stretch/>
        </p:blipFill>
        <p:spPr bwMode="auto">
          <a:xfrm>
            <a:off x="9143999" y="2477728"/>
            <a:ext cx="45719" cy="42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3203848" y="2205038"/>
            <a:ext cx="5427662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25400">
                  <a:solidFill>
                    <a:srgbClr val="FF505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Максимова</a:t>
            </a:r>
            <a:endParaRPr lang="ru-RU" sz="3600" i="1" kern="10" dirty="0">
              <a:ln w="25400">
                <a:solidFill>
                  <a:srgbClr val="FF505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7C80"/>
                  </a:gs>
                  <a:gs pos="50000">
                    <a:srgbClr val="FFFFFF"/>
                  </a:gs>
                  <a:gs pos="100000">
                    <a:srgbClr val="FF7C8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 smtClean="0">
                <a:ln w="25400">
                  <a:solidFill>
                    <a:srgbClr val="FF505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Раиса</a:t>
            </a:r>
            <a:endParaRPr lang="ru-RU" sz="3600" i="1" kern="10" dirty="0">
              <a:ln w="25400">
                <a:solidFill>
                  <a:srgbClr val="FF505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7C80"/>
                  </a:gs>
                  <a:gs pos="50000">
                    <a:srgbClr val="FFFFFF"/>
                  </a:gs>
                  <a:gs pos="100000">
                    <a:srgbClr val="FF7C8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 smtClean="0">
                <a:ln w="25400">
                  <a:solidFill>
                    <a:srgbClr val="FF505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Ефимовна </a:t>
            </a:r>
            <a:endParaRPr lang="ru-RU" sz="3600" i="1" kern="10" dirty="0">
              <a:ln w="25400">
                <a:solidFill>
                  <a:srgbClr val="FF505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7C80"/>
                  </a:gs>
                  <a:gs pos="50000">
                    <a:srgbClr val="FFFFFF"/>
                  </a:gs>
                  <a:gs pos="100000">
                    <a:srgbClr val="FF7C8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4168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25400">
                  <a:solidFill>
                    <a:srgbClr val="FF47A3"/>
                  </a:solidFill>
                  <a:round/>
                  <a:headEnd/>
                  <a:tailEnd/>
                </a:ln>
                <a:solidFill>
                  <a:srgbClr val="FFAFD7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Лауреат  премии Губернатора </a:t>
            </a:r>
          </a:p>
          <a:p>
            <a:pPr algn="ctr"/>
            <a:r>
              <a:rPr lang="ru-RU" sz="3600" i="1" kern="10" dirty="0" smtClean="0">
                <a:ln w="25400">
                  <a:solidFill>
                    <a:srgbClr val="FF47A3"/>
                  </a:solidFill>
                  <a:round/>
                  <a:headEnd/>
                  <a:tailEnd/>
                </a:ln>
                <a:solidFill>
                  <a:srgbClr val="FFAFD7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Иркутской области</a:t>
            </a:r>
            <a:endParaRPr lang="ru-RU" sz="3600" i="1" kern="10" dirty="0">
              <a:ln w="25400">
                <a:solidFill>
                  <a:srgbClr val="FF47A3"/>
                </a:solidFill>
                <a:round/>
                <a:headEnd/>
                <a:tailEnd/>
              </a:ln>
              <a:solidFill>
                <a:srgbClr val="FFAFD7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 smtClean="0">
                <a:ln w="25400">
                  <a:solidFill>
                    <a:srgbClr val="FF47A3"/>
                  </a:solidFill>
                  <a:round/>
                  <a:headEnd/>
                  <a:tailEnd/>
                </a:ln>
                <a:solidFill>
                  <a:srgbClr val="FFAFD7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«Первый </a:t>
            </a:r>
            <a:r>
              <a:rPr lang="ru-RU" sz="3600" i="1" kern="10" dirty="0">
                <a:ln w="25400">
                  <a:solidFill>
                    <a:srgbClr val="FF47A3"/>
                  </a:solidFill>
                  <a:round/>
                  <a:headEnd/>
                  <a:tailEnd/>
                </a:ln>
                <a:solidFill>
                  <a:srgbClr val="FFAFD7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учитель </a:t>
            </a:r>
            <a:r>
              <a:rPr lang="ru-RU" sz="3600" i="1" kern="10" dirty="0" smtClean="0">
                <a:ln w="25400">
                  <a:solidFill>
                    <a:srgbClr val="FF47A3"/>
                  </a:solidFill>
                  <a:round/>
                  <a:headEnd/>
                  <a:tailEnd/>
                </a:ln>
                <a:solidFill>
                  <a:srgbClr val="FFAFD7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» </a:t>
            </a:r>
            <a:endParaRPr lang="ru-RU" sz="3600" i="1" kern="10" dirty="0">
              <a:ln w="25400">
                <a:solidFill>
                  <a:srgbClr val="FF47A3"/>
                </a:solidFill>
                <a:round/>
                <a:headEnd/>
                <a:tailEnd/>
              </a:ln>
              <a:solidFill>
                <a:srgbClr val="FFAFD7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C:\Documents and Settings\компьютер учителя\Рабочий стол\cvetki-1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5429250"/>
            <a:ext cx="2857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DCIM\100PHOTO\SAM_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231653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DCIM\100PHOTO\SAM_0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5038"/>
            <a:ext cx="2880321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Много есть профессий на планете. Но учитель – лучшая из них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4644008" y="1196752"/>
            <a:ext cx="4038600" cy="4752528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Образование – высшее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ВСГАО 2010 год, 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МОУ «</a:t>
            </a:r>
            <a:r>
              <a:rPr lang="ru-RU" sz="1600" b="1" dirty="0" err="1" smtClean="0">
                <a:solidFill>
                  <a:schemeClr val="tx1"/>
                </a:solidFill>
              </a:rPr>
              <a:t>Рудногорская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600" b="1" dirty="0" err="1" smtClean="0">
                <a:solidFill>
                  <a:schemeClr val="tx1"/>
                </a:solidFill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</a:rPr>
              <a:t>», </a:t>
            </a:r>
            <a:endParaRPr lang="ru-R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Специальность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педагог- психолог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учитель </a:t>
            </a:r>
            <a:r>
              <a:rPr lang="ru-RU" sz="1600" b="1" dirty="0">
                <a:solidFill>
                  <a:schemeClr val="tx1"/>
                </a:solidFill>
              </a:rPr>
              <a:t>начальных классов </a:t>
            </a: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Стаж – с </a:t>
            </a:r>
            <a:r>
              <a:rPr lang="ru-RU" sz="1600" b="1" dirty="0" smtClean="0">
                <a:solidFill>
                  <a:schemeClr val="tx1"/>
                </a:solidFill>
              </a:rPr>
              <a:t>1985 </a:t>
            </a:r>
            <a:r>
              <a:rPr lang="ru-RU" sz="1600" b="1" dirty="0">
                <a:solidFill>
                  <a:schemeClr val="tx1"/>
                </a:solidFill>
              </a:rPr>
              <a:t>года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Занимаемая должность - учитель начальных </a:t>
            </a:r>
            <a:r>
              <a:rPr lang="ru-RU" sz="1600" b="1" dirty="0" smtClean="0">
                <a:solidFill>
                  <a:schemeClr val="tx1"/>
                </a:solidFill>
              </a:rPr>
              <a:t>классов</a:t>
            </a:r>
          </a:p>
          <a:p>
            <a:r>
              <a:rPr lang="ru-RU" sz="1600" b="1" dirty="0" smtClean="0"/>
              <a:t>Первая квалификационная категория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" name="Объект 5" descr="E:\SAM_1454.JPG"/>
          <p:cNvPicPr>
            <a:picLocks noGrp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4" t="11752" r="3474" b="20940"/>
          <a:stretch>
            <a:fillRect/>
          </a:stretch>
        </p:blipFill>
        <p:spPr bwMode="auto">
          <a:xfrm>
            <a:off x="395536" y="2564904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7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Моя профессиональная позиция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sz="2000" b="1" dirty="0"/>
              <a:t>Стараюсь в своей работе научить детей быть любознательными, не бояться ошибаться, уметь самостоятельно находить ответы на свои вопросы, быть ответственными за свои поступки.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0405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Педагогическое кредо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ru-RU" b="1" dirty="0"/>
              <a:t>Не мыслями надо учить, а учить мыслить</a:t>
            </a:r>
          </a:p>
          <a:p>
            <a:pPr>
              <a:lnSpc>
                <a:spcPct val="70000"/>
              </a:lnSpc>
            </a:pPr>
            <a:endParaRPr lang="ru-RU" sz="2000" b="1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rgbClr val="000000"/>
                </a:solidFill>
              </a:rPr>
              <a:t>Найти </a:t>
            </a:r>
            <a:r>
              <a:rPr lang="ru-RU" sz="2000" b="1" dirty="0">
                <a:solidFill>
                  <a:srgbClr val="000000"/>
                </a:solidFill>
              </a:rPr>
              <a:t>ключик к каждой детской душе, подарить детям частичку своего сердца.</a:t>
            </a:r>
          </a:p>
          <a:p>
            <a:pPr>
              <a:lnSpc>
                <a:spcPct val="70000"/>
              </a:lnSpc>
            </a:pPr>
            <a:endParaRPr lang="ru-RU" sz="2000" b="1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b="1" dirty="0">
                <a:solidFill>
                  <a:srgbClr val="000000"/>
                </a:solidFill>
              </a:rPr>
              <a:t>Главное вера в ребёнка, уважение его личности, стремление помочь ему в достижении успеха.</a:t>
            </a:r>
          </a:p>
          <a:p>
            <a:pPr>
              <a:lnSpc>
                <a:spcPct val="70000"/>
              </a:lnSpc>
            </a:pPr>
            <a:endParaRPr lang="ru-RU" sz="2000" b="1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b="1" dirty="0">
                <a:solidFill>
                  <a:srgbClr val="000000"/>
                </a:solidFill>
              </a:rPr>
              <a:t>Дети всегда должны находиться в поиске, каждый раз открывая для себя что-то новое. В творческой обстановке всегда рождаются новые идеи, замыслы, возникает атмосфера сотрудничества, которая в свою очередь рождает вкус к творчеству, делает его привлекательным для всех.</a:t>
            </a:r>
          </a:p>
          <a:p>
            <a:pPr>
              <a:lnSpc>
                <a:spcPct val="70000"/>
              </a:lnSpc>
            </a:pP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Курсы 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повышения квалификации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lang="ru-RU" sz="4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86478"/>
              </p:ext>
            </p:extLst>
          </p:nvPr>
        </p:nvGraphicFramePr>
        <p:xfrm>
          <a:off x="395536" y="1821904"/>
          <a:ext cx="8568952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976"/>
                <a:gridCol w="3129982"/>
                <a:gridCol w="1826420"/>
                <a:gridCol w="1987574"/>
              </a:tblGrid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курсов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Часы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Год прохождения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ИПКРО, Иркутск</a:t>
                      </a:r>
                      <a:endParaRPr lang="ru-RU" sz="1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«Компьютерная поддержка преподавания информатики в начальной школе»,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Intel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«Обучение для будущего»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2008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г. Москва, дистанционные курсы</a:t>
                      </a:r>
                      <a:endParaRPr lang="ru-RU" sz="1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«Особенности  обучения младших школьников математике»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72 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2008-2009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787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ИПКРО, Иркутск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«Реализация федерального государственного образовательного стандарта начального общего образования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72 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2010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ИПКРО, Иркутск</a:t>
                      </a:r>
                      <a:endParaRPr lang="ru-RU" sz="1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«Классный руководитель в системе культурологической парадигмы Н.Е.Щурковой»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72 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2009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377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Федеральный методический центр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  <a:effectLst/>
                        </a:rPr>
                        <a:t>им.Л.В.Занкова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«Реализация федерального государственного образовательного стандарта начального общего образования средствами развивающего обучения Л.В.Занкова»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2012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28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Нормативные документы, используемые в работе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01600" y="1828800"/>
            <a:ext cx="9091614" cy="3759200"/>
            <a:chOff x="64" y="1152"/>
            <a:chExt cx="5727" cy="2368"/>
          </a:xfrm>
        </p:grpSpPr>
        <p:sp>
          <p:nvSpPr>
            <p:cNvPr id="19462" name="AutoShape 4"/>
            <p:cNvSpPr>
              <a:spLocks noChangeArrowheads="1"/>
            </p:cNvSpPr>
            <p:nvPr/>
          </p:nvSpPr>
          <p:spPr bwMode="gray">
            <a:xfrm rot="17973186">
              <a:off x="3193" y="170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3" name="AutoShape 5"/>
            <p:cNvSpPr>
              <a:spLocks noChangeArrowheads="1"/>
            </p:cNvSpPr>
            <p:nvPr/>
          </p:nvSpPr>
          <p:spPr bwMode="gray">
            <a:xfrm rot="3465783">
              <a:off x="3010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4" name="AutoShape 6"/>
            <p:cNvSpPr>
              <a:spLocks noChangeArrowheads="1"/>
            </p:cNvSpPr>
            <p:nvPr/>
          </p:nvSpPr>
          <p:spPr bwMode="gray">
            <a:xfrm rot="-7230978">
              <a:off x="2242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5" name="AutoShape 7"/>
            <p:cNvSpPr>
              <a:spLocks noChangeArrowheads="1"/>
            </p:cNvSpPr>
            <p:nvPr/>
          </p:nvSpPr>
          <p:spPr bwMode="gray">
            <a:xfrm rot="7535209">
              <a:off x="2220" y="2910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6" name="AutoShape 8"/>
            <p:cNvSpPr>
              <a:spLocks noChangeArrowheads="1"/>
            </p:cNvSpPr>
            <p:nvPr/>
          </p:nvSpPr>
          <p:spPr bwMode="gray">
            <a:xfrm>
              <a:off x="3375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7" name="AutoShape 9"/>
            <p:cNvSpPr>
              <a:spLocks noChangeArrowheads="1"/>
            </p:cNvSpPr>
            <p:nvPr/>
          </p:nvSpPr>
          <p:spPr bwMode="gray">
            <a:xfrm rot="10800000">
              <a:off x="1857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8" name="Oval 10"/>
            <p:cNvSpPr>
              <a:spLocks noChangeArrowheads="1"/>
            </p:cNvSpPr>
            <p:nvPr/>
          </p:nvSpPr>
          <p:spPr bwMode="gray">
            <a:xfrm>
              <a:off x="1697" y="1161"/>
              <a:ext cx="2358" cy="2359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2284" y="1761"/>
              <a:ext cx="1225" cy="1225"/>
              <a:chOff x="2284" y="1761"/>
              <a:chExt cx="1225" cy="1225"/>
            </a:xfrm>
          </p:grpSpPr>
          <p:sp>
            <p:nvSpPr>
              <p:cNvPr id="19483" name="Oval 29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4" name="Oval 30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5" name="Oval 31"/>
              <p:cNvSpPr>
                <a:spLocks noChangeArrowheads="1"/>
              </p:cNvSpPr>
              <p:nvPr/>
            </p:nvSpPr>
            <p:spPr bwMode="gray">
              <a:xfrm>
                <a:off x="2364" y="1841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6" name="Oval 32"/>
              <p:cNvSpPr>
                <a:spLocks noChangeArrowheads="1"/>
              </p:cNvSpPr>
              <p:nvPr/>
            </p:nvSpPr>
            <p:spPr bwMode="gray">
              <a:xfrm>
                <a:off x="2365" y="1852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7" name="Oval 33"/>
              <p:cNvSpPr>
                <a:spLocks noChangeArrowheads="1"/>
              </p:cNvSpPr>
              <p:nvPr/>
            </p:nvSpPr>
            <p:spPr bwMode="gray">
              <a:xfrm>
                <a:off x="2417" y="189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8" name="Oval 34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9" name="Oval 35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90" name="Oval 36"/>
              <p:cNvSpPr>
                <a:spLocks noChangeArrowheads="1"/>
              </p:cNvSpPr>
              <p:nvPr/>
            </p:nvSpPr>
            <p:spPr bwMode="gray">
              <a:xfrm>
                <a:off x="2452" y="192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91" name="Oval 37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470" name="Text Box 40"/>
            <p:cNvSpPr txBox="1">
              <a:spLocks noChangeArrowheads="1"/>
            </p:cNvSpPr>
            <p:nvPr/>
          </p:nvSpPr>
          <p:spPr bwMode="gray">
            <a:xfrm>
              <a:off x="2623" y="2202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Title</a:t>
              </a:r>
            </a:p>
          </p:txBody>
        </p:sp>
        <p:sp>
          <p:nvSpPr>
            <p:cNvPr id="19471" name="Text Box 41"/>
            <p:cNvSpPr txBox="1">
              <a:spLocks noChangeArrowheads="1"/>
            </p:cNvSpPr>
            <p:nvPr/>
          </p:nvSpPr>
          <p:spPr bwMode="auto">
            <a:xfrm>
              <a:off x="3780" y="1260"/>
              <a:ext cx="63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ФГОС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2" name="Text Box 42"/>
            <p:cNvSpPr txBox="1">
              <a:spLocks noChangeArrowheads="1"/>
            </p:cNvSpPr>
            <p:nvPr/>
          </p:nvSpPr>
          <p:spPr bwMode="auto">
            <a:xfrm>
              <a:off x="188" y="1152"/>
              <a:ext cx="195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Закон «Об образовании РФ»</a:t>
              </a:r>
              <a:r>
                <a:rPr lang="ru-RU" sz="1600" dirty="0">
                  <a:solidFill>
                    <a:prstClr val="black"/>
                  </a:solidFill>
                </a:rPr>
                <a:t/>
              </a:r>
              <a:br>
                <a:rPr lang="ru-RU" sz="1600" dirty="0">
                  <a:solidFill>
                    <a:prstClr val="black"/>
                  </a:solidFill>
                </a:rPr>
              </a:b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9473" name="Text Box 43"/>
            <p:cNvSpPr txBox="1">
              <a:spLocks noChangeArrowheads="1"/>
            </p:cNvSpPr>
            <p:nvPr/>
          </p:nvSpPr>
          <p:spPr bwMode="auto">
            <a:xfrm>
              <a:off x="4178" y="2256"/>
              <a:ext cx="16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Примерная программа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3602" y="3264"/>
              <a:ext cx="215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Календарно-тематический план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5" name="Text Box 45"/>
            <p:cNvSpPr txBox="1">
              <a:spLocks noChangeArrowheads="1"/>
            </p:cNvSpPr>
            <p:nvPr/>
          </p:nvSpPr>
          <p:spPr bwMode="auto">
            <a:xfrm>
              <a:off x="495" y="2256"/>
              <a:ext cx="107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Учебный план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6" name="Text Box 46"/>
            <p:cNvSpPr txBox="1">
              <a:spLocks noChangeArrowheads="1"/>
            </p:cNvSpPr>
            <p:nvPr/>
          </p:nvSpPr>
          <p:spPr bwMode="auto">
            <a:xfrm>
              <a:off x="64" y="3225"/>
              <a:ext cx="202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Рабочие учебные программы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84"/>
            <p:cNvSpPr>
              <a:spLocks noChangeArrowheads="1"/>
            </p:cNvSpPr>
            <p:nvPr/>
          </p:nvSpPr>
          <p:spPr bwMode="gray">
            <a:xfrm>
              <a:off x="2113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78" name="Oval 85"/>
            <p:cNvSpPr>
              <a:spLocks noChangeArrowheads="1"/>
            </p:cNvSpPr>
            <p:nvPr/>
          </p:nvSpPr>
          <p:spPr bwMode="gray">
            <a:xfrm>
              <a:off x="3600" y="139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3C550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79" name="Oval 86"/>
            <p:cNvSpPr>
              <a:spLocks noChangeArrowheads="1"/>
            </p:cNvSpPr>
            <p:nvPr/>
          </p:nvSpPr>
          <p:spPr bwMode="gray">
            <a:xfrm>
              <a:off x="3937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80" name="Oval 87"/>
            <p:cNvSpPr>
              <a:spLocks noChangeArrowheads="1"/>
            </p:cNvSpPr>
            <p:nvPr/>
          </p:nvSpPr>
          <p:spPr bwMode="gray">
            <a:xfrm>
              <a:off x="3400" y="324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4F2D6D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81" name="Oval 88"/>
            <p:cNvSpPr>
              <a:spLocks noChangeArrowheads="1"/>
            </p:cNvSpPr>
            <p:nvPr/>
          </p:nvSpPr>
          <p:spPr bwMode="gray">
            <a:xfrm>
              <a:off x="2119" y="322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82" name="Oval 89"/>
            <p:cNvSpPr>
              <a:spLocks noChangeArrowheads="1"/>
            </p:cNvSpPr>
            <p:nvPr/>
          </p:nvSpPr>
          <p:spPr bwMode="gray">
            <a:xfrm>
              <a:off x="1585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9460" name="Picture 2" descr="D:\Documents and Settings\Документы\Рабочий стол\О9\аним\j02839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00375"/>
            <a:ext cx="10715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3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10128"/>
              </p:ext>
            </p:extLst>
          </p:nvPr>
        </p:nvGraphicFramePr>
        <p:xfrm>
          <a:off x="250825" y="620713"/>
          <a:ext cx="8893175" cy="586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Слайд" r:id="rId4" imgW="4011108" imgH="3008540" progId="PowerPoint.Slide.12">
                  <p:embed/>
                </p:oleObj>
              </mc:Choice>
              <mc:Fallback>
                <p:oleObj name="Слайд" r:id="rId4" imgW="4011108" imgH="300854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20713"/>
                        <a:ext cx="8893175" cy="586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ru-RU" dirty="0"/>
              <a:t>Моя профессиональная позиция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586"/>
            <a:ext cx="9117971" cy="689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Уча </a:t>
            </a:r>
            <a:r>
              <a:rPr lang="ru-RU" sz="3200" b="1" dirty="0">
                <a:solidFill>
                  <a:srgbClr val="FF0000"/>
                </a:solidFill>
              </a:rPr>
              <a:t>других, мы учимся сами" (Сенека) 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b="1" dirty="0"/>
              <a:t>В течение 8 лет успешно реализую идеи развивающего обучения  системы </a:t>
            </a:r>
            <a:r>
              <a:rPr lang="ru-RU" sz="2000" b="1" dirty="0" err="1"/>
              <a:t>Л.В.Занкова</a:t>
            </a:r>
            <a:r>
              <a:rPr lang="ru-RU" sz="2000" b="1" dirty="0"/>
              <a:t>, цель которой - оптимальное общее развитие каждого ребенка.</a:t>
            </a:r>
            <a:br>
              <a:rPr lang="ru-RU" sz="2000" b="1" dirty="0"/>
            </a:br>
            <a:endParaRPr lang="ru-RU" sz="2000" b="1" dirty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1418" y="1802671"/>
            <a:ext cx="4594667" cy="4680521"/>
            <a:chOff x="-284958" y="-171452"/>
            <a:chExt cx="9144000" cy="7029452"/>
          </a:xfrm>
        </p:grpSpPr>
        <p:pic>
          <p:nvPicPr>
            <p:cNvPr id="8" name="Picture 3" descr="h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958" y="-171452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933575" y="1533526"/>
              <a:ext cx="5938838" cy="3475038"/>
              <a:chOff x="1214" y="966"/>
              <a:chExt cx="3741" cy="2189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3134" y="977"/>
                <a:ext cx="0" cy="186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rot="687174" flipH="1">
                <a:off x="3430" y="966"/>
                <a:ext cx="4" cy="1905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rot="1393728" flipH="1">
                <a:off x="3716" y="1050"/>
                <a:ext cx="36" cy="1902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rot="2123596" flipH="1">
                <a:off x="3958" y="1162"/>
                <a:ext cx="4" cy="1922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rot="2726013" flipV="1">
                <a:off x="3923" y="1487"/>
                <a:ext cx="162" cy="1843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rot="20465400">
                <a:off x="1625" y="1530"/>
                <a:ext cx="937" cy="1448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 rot="21172657">
                <a:off x="1876" y="1305"/>
                <a:ext cx="911" cy="1583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rot="301534">
                <a:off x="2106" y="1251"/>
                <a:ext cx="956" cy="1591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rot="908736">
                <a:off x="2481" y="1105"/>
                <a:ext cx="865" cy="1685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 rot="20465400">
                <a:off x="1388" y="1993"/>
                <a:ext cx="1269" cy="1046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rot="20465400">
                <a:off x="1214" y="2448"/>
                <a:ext cx="1487" cy="635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rot="1134600" flipH="1">
                <a:off x="3518" y="1965"/>
                <a:ext cx="1306" cy="1116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 rot="1134600" flipH="1">
                <a:off x="3476" y="2518"/>
                <a:ext cx="1479" cy="637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908175" y="5157788"/>
              <a:ext cx="6480175" cy="407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solidFill>
                    <a:srgbClr val="740000"/>
                  </a:solidFill>
                  <a:latin typeface="Century Gothic"/>
                </a:rPr>
                <a:t>От знаний, умений и навыков - </a:t>
              </a:r>
            </a:p>
          </p:txBody>
        </p:sp>
        <p:sp>
          <p:nvSpPr>
            <p:cNvPr id="1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835150" y="5757863"/>
              <a:ext cx="6624638" cy="1100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solidFill>
                    <a:srgbClr val="700000"/>
                  </a:solidFill>
                  <a:latin typeface="Palatino Linotype"/>
                </a:rPr>
                <a:t>к универсальным учебным действиям</a:t>
              </a:r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2101746" y="4192588"/>
              <a:ext cx="5777044" cy="914400"/>
              <a:chOff x="1262" y="2659"/>
              <a:chExt cx="3740" cy="576"/>
            </a:xfrm>
          </p:grpSpPr>
          <p:sp>
            <p:nvSpPr>
              <p:cNvPr id="14" name="Rectangle 40"/>
              <p:cNvSpPr>
                <a:spLocks noChangeArrowheads="1"/>
              </p:cNvSpPr>
              <p:nvPr/>
            </p:nvSpPr>
            <p:spPr bwMode="auto">
              <a:xfrm rot="21267433">
                <a:off x="1262" y="3004"/>
                <a:ext cx="1633" cy="136"/>
              </a:xfrm>
              <a:prstGeom prst="rect">
                <a:avLst/>
              </a:prstGeom>
              <a:gradFill rotWithShape="1">
                <a:gsLst>
                  <a:gs pos="0">
                    <a:srgbClr val="FAE3B7"/>
                  </a:gs>
                  <a:gs pos="17999">
                    <a:srgbClr val="A28949"/>
                  </a:gs>
                  <a:gs pos="31000">
                    <a:srgbClr val="835E17"/>
                  </a:gs>
                  <a:gs pos="33000">
                    <a:srgbClr val="BD922A"/>
                  </a:gs>
                  <a:gs pos="37000">
                    <a:srgbClr val="FBE4AE"/>
                  </a:gs>
                  <a:gs pos="78999">
                    <a:srgbClr val="BD922A"/>
                  </a:gs>
                  <a:gs pos="87000">
                    <a:srgbClr val="BD922A"/>
                  </a:gs>
                  <a:gs pos="100000">
                    <a:srgbClr val="FBE4AE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 rot="332567" flipH="1">
                <a:off x="3383" y="3042"/>
                <a:ext cx="1619" cy="136"/>
              </a:xfrm>
              <a:prstGeom prst="rect">
                <a:avLst/>
              </a:prstGeom>
              <a:gradFill rotWithShape="1">
                <a:gsLst>
                  <a:gs pos="0">
                    <a:srgbClr val="FAE3B7"/>
                  </a:gs>
                  <a:gs pos="17999">
                    <a:srgbClr val="A28949"/>
                  </a:gs>
                  <a:gs pos="31000">
                    <a:srgbClr val="835E17"/>
                  </a:gs>
                  <a:gs pos="33000">
                    <a:srgbClr val="BD922A"/>
                  </a:gs>
                  <a:gs pos="37000">
                    <a:srgbClr val="FBE4AE"/>
                  </a:gs>
                  <a:gs pos="78999">
                    <a:srgbClr val="BD922A"/>
                  </a:gs>
                  <a:gs pos="87000">
                    <a:srgbClr val="BD922A"/>
                  </a:gs>
                  <a:gs pos="100000">
                    <a:srgbClr val="FBE4AE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 rot="10800000">
                <a:off x="2812" y="2659"/>
                <a:ext cx="621" cy="576"/>
              </a:xfrm>
              <a:custGeom>
                <a:avLst/>
                <a:gdLst>
                  <a:gd name="G0" fmla="+- 7726 0 0"/>
                  <a:gd name="G1" fmla="+- -11795994 0 0"/>
                  <a:gd name="G2" fmla="+- 0 0 -11795994"/>
                  <a:gd name="T0" fmla="*/ 0 256 1"/>
                  <a:gd name="T1" fmla="*/ 180 256 1"/>
                  <a:gd name="G3" fmla="+- -11795994 T0 T1"/>
                  <a:gd name="T2" fmla="*/ 0 256 1"/>
                  <a:gd name="T3" fmla="*/ 90 256 1"/>
                  <a:gd name="G4" fmla="+- -11795994 T2 T3"/>
                  <a:gd name="G5" fmla="*/ G4 2 1"/>
                  <a:gd name="T4" fmla="*/ 90 256 1"/>
                  <a:gd name="T5" fmla="*/ 0 256 1"/>
                  <a:gd name="G6" fmla="+- -11795994 T4 T5"/>
                  <a:gd name="G7" fmla="*/ G6 2 1"/>
                  <a:gd name="G8" fmla="abs -117959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726"/>
                  <a:gd name="G18" fmla="*/ 7726 1 2"/>
                  <a:gd name="G19" fmla="+- G18 5400 0"/>
                  <a:gd name="G20" fmla="cos G19 -11795994"/>
                  <a:gd name="G21" fmla="sin G19 -11795994"/>
                  <a:gd name="G22" fmla="+- G20 10800 0"/>
                  <a:gd name="G23" fmla="+- G21 10800 0"/>
                  <a:gd name="G24" fmla="+- 10800 0 G20"/>
                  <a:gd name="G25" fmla="+- 7726 10800 0"/>
                  <a:gd name="G26" fmla="?: G9 G17 G25"/>
                  <a:gd name="G27" fmla="?: G9 0 21600"/>
                  <a:gd name="G28" fmla="cos 10800 -11795994"/>
                  <a:gd name="G29" fmla="sin 10800 -11795994"/>
                  <a:gd name="G30" fmla="sin 7726 -117959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95994 G34 0"/>
                  <a:gd name="G36" fmla="?: G6 G35 G31"/>
                  <a:gd name="G37" fmla="+- 21600 0 G36"/>
                  <a:gd name="G38" fmla="?: G4 0 G33"/>
                  <a:gd name="G39" fmla="?: -117959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537 w 21600"/>
                  <a:gd name="T15" fmla="*/ 10798 h 21600"/>
                  <a:gd name="T16" fmla="*/ 10800 w 21600"/>
                  <a:gd name="T17" fmla="*/ 3074 h 21600"/>
                  <a:gd name="T18" fmla="*/ 20063 w 21600"/>
                  <a:gd name="T19" fmla="*/ 1079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74" y="10799"/>
                    </a:moveTo>
                    <a:cubicBezTo>
                      <a:pt x="3074" y="6532"/>
                      <a:pt x="6533" y="3073"/>
                      <a:pt x="10800" y="3074"/>
                    </a:cubicBezTo>
                    <a:cubicBezTo>
                      <a:pt x="15066" y="3074"/>
                      <a:pt x="18525" y="6532"/>
                      <a:pt x="18525" y="10799"/>
                    </a:cubicBezTo>
                    <a:lnTo>
                      <a:pt x="21599" y="10798"/>
                    </a:lnTo>
                    <a:cubicBezTo>
                      <a:pt x="21599" y="4834"/>
                      <a:pt x="16764" y="-1"/>
                      <a:pt x="10799" y="0"/>
                    </a:cubicBezTo>
                    <a:cubicBezTo>
                      <a:pt x="4835" y="0"/>
                      <a:pt x="0" y="4834"/>
                      <a:pt x="0" y="107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AE3B7"/>
                  </a:gs>
                  <a:gs pos="17999">
                    <a:srgbClr val="A28949"/>
                  </a:gs>
                  <a:gs pos="31000">
                    <a:srgbClr val="835E17"/>
                  </a:gs>
                  <a:gs pos="33000">
                    <a:srgbClr val="BD922A"/>
                  </a:gs>
                  <a:gs pos="37000">
                    <a:srgbClr val="FBE4AE"/>
                  </a:gs>
                  <a:gs pos="78999">
                    <a:srgbClr val="BD922A"/>
                  </a:gs>
                  <a:gs pos="87000">
                    <a:srgbClr val="BD922A"/>
                  </a:gs>
                  <a:gs pos="100000">
                    <a:srgbClr val="FBE4AE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547813" y="1125538"/>
              <a:ext cx="6696075" cy="8794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latin typeface="Arial"/>
                  <a:cs typeface="Arial"/>
                </a:rPr>
                <a:t> Система Л.В. Занкова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8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288</TotalTime>
  <Words>542</Words>
  <Application>Microsoft Office PowerPoint</Application>
  <PresentationFormat>Экран (4:3)</PresentationFormat>
  <Paragraphs>136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Шары</vt:lpstr>
      <vt:lpstr>Слайд</vt:lpstr>
      <vt:lpstr>Презентация PowerPoint</vt:lpstr>
      <vt:lpstr>Презентация PowerPoint</vt:lpstr>
      <vt:lpstr> Много есть профессий на планете. Но учитель – лучшая из них. </vt:lpstr>
      <vt:lpstr>Моя профессиональная позиция</vt:lpstr>
      <vt:lpstr>Педагогическое кредо</vt:lpstr>
      <vt:lpstr>  Курсы повышения квалификации                                                                                                      </vt:lpstr>
      <vt:lpstr>Нормативные документы, используемые в работе</vt:lpstr>
      <vt:lpstr>Моя профессиональная позиция</vt:lpstr>
      <vt:lpstr> «Уча других, мы учимся сами" (Сенека)   </vt:lpstr>
      <vt:lpstr>Презентация PowerPoint</vt:lpstr>
      <vt:lpstr> Таблица результатов успеваемости в динамике за четыре  года </vt:lpstr>
      <vt:lpstr>Итогом результативности качества обучения учащихся по русскому языку являются :</vt:lpstr>
      <vt:lpstr>Презентация PowerPoint</vt:lpstr>
      <vt:lpstr> Итогом результативности качества обучения учащихся по литературному чтению являются: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40</cp:revision>
  <dcterms:created xsi:type="dcterms:W3CDTF">2012-11-03T13:38:42Z</dcterms:created>
  <dcterms:modified xsi:type="dcterms:W3CDTF">2013-01-06T11:26:43Z</dcterms:modified>
</cp:coreProperties>
</file>