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9" r:id="rId3"/>
    <p:sldId id="262" r:id="rId4"/>
    <p:sldId id="268" r:id="rId5"/>
    <p:sldId id="267" r:id="rId6"/>
    <p:sldId id="266" r:id="rId7"/>
    <p:sldId id="265" r:id="rId8"/>
    <p:sldId id="273" r:id="rId9"/>
    <p:sldId id="276" r:id="rId10"/>
    <p:sldId id="280" r:id="rId11"/>
    <p:sldId id="28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1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32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12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34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825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220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43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36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24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540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283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45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17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Заголовок 18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451560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« В мире насекомых»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084168" y="2780928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12160" y="2708920"/>
            <a:ext cx="2808312" cy="334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sz="2200" b="1" i="1" dirty="0" smtClean="0"/>
          </a:p>
          <a:p>
            <a:pPr algn="ctr">
              <a:lnSpc>
                <a:spcPct val="80000"/>
              </a:lnSpc>
            </a:pPr>
            <a:endParaRPr lang="ru-RU" sz="2200" b="1" i="1" dirty="0" smtClean="0"/>
          </a:p>
          <a:p>
            <a:pPr algn="ctr">
              <a:lnSpc>
                <a:spcPct val="80000"/>
              </a:lnSpc>
            </a:pPr>
            <a:r>
              <a:rPr lang="ru-RU" sz="2200" b="1" i="1" dirty="0" smtClean="0"/>
              <a:t>Разработали и </a:t>
            </a:r>
          </a:p>
          <a:p>
            <a:pPr algn="ctr">
              <a:lnSpc>
                <a:spcPct val="80000"/>
              </a:lnSpc>
            </a:pPr>
            <a:r>
              <a:rPr lang="ru-RU" sz="2200" b="1" i="1" dirty="0" smtClean="0"/>
              <a:t>провели проект:</a:t>
            </a:r>
            <a:r>
              <a:rPr lang="ru-RU" sz="2200" i="1" dirty="0" smtClean="0"/>
              <a:t> </a:t>
            </a:r>
          </a:p>
          <a:p>
            <a:pPr algn="ctr">
              <a:lnSpc>
                <a:spcPct val="80000"/>
              </a:lnSpc>
            </a:pPr>
            <a:r>
              <a:rPr lang="ru-RU" sz="2200" b="1" i="1" dirty="0" smtClean="0"/>
              <a:t>Шутова Надежда Викторовна, </a:t>
            </a:r>
          </a:p>
          <a:p>
            <a:pPr algn="ctr">
              <a:lnSpc>
                <a:spcPct val="80000"/>
              </a:lnSpc>
            </a:pPr>
            <a:r>
              <a:rPr lang="ru-RU" sz="2200" b="1" i="1" dirty="0" smtClean="0"/>
              <a:t>Полякова Ирина </a:t>
            </a:r>
          </a:p>
          <a:p>
            <a:pPr algn="ctr">
              <a:lnSpc>
                <a:spcPct val="80000"/>
              </a:lnSpc>
            </a:pPr>
            <a:r>
              <a:rPr lang="ru-RU" sz="2200" b="1" i="1" dirty="0" smtClean="0"/>
              <a:t>Викторовна.</a:t>
            </a:r>
          </a:p>
          <a:p>
            <a:pPr algn="ctr">
              <a:lnSpc>
                <a:spcPct val="80000"/>
              </a:lnSpc>
            </a:pPr>
            <a:r>
              <a:rPr lang="ru-RU" sz="2200" b="1" i="1" dirty="0" smtClean="0"/>
              <a:t>МБДОУ  </a:t>
            </a:r>
            <a:r>
              <a:rPr lang="ru-RU" sz="2200" b="1" i="1" dirty="0" err="1" smtClean="0"/>
              <a:t>д</a:t>
            </a:r>
            <a:r>
              <a:rPr lang="ru-RU" sz="2200" b="1" i="1" dirty="0" smtClean="0"/>
              <a:t>/с 29</a:t>
            </a:r>
          </a:p>
          <a:p>
            <a:pPr algn="ctr">
              <a:lnSpc>
                <a:spcPct val="80000"/>
              </a:lnSpc>
            </a:pPr>
            <a:r>
              <a:rPr lang="ru-RU" sz="2200" b="1" i="1" dirty="0" smtClean="0"/>
              <a:t>2 старшая группа,</a:t>
            </a:r>
          </a:p>
          <a:p>
            <a:pPr algn="ctr">
              <a:lnSpc>
                <a:spcPct val="80000"/>
              </a:lnSpc>
            </a:pPr>
            <a:r>
              <a:rPr lang="ru-RU" sz="2200" b="1" i="1" dirty="0" smtClean="0"/>
              <a:t>г. </a:t>
            </a:r>
            <a:r>
              <a:rPr lang="ru-RU" sz="2200" b="1" i="1" dirty="0" err="1" smtClean="0"/>
              <a:t>Зеленогорск</a:t>
            </a:r>
            <a:r>
              <a:rPr lang="ru-RU" sz="2200" b="1" i="1" dirty="0" smtClean="0"/>
              <a:t> </a:t>
            </a:r>
          </a:p>
          <a:p>
            <a:pPr algn="ctr">
              <a:lnSpc>
                <a:spcPct val="80000"/>
              </a:lnSpc>
            </a:pPr>
            <a:r>
              <a:rPr lang="ru-RU" sz="2200" b="1" i="1" dirty="0" smtClean="0"/>
              <a:t>2012 г.</a:t>
            </a:r>
          </a:p>
        </p:txBody>
      </p:sp>
    </p:spTree>
    <p:extLst>
      <p:ext uri="{BB962C8B-B14F-4D97-AF65-F5344CB8AC3E}">
        <p14:creationId xmlns:p14="http://schemas.microsoft.com/office/powerpoint/2010/main" val="177803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Заголовок 6"/>
          <p:cNvSpPr txBox="1">
            <a:spLocks/>
          </p:cNvSpPr>
          <p:nvPr/>
        </p:nvSpPr>
        <p:spPr>
          <a:xfrm>
            <a:off x="723872" y="723880"/>
            <a:ext cx="8229600" cy="785818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endParaRPr lang="ru-RU" sz="36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algn="ctr">
              <a:spcBef>
                <a:spcPct val="0"/>
              </a:spcBef>
              <a:defRPr/>
            </a:pPr>
            <a:endParaRPr lang="ru-RU" sz="4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6"/>
          <p:cNvSpPr txBox="1">
            <a:spLocks/>
          </p:cNvSpPr>
          <p:nvPr/>
        </p:nvSpPr>
        <p:spPr>
          <a:xfrm>
            <a:off x="876272" y="876280"/>
            <a:ext cx="8229600" cy="785818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Результаты исследования</a:t>
            </a:r>
            <a:r>
              <a:rPr lang="ru-RU" sz="36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endParaRPr lang="ru-RU" sz="36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algn="ctr">
              <a:spcBef>
                <a:spcPct val="0"/>
              </a:spcBef>
              <a:defRPr/>
            </a:pPr>
            <a:endParaRPr lang="ru-RU" sz="4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1785926"/>
            <a:ext cx="707236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b="1" dirty="0" smtClean="0"/>
              <a:t> Сформировался устойчивый интерес детей к  природе;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/>
              <a:t> Повысился уровень экологической грамотности воспитанников; 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/>
              <a:t>У детей воспиталось чувство сопереживания и желания помочь маленьким обитателям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6"/>
          <p:cNvSpPr txBox="1">
            <a:spLocks/>
          </p:cNvSpPr>
          <p:nvPr/>
        </p:nvSpPr>
        <p:spPr>
          <a:xfrm>
            <a:off x="500034" y="857232"/>
            <a:ext cx="8229600" cy="785818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ru-RU" sz="4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Выводы</a:t>
            </a:r>
            <a:endParaRPr lang="ru-RU" sz="44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Bef>
                <a:spcPct val="0"/>
              </a:spcBef>
              <a:defRPr/>
            </a:pPr>
            <a:endParaRPr lang="ru-RU" sz="36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algn="ctr">
              <a:spcBef>
                <a:spcPct val="0"/>
              </a:spcBef>
              <a:defRPr/>
            </a:pPr>
            <a:endParaRPr lang="ru-RU" sz="4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785926"/>
            <a:ext cx="650085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Воспитание у ребёнка младшего возраста любви и бережного отношения к окружающей природе, способствует формированию отзывчивой и гуманной личности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Образовательная область</a:t>
            </a:r>
            <a:b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проекта: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7688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Ознакомление детей с окружающим миром.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Участники проекта:</a:t>
            </a:r>
          </a:p>
          <a:p>
            <a:pPr algn="ctr">
              <a:buNone/>
            </a:pPr>
            <a:r>
              <a:rPr lang="ru-RU" b="1" dirty="0" smtClean="0"/>
              <a:t>воспитатели, дети 2 средней группы,</a:t>
            </a:r>
          </a:p>
          <a:p>
            <a:pPr algn="ctr">
              <a:buNone/>
            </a:pPr>
            <a:r>
              <a:rPr lang="ru-RU" b="1" dirty="0" smtClean="0"/>
              <a:t>специалисты (муз. руководитель, </a:t>
            </a:r>
          </a:p>
          <a:p>
            <a:pPr algn="ctr">
              <a:buNone/>
            </a:pPr>
            <a:r>
              <a:rPr lang="ru-RU" b="1" dirty="0" smtClean="0"/>
              <a:t>физ. руководитель).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Продолжительность проекта:</a:t>
            </a:r>
          </a:p>
          <a:p>
            <a:pPr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месяц.</a:t>
            </a:r>
            <a:endParaRPr lang="ru-RU" b="1" dirty="0" smtClean="0"/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11712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91680" y="1556792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Заголовок 6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6"/>
          <p:cNvSpPr txBox="1">
            <a:spLocks/>
          </p:cNvSpPr>
          <p:nvPr/>
        </p:nvSpPr>
        <p:spPr>
          <a:xfrm>
            <a:off x="611560" y="476672"/>
            <a:ext cx="8229600" cy="1143000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0"/>
              </a:spcBef>
              <a:defRPr/>
            </a:pPr>
            <a:r>
              <a:rPr lang="ru-RU" sz="4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    </a:t>
            </a:r>
            <a:r>
              <a:rPr lang="ru-RU" sz="4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Актуальность проблемы</a:t>
            </a:r>
            <a:r>
              <a:rPr lang="ru-RU" sz="4800" dirty="0" smtClean="0"/>
              <a:t> 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700808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     Во время прогулки дети увидели насекомых. Реакция ребят была неоднозначной. Часть детей выразили радость и неподдельный интерес, другие -  испугались. Были и такие ребята, которые предложили уничтожить насекомых. Мнения  разделились. В ходе беседы выяснилось, что знания дошкольников о насекомых очень скудные. Таким образом, возникла проблема: «Нужны ли насекомые? Пользу или вред они приносят?» Участие детей в проекте позволит сформировать представления о насекомых, их пользе или вреде; развить  творческие способности и  поисковую деятельность.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373797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91680" y="1556792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Заголовок 6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6"/>
          <p:cNvSpPr txBox="1">
            <a:spLocks/>
          </p:cNvSpPr>
          <p:nvPr/>
        </p:nvSpPr>
        <p:spPr>
          <a:xfrm>
            <a:off x="611560" y="260648"/>
            <a:ext cx="8229600" cy="11430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ru-RU" sz="4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Цель проекта: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714348" y="3099482"/>
            <a:ext cx="75009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27584" y="977532"/>
            <a:ext cx="777686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Сформировать обобщенные представления детей о насекомых как живых существах, живущих на земле, которые могут ползать, летать в воздухе, и имеющих типичное строение.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Способствовать систематизации представлений о многообразии насекомых (особенности внешнего строения, места обитания, способы передвижения, питание, размножение) с использованием моделей.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Развивать эмоциональность речи, сообразительность, фантазию в процессе отгадывания загадок.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Учить детей бережно относиться к насекомым, любоваться их красотой.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Воспитывать у детей желание заботиться о природе, правильно вести себя в лесу, на лугу, у водоёма.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97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91680" y="1556792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Заголовок 6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6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ru-RU" sz="4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Задачи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571472" y="1357298"/>
            <a:ext cx="9144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Определять по внешнему виду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насекомое; </a:t>
            </a:r>
            <a:endParaRPr kumimoji="0" lang="ru-RU" sz="32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ассказать о роли насекомых в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природных сообществах; </a:t>
            </a:r>
            <a:endParaRPr kumimoji="0" lang="ru-RU" sz="32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ормировать у дошкольников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бережное отношение к природе </a:t>
            </a:r>
            <a:endParaRPr kumimoji="0" lang="ru-RU" sz="32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ормировать навыки исследовательской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работы во время прогулки</a:t>
            </a:r>
            <a:endParaRPr kumimoji="0" lang="ru-RU" sz="32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97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91680" y="1556792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Заголовок 6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6"/>
          <p:cNvSpPr txBox="1">
            <a:spLocks/>
          </p:cNvSpPr>
          <p:nvPr/>
        </p:nvSpPr>
        <p:spPr>
          <a:xfrm>
            <a:off x="609600" y="427038"/>
            <a:ext cx="8229600" cy="581027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noProof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Предполагаемый результат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Заголовок 6"/>
          <p:cNvSpPr txBox="1">
            <a:spLocks/>
          </p:cNvSpPr>
          <p:nvPr/>
        </p:nvSpPr>
        <p:spPr>
          <a:xfrm>
            <a:off x="1142976" y="2285992"/>
            <a:ext cx="1928826" cy="114300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27584" y="1124744"/>
            <a:ext cx="75608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    Дети должны знать и называть насекомых (бабочка, муравей, жук, пчела, кузнечик);</a:t>
            </a:r>
          </a:p>
          <a:p>
            <a:pPr algn="just"/>
            <a:r>
              <a:rPr lang="ru-RU" sz="2400" b="1" dirty="0" smtClean="0"/>
              <a:t>иметь простейшие представления о некоторых особенностях внешнего вида (форма тела, количество ног, наличие крыльев), способах передвижения (прыгает, летает, бегает), издаваемых звуках (жужжит, стрекочет), где и как зимуют насекомые;</a:t>
            </a:r>
          </a:p>
          <a:p>
            <a:pPr algn="just"/>
            <a:r>
              <a:rPr lang="ru-RU" sz="2400" b="1" dirty="0" smtClean="0"/>
              <a:t>знать о пользе или вреде, которую приносят людям и растениям;</a:t>
            </a:r>
          </a:p>
          <a:p>
            <a:pPr algn="just"/>
            <a:r>
              <a:rPr lang="ru-RU" sz="2400" b="1" dirty="0" smtClean="0"/>
              <a:t>находить сходства и различия;</a:t>
            </a:r>
          </a:p>
          <a:p>
            <a:pPr algn="just"/>
            <a:r>
              <a:rPr lang="ru-RU" sz="2400" b="1" dirty="0" smtClean="0"/>
              <a:t>владеть обобщающим понятием «насекомые»;</a:t>
            </a:r>
          </a:p>
          <a:p>
            <a:pPr algn="just"/>
            <a:r>
              <a:rPr lang="ru-RU" sz="2400" b="1" dirty="0" smtClean="0"/>
              <a:t>составлять описательный рассказ о насекомом с использованием опорной схемы.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73797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Заголовок 6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6"/>
          <p:cNvSpPr txBox="1">
            <a:spLocks/>
          </p:cNvSpPr>
          <p:nvPr/>
        </p:nvSpPr>
        <p:spPr>
          <a:xfrm>
            <a:off x="500034" y="571480"/>
            <a:ext cx="8229600" cy="715946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1 ЭТАП ПРОЕКТА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(подготовительный)</a:t>
            </a:r>
          </a:p>
          <a:p>
            <a:pPr algn="ctr">
              <a:spcBef>
                <a:spcPct val="0"/>
              </a:spcBef>
              <a:defRPr/>
            </a:pPr>
            <a:endParaRPr lang="ru-RU" sz="32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algn="ctr">
              <a:spcBef>
                <a:spcPct val="0"/>
              </a:spcBef>
              <a:defRPr/>
            </a:pPr>
            <a:endParaRPr lang="ru-RU" sz="32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99592" y="1772816"/>
          <a:ext cx="7572428" cy="4000528"/>
        </p:xfrm>
        <a:graphic>
          <a:graphicData uri="http://schemas.openxmlformats.org/drawingml/2006/table">
            <a:tbl>
              <a:tblPr/>
              <a:tblGrid>
                <a:gridCol w="7572428"/>
              </a:tblGrid>
              <a:tr h="40005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lang="ru-RU" sz="3200" b="1" dirty="0" smtClean="0">
                          <a:latin typeface="+mn-lt"/>
                          <a:ea typeface="Times New Roman"/>
                          <a:cs typeface="Calibri" pitchFamily="34" charset="0"/>
                        </a:rPr>
                        <a:t>Определение</a:t>
                      </a:r>
                      <a:r>
                        <a:rPr lang="ru-RU" sz="3200" b="1" dirty="0" smtClean="0">
                          <a:latin typeface="+mn-lt"/>
                          <a:ea typeface="Times New Roman"/>
                        </a:rPr>
                        <a:t> целей и задач, перспективное планирование по теме;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3200" b="1" dirty="0" smtClean="0">
                          <a:latin typeface="+mn-lt"/>
                          <a:ea typeface="Times New Roman"/>
                        </a:rPr>
                        <a:t>Изучение </a:t>
                      </a:r>
                      <a:r>
                        <a:rPr lang="ru-RU" sz="3200" b="1" dirty="0">
                          <a:latin typeface="+mn-lt"/>
                          <a:ea typeface="Times New Roman"/>
                        </a:rPr>
                        <a:t>литературы, материалы </a:t>
                      </a:r>
                      <a:r>
                        <a:rPr lang="ru-RU" sz="3200" b="1" dirty="0" smtClean="0">
                          <a:latin typeface="+mn-lt"/>
                          <a:ea typeface="Times New Roman"/>
                        </a:rPr>
                        <a:t>интернет-сайтов </a:t>
                      </a:r>
                      <a:r>
                        <a:rPr lang="ru-RU" sz="3200" b="1" dirty="0">
                          <a:latin typeface="+mn-lt"/>
                          <a:ea typeface="Times New Roman"/>
                        </a:rPr>
                        <a:t>по данной теме;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3200" b="1" dirty="0" smtClean="0">
                          <a:latin typeface="+mn-lt"/>
                          <a:ea typeface="Times New Roman"/>
                        </a:rPr>
                        <a:t>Подбор </a:t>
                      </a:r>
                      <a:r>
                        <a:rPr lang="ru-RU" sz="3200" b="1" dirty="0">
                          <a:latin typeface="+mn-lt"/>
                          <a:ea typeface="Times New Roman"/>
                        </a:rPr>
                        <a:t>наглядно-дидактических пособий, демонстрационного </a:t>
                      </a:r>
                      <a:r>
                        <a:rPr lang="ru-RU" sz="3200" b="1" dirty="0" smtClean="0">
                          <a:latin typeface="+mn-lt"/>
                          <a:ea typeface="Times New Roman"/>
                        </a:rPr>
                        <a:t>материала.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97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6"/>
          <p:cNvSpPr txBox="1">
            <a:spLocks/>
          </p:cNvSpPr>
          <p:nvPr/>
        </p:nvSpPr>
        <p:spPr>
          <a:xfrm>
            <a:off x="571472" y="428604"/>
            <a:ext cx="8229600" cy="785818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2 ЭТАП</a:t>
            </a:r>
          </a:p>
          <a:p>
            <a:pPr algn="ctr">
              <a:spcBef>
                <a:spcPct val="0"/>
              </a:spcBef>
              <a:defRPr/>
            </a:pPr>
            <a:endParaRPr lang="ru-RU" sz="4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1300162"/>
          <a:ext cx="8213660" cy="5225182"/>
        </p:xfrm>
        <a:graphic>
          <a:graphicData uri="http://schemas.openxmlformats.org/drawingml/2006/table">
            <a:tbl>
              <a:tblPr/>
              <a:tblGrid>
                <a:gridCol w="8213660"/>
              </a:tblGrid>
              <a:tr h="5225182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Оформление информационного стенда для родителей;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Рассматривание книг, иллюстраций по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теме</a:t>
                      </a:r>
                      <a:r>
                        <a:rPr lang="ru-RU" sz="240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«Насекомые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»;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Прослушивание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аудиозаписи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звуков насекомых;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Ознакомление</a:t>
                      </a:r>
                      <a:r>
                        <a:rPr lang="ru-RU" sz="2400" b="1" baseline="0" dirty="0" smtClean="0">
                          <a:latin typeface="Times New Roman"/>
                          <a:ea typeface="Times New Roman"/>
                        </a:rPr>
                        <a:t> с окружающим миром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«Путешествие в страну насекомых»;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Художественной литература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«Как я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буду</a:t>
                      </a:r>
                      <a:r>
                        <a:rPr lang="ru-RU" sz="240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зимовать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»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Спортивный праздник «На полянке»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Музыкальный досуг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«Бал</a:t>
                      </a:r>
                      <a:r>
                        <a:rPr lang="ru-RU" sz="2400" b="1" baseline="0" dirty="0" smtClean="0">
                          <a:latin typeface="Times New Roman"/>
                          <a:ea typeface="Times New Roman"/>
                        </a:rPr>
                        <a:t> насекомых»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Оригами</a:t>
                      </a:r>
                      <a:r>
                        <a:rPr lang="ru-RU" sz="240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из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бумаги по теме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«Бабочки»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Итоговая</a:t>
                      </a:r>
                      <a:r>
                        <a:rPr lang="ru-RU" sz="240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коллективная</a:t>
                      </a:r>
                      <a:r>
                        <a:rPr lang="ru-RU" sz="2400" b="1" baseline="0" dirty="0" smtClean="0">
                          <a:latin typeface="Times New Roman"/>
                          <a:ea typeface="Times New Roman"/>
                        </a:rPr>
                        <a:t> работа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2400" b="1" dirty="0" err="1" smtClean="0">
                          <a:latin typeface="Times New Roman"/>
                          <a:ea typeface="Times New Roman"/>
                        </a:rPr>
                        <a:t>Букашечки-таракашечки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»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6"/>
          <p:cNvSpPr txBox="1">
            <a:spLocks/>
          </p:cNvSpPr>
          <p:nvPr/>
        </p:nvSpPr>
        <p:spPr>
          <a:xfrm>
            <a:off x="571472" y="571480"/>
            <a:ext cx="8229600" cy="785818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endParaRPr lang="ru-RU" sz="36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algn="ctr">
              <a:spcBef>
                <a:spcPct val="0"/>
              </a:spcBef>
              <a:defRPr/>
            </a:pPr>
            <a:endParaRPr lang="ru-RU" sz="4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Заголовок 6"/>
          <p:cNvSpPr txBox="1">
            <a:spLocks/>
          </p:cNvSpPr>
          <p:nvPr/>
        </p:nvSpPr>
        <p:spPr>
          <a:xfrm>
            <a:off x="723872" y="723880"/>
            <a:ext cx="8229600" cy="785818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3 ЭТАП</a:t>
            </a:r>
          </a:p>
          <a:p>
            <a:pPr algn="ctr">
              <a:spcBef>
                <a:spcPct val="0"/>
              </a:spcBef>
              <a:defRPr/>
            </a:pPr>
            <a:endParaRPr lang="ru-RU" sz="4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214414" y="1428736"/>
          <a:ext cx="6691338" cy="1535440"/>
        </p:xfrm>
        <a:graphic>
          <a:graphicData uri="http://schemas.openxmlformats.org/drawingml/2006/table">
            <a:tbl>
              <a:tblPr/>
              <a:tblGrid>
                <a:gridCol w="6691338"/>
              </a:tblGrid>
              <a:tr h="15354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Обработка и оформление результатов проекта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Презентация проекта 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890</TotalTime>
  <Words>543</Words>
  <Application>Microsoft Office PowerPoint</Application>
  <PresentationFormat>Экран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« В мире насекомых»</vt:lpstr>
      <vt:lpstr>Образовательная область проекта: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Окружающий мир</dc:title>
  <dc:creator>Администратор</dc:creator>
  <cp:lastModifiedBy>Пед. кабинет</cp:lastModifiedBy>
  <cp:revision>96</cp:revision>
  <dcterms:modified xsi:type="dcterms:W3CDTF">2016-03-18T07:37:18Z</dcterms:modified>
</cp:coreProperties>
</file>