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sldIdLst>
    <p:sldId id="256" r:id="rId2"/>
    <p:sldId id="280" r:id="rId3"/>
    <p:sldId id="257" r:id="rId4"/>
    <p:sldId id="259" r:id="rId5"/>
    <p:sldId id="260" r:id="rId6"/>
    <p:sldId id="264" r:id="rId7"/>
    <p:sldId id="265" r:id="rId8"/>
    <p:sldId id="266" r:id="rId9"/>
    <p:sldId id="294" r:id="rId10"/>
    <p:sldId id="296" r:id="rId11"/>
    <p:sldId id="295" r:id="rId12"/>
    <p:sldId id="270" r:id="rId13"/>
    <p:sldId id="271" r:id="rId14"/>
    <p:sldId id="275" r:id="rId15"/>
    <p:sldId id="297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  <a:srgbClr val="FF6600"/>
    <a:srgbClr val="A9075C"/>
    <a:srgbClr val="FF5050"/>
    <a:srgbClr val="0B00DE"/>
    <a:srgbClr val="88D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5" autoAdjust="0"/>
    <p:restoredTop sz="76840" autoAdjust="0"/>
  </p:normalViewPr>
  <p:slideViewPr>
    <p:cSldViewPr>
      <p:cViewPr varScale="1">
        <p:scale>
          <a:sx n="57" d="100"/>
          <a:sy n="57" d="100"/>
        </p:scale>
        <p:origin x="18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143C7ED0-1159-4690-BB98-862858BD169E}" type="datetimeFigureOut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415C2BF-7E94-4012-97D0-B976DBBAFC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323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	Развитие и коррекция речи детей – общая задача всего педагогического коллектива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дошкольного учреждения. Поэтому сегодня я хочу представить вашему вниманию краткий обзор обучающих компьютерных программ и интернет-порталов, которые можно использовать для развития речи детей.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	Использование компьютерных технологий при  обучении дошкольников позволяет единовременно задействовать и слуховые, и зрительные анализаторы, повышает мотивацию детей, путем создания динамичной игровой ситуации. Учитывая то, что сейчас инклюзивное образование, и контингент детей может быть разным, специалистами в области коррекционной педагогики и психологии доказано, что очень эффективно использование компьютера при работе с детьми, имеющими нарушения в развитии.</a:t>
            </a:r>
            <a:endParaRPr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5C2BF-7E94-4012-97D0-B976DBBAFC21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55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Мудрый ворон обучает составлению слогов: нужно составить из букв и прочитать тот слог, который он произнесет.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5C2BF-7E94-4012-97D0-B976DBBAFC21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представлено задание на составление слова</a:t>
            </a:r>
            <a:r>
              <a:rPr lang="ru-RU" baseline="0" dirty="0" smtClean="0"/>
              <a:t> из букв с опорой на предметную картинку.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5C2BF-7E94-4012-97D0-B976DBBAFC21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827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ru-RU" sz="1200" b="0" u="sng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Программа</a:t>
            </a:r>
            <a:r>
              <a:rPr lang="ru-RU" sz="1200" b="0" u="sng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«Домашний логопед»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адаптирована, поэтому все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задания могут использоваться не только логопедом, но и родителями, воспитателями, всеми, кто заинтересован в развитии речи детей.</a:t>
            </a:r>
            <a:endParaRPr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5C2BF-7E94-4012-97D0-B976DBBAFC21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141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Отдельно рассматривается каждый звук: объясняется артикуляция, даются подготовительные упражнения, приёмы постановки звука и речевой материал для последовательной автоматизации. Даются скороговорки, пословицы и поговорки, загадки с изучаемым звуком.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Есть раздел «Советы родителям», который включает рекомендации к этапам работы, а так же упражнения на развитие мелкой моторики, фонематического слуха.</a:t>
            </a:r>
          </a:p>
          <a:p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5C2BF-7E94-4012-97D0-B976DBBAFC21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3594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У детей  недоразвитие речевой системы часто сопровождается недостаточностью других психических процессов: памяти, внимания, мышления. Для их развития можно использовать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программы наподобие </a:t>
            </a:r>
            <a:r>
              <a:rPr lang="ru-RU" sz="1200" b="0" u="sng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«</a:t>
            </a:r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IQ</a:t>
            </a:r>
            <a:r>
              <a:rPr lang="ru-RU" sz="1200" b="0" u="sng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тесты для детей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Например, на развитие мышления даются такие задания: «Собери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пазл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», «Найди пары», «Установи закономерности и логические связи» и другие.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Это был краткий обзор некоторых типовых программ, которые можно использовать в работе логопеда с детьми дошкольного и младшего школьного возраста. Есть и другие похожие программы, видеоматериалы, которые можно применять. Интересны возможности разработки собственных заданий с помощью таких программ, как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Power Point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и других.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В работе с родителями можно эффективно использовать возможности интернет-коммуникации посредством электронной почты. Для этого на каждого ребенка можно завести Электронный дневник домашних заданий.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5C2BF-7E94-4012-97D0-B976DBBAFC21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1867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дан пример задания на нахождение закономерностей.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5C2BF-7E94-4012-97D0-B976DBBAFC21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9002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Таким образом, применение компьютерных технологий в процессе коррекции речи у детей старшего дошкольного возраста позволяет сочетать коррекционные и учебно-развивающие задачи логопедического воздействия, учитывая закономерности и возрастные особенности психического развития дошкольников, тем самым повышая эффективность работы. Следует, однако,  отметить, что при всем этом занятия с использованием компьютера ни в коей мере не заменяют обычные традиционные, а только строго дозировано, под контролем взрослых,  дополняют их, являясь своеобразным бонусом для ребенка.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5C2BF-7E94-4012-97D0-B976DBBAFC21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774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	В нашем учреждении компьютер активно используется в образовательном процессе: оборудован компьютерно-игровой класс, в каждой группе есть ноутбуки для воспитателей. И, конечно, логопедический пункт тоже оснащён компьютером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С его помощью: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- проводятся индивидуальные и подгрупповые логопедические занятия;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- презентации с использованием мультимедийного проектора;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- консультации педагогов и родителей;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- ведётся документация.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Что касается непосредственно работы с детьми, то, помимо достаточно известной логопедической программы «Игры для Тигры»,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я использую ряд программ,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которые могут использовать в своей работе и воспитатели, и родители.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5C2BF-7E94-4012-97D0-B976DBBAFC21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72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Программно-методический комплекс “Учимся говорить правильно”.</a:t>
            </a:r>
            <a:endParaRPr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Включает в себя работу над разделами: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                 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Неречевые звуки;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                   Звукоподражание;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                   Речевые звуки;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                   Развитие связной речи.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В блоках Неречевые звуки, Звукоподражание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этот комплекс предусматривает режимы ознакомления и задания, а также несколько уровней сложности, что позволяет осуществлять дифференцированный подход.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Раздел  «Речевые звуки»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содержит работу над гласными, звонкими, глухими согласными, дифференциацией по звонкости-глухости, твёрдости-мягкости.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5C2BF-7E94-4012-97D0-B976DBBAFC21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44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Тип заданий соответствует программным требованиям: узнать звук в слове, посчитать количество звуков на слух, определить положение звука в слове, определить количество слогов в слове, одушевленное-неодушевленное и так далее.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5C2BF-7E94-4012-97D0-B976DBBAFC21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66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слайде представлено задание на определение места звука Ш в слове.</a:t>
            </a:r>
            <a:endParaRPr lang="ru-RU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5C2BF-7E94-4012-97D0-B976DBBAFC21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487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u="sng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Раздел “Развитие связной речи”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представлен заданиями на развитие лексики, составление рассказов описательного и повествовательного характера.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На слайде представлен образец задания на составление текста-описания по предложенному плану.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5C2BF-7E94-4012-97D0-B976DBBAFC21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0893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Задание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на развитие связной речи: 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рослушивание рассказа, составление картинного плана, пересказ по плану.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5C2BF-7E94-4012-97D0-B976DBBAFC21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850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Обучающая игровая</a:t>
            </a:r>
            <a:r>
              <a:rPr lang="ru-RU" sz="1200" u="sng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программа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ru-RU" sz="1200" b="0" u="sng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“Баба-Яга учится читать”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предназначена для того, чтобы ребенок легко и естественно приобщился к чтению. Всего в игре десять заданий разного уровня сложности, последовательность прохождения которых можно задать.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Программа имеет очень привлекательный интерфейс.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5C2BF-7E94-4012-97D0-B976DBBAFC21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0429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/>
              <a:t>На картинке волшебный лес, в котором озорная Баба–Яга спрятала буквы алфавита, и для того, чтобы их найти необходимо выполнять игровые задания при участии сказочных персонажей.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5C2BF-7E94-4012-97D0-B976DBBAFC21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21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215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2CCC5-991B-46C0-B74B-ABF5CC78AB53}" type="datetime1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3FBFBD-33DD-4AA4-9754-A17ECF1DC8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030505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AA21D-C183-4BE5-A7C9-F2E51597044B}" type="datetime1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30CF3-643B-46FD-8C9F-73A6324F9E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09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B57B0-A57C-499C-A5D4-AA3CFAAAA1AB}" type="datetime1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40DD6-F650-4E52-9DAC-B3D3C739FC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306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01C55-A7B1-48E7-80A6-386BD61086EE}" type="datetime1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351B0-CC30-4319-89E3-E73755C028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91683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0C723-DBD2-494E-B1B7-7BD212F115BD}" type="datetime1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25B79-4EA7-4AA2-A4D9-2E3F2C0849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763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C632-6E58-418F-BE7B-606D20105F0D}" type="datetime1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5FA41-72D0-4CFC-B1A7-614488A543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240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64920-2998-4B5D-B1AF-9AEC06754EE5}" type="datetime1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F5092-4544-432F-8200-69B1D0D8F2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49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4202A-F9EC-4199-BE00-3F262FE98DDF}" type="datetime1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304B-55F9-4322-92B9-4B22920BD1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38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13B3-8CB6-4E22-849E-395DCE0B1D2D}" type="datetime1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264CC-09F0-4E0F-9677-F40DB8890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86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6A150-67B1-4C3B-B9DB-7CDFFBDE91D8}" type="datetime1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5719A-36E9-4232-8E5C-36AC9BD0D9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41063-C013-439C-8CC2-6054A729F9D0}" type="datetime1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7740E-EE6B-412C-9977-92A9FEF193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92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B3247-F505-41D5-B3AA-91473AF35294}" type="datetime1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29DDA-31C0-400F-B5C9-883F555145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33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B372DA7-EC8F-4326-B23A-16DF313A7899}" type="datetime1">
              <a:rPr lang="ru-RU"/>
              <a:pPr>
                <a:defRPr/>
              </a:pPr>
              <a:t>18.03.2016</a:t>
            </a:fld>
            <a:endParaRPr lang="ru-RU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A3E4AC9B-1AD0-4AAD-875A-FB92EF82E9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49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9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4F699D64-7F48-4531-8452-4D0B3421EACF}" type="slidenum">
              <a:rPr lang="ru-RU" altLang="ru-RU" sz="1400" smtClean="0"/>
              <a:pPr>
                <a:defRPr/>
              </a:pPr>
              <a:t>1</a:t>
            </a:fld>
            <a:endParaRPr lang="ru-RU" altLang="ru-RU" sz="1400" smtClean="0"/>
          </a:p>
        </p:txBody>
      </p:sp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347864" y="1844824"/>
            <a:ext cx="5688632" cy="18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latin typeface="+mn-lt"/>
              </a:rPr>
              <a:t>Использование обучающих   компьютерных игр в работе по коррекции и развитию речи детей.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4869160"/>
            <a:ext cx="8280400" cy="10795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8989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Подготовила: 	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smtClean="0">
                <a:solidFill>
                  <a:srgbClr val="8989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учитель-логопед МБДОУ </a:t>
            </a:r>
            <a:r>
              <a:rPr lang="ru-RU" sz="1800" dirty="0" smtClean="0">
                <a:solidFill>
                  <a:srgbClr val="8989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«ЦРР д/с №123»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8989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Дубровских Ю.И.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89898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8989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</p:txBody>
      </p:sp>
      <p:pic>
        <p:nvPicPr>
          <p:cNvPr id="3077" name="Picture 10" descr="G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952328" cy="393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2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76250"/>
            <a:ext cx="7316788" cy="585311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25661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2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549275"/>
            <a:ext cx="7319962" cy="585628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35676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AE560CE-2BD0-47AF-A878-B8D92D2425F6}" type="slidenum">
              <a:rPr lang="ru-RU" altLang="ru-RU" sz="1400" smtClean="0"/>
              <a:pPr>
                <a:defRPr/>
              </a:pPr>
              <a:t>12</a:t>
            </a:fld>
            <a:endParaRPr lang="ru-RU" altLang="ru-RU" sz="1400" smtClean="0"/>
          </a:p>
        </p:txBody>
      </p:sp>
      <p:pic>
        <p:nvPicPr>
          <p:cNvPr id="34820" name="Picture 4" descr="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898525"/>
            <a:ext cx="7416800" cy="556101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67544" y="116632"/>
            <a:ext cx="83716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400" dirty="0" smtClean="0"/>
              <a:t> </a:t>
            </a:r>
            <a:r>
              <a:rPr lang="ru-RU" altLang="ru-RU" sz="4400" b="1" dirty="0"/>
              <a:t>“Домашний логопед”</a:t>
            </a:r>
            <a:r>
              <a:rPr lang="ru-RU" altLang="ru-RU" sz="4400" dirty="0"/>
              <a:t> </a:t>
            </a:r>
            <a:r>
              <a:rPr lang="ru-RU" altLang="ru-RU" sz="4400" dirty="0" smtClean="0"/>
              <a:t> </a:t>
            </a:r>
            <a:endParaRPr lang="ru-RU" altLang="ru-RU" sz="4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346AA82-E57E-4B3B-928D-0E704AE3CFF6}" type="slidenum">
              <a:rPr lang="ru-RU" altLang="ru-RU" sz="1400" smtClean="0"/>
              <a:pPr>
                <a:defRPr/>
              </a:pPr>
              <a:t>13</a:t>
            </a:fld>
            <a:endParaRPr lang="ru-RU" altLang="ru-RU" sz="1400" smtClean="0"/>
          </a:p>
        </p:txBody>
      </p:sp>
      <p:pic>
        <p:nvPicPr>
          <p:cNvPr id="35844" name="Picture 4" descr="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898525"/>
            <a:ext cx="7391400" cy="557053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4D378D2-758A-4D9F-AC26-826B306302ED}" type="slidenum">
              <a:rPr lang="ru-RU" altLang="ru-RU" sz="1400" smtClean="0"/>
              <a:pPr>
                <a:defRPr/>
              </a:pPr>
              <a:t>14</a:t>
            </a:fld>
            <a:endParaRPr lang="ru-RU" altLang="ru-RU" sz="1400" smtClean="0"/>
          </a:p>
        </p:txBody>
      </p:sp>
      <p:pic>
        <p:nvPicPr>
          <p:cNvPr id="15363" name="Picture 4" descr="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6250"/>
            <a:ext cx="740568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3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345362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332656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 smtClean="0">
                <a:latin typeface="Calibri" pitchFamily="34" charset="0"/>
              </a:rPr>
              <a:t>Найди закономерность.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8918847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1476375" y="2852738"/>
            <a:ext cx="6407150" cy="96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altLang="ru-RU" smtClean="0">
                <a:effectLst/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2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F002DE0-AE5D-471A-94A3-C360EA77325C}" type="slidenum">
              <a:rPr lang="ru-RU" altLang="ru-RU" sz="1400" smtClean="0"/>
              <a:pPr>
                <a:defRPr/>
              </a:pPr>
              <a:t>2</a:t>
            </a:fld>
            <a:endParaRPr lang="ru-RU" altLang="ru-RU" sz="1400" smtClean="0"/>
          </a:p>
        </p:txBody>
      </p:sp>
      <p:pic>
        <p:nvPicPr>
          <p:cNvPr id="4099" name="Picture 8" descr="Коллажи [800x600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7143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12"/>
          <p:cNvSpPr>
            <a:spLocks noChangeArrowheads="1"/>
          </p:cNvSpPr>
          <p:nvPr/>
        </p:nvSpPr>
        <p:spPr bwMode="auto">
          <a:xfrm>
            <a:off x="179388" y="115888"/>
            <a:ext cx="4608512" cy="863600"/>
          </a:xfrm>
          <a:prstGeom prst="cloudCallout">
            <a:avLst>
              <a:gd name="adj1" fmla="val 20236"/>
              <a:gd name="adj2" fmla="val 7573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dirty="0"/>
              <a:t>- индивидуальные и подгрупповые занятия</a:t>
            </a:r>
          </a:p>
        </p:txBody>
      </p:sp>
      <p:sp>
        <p:nvSpPr>
          <p:cNvPr id="4101" name="AutoShape 13"/>
          <p:cNvSpPr>
            <a:spLocks noChangeArrowheads="1"/>
          </p:cNvSpPr>
          <p:nvPr/>
        </p:nvSpPr>
        <p:spPr bwMode="auto">
          <a:xfrm>
            <a:off x="340676" y="4332947"/>
            <a:ext cx="4896544" cy="2508811"/>
          </a:xfrm>
          <a:prstGeom prst="cloudCallout">
            <a:avLst>
              <a:gd name="adj1" fmla="val -26625"/>
              <a:gd name="adj2" fmla="val -548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dirty="0"/>
              <a:t>- мультимедийные </a:t>
            </a:r>
            <a:r>
              <a:rPr lang="ru-RU" altLang="ru-RU" dirty="0" smtClean="0"/>
              <a:t>презентации, </a:t>
            </a:r>
            <a:r>
              <a:rPr lang="ru-RU" altLang="ru-RU" dirty="0"/>
              <a:t>посещение вебинаров, </a:t>
            </a:r>
            <a:r>
              <a:rPr lang="ru-RU" altLang="ru-RU" dirty="0" smtClean="0"/>
              <a:t>онлайн </a:t>
            </a:r>
            <a:r>
              <a:rPr lang="ru-RU" altLang="ru-RU" dirty="0"/>
              <a:t>конференций, профессиональное </a:t>
            </a:r>
            <a:r>
              <a:rPr lang="ru-RU" altLang="ru-RU" dirty="0" smtClean="0"/>
              <a:t>общение</a:t>
            </a:r>
            <a:endParaRPr lang="ru-RU" altLang="ru-RU" dirty="0"/>
          </a:p>
        </p:txBody>
      </p:sp>
      <p:sp>
        <p:nvSpPr>
          <p:cNvPr id="4102" name="AutoShape 14"/>
          <p:cNvSpPr>
            <a:spLocks noChangeArrowheads="1"/>
          </p:cNvSpPr>
          <p:nvPr/>
        </p:nvSpPr>
        <p:spPr bwMode="auto">
          <a:xfrm>
            <a:off x="5237220" y="4509120"/>
            <a:ext cx="3814763" cy="2241550"/>
          </a:xfrm>
          <a:prstGeom prst="cloudCallout">
            <a:avLst>
              <a:gd name="adj1" fmla="val 18042"/>
              <a:gd name="adj2" fmla="val -6294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dirty="0"/>
              <a:t>- консультации для родителей, обратная связь с родителями посредством </a:t>
            </a:r>
            <a:r>
              <a:rPr lang="ru-RU" altLang="ru-RU" dirty="0" smtClean="0"/>
              <a:t>интернета</a:t>
            </a:r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8E82903-2BA8-4DCC-B67E-B770A559AE82}" type="slidenum">
              <a:rPr lang="ru-RU" altLang="ru-RU" sz="1400" smtClean="0"/>
              <a:pPr>
                <a:defRPr/>
              </a:pPr>
              <a:t>3</a:t>
            </a:fld>
            <a:endParaRPr lang="ru-RU" altLang="ru-RU" sz="1400" smtClean="0"/>
          </a:p>
        </p:txBody>
      </p:sp>
      <p:pic>
        <p:nvPicPr>
          <p:cNvPr id="1026" name="Picture 2" descr="D:\Всякие полезности\презентация для ВОИПКРО\Картинки для слайдов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386" y="769915"/>
            <a:ext cx="3929060" cy="314324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5" name="Рисунок 4" descr="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284538"/>
            <a:ext cx="3943350" cy="315753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1116013" y="1341438"/>
            <a:ext cx="1714500" cy="285750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4787900" y="692150"/>
            <a:ext cx="40338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Включает в себя следующие разделы: </a:t>
            </a:r>
          </a:p>
          <a:p>
            <a:pPr eaLnBrk="1" hangingPunct="1">
              <a:buFontTx/>
              <a:buChar char="-"/>
            </a:pPr>
            <a:r>
              <a:rPr lang="ru-RU" altLang="ru-RU"/>
              <a:t> Неречевые звуки; </a:t>
            </a:r>
          </a:p>
          <a:p>
            <a:pPr eaLnBrk="1" hangingPunct="1">
              <a:buFontTx/>
              <a:buChar char="-"/>
            </a:pPr>
            <a:r>
              <a:rPr lang="ru-RU" altLang="ru-RU"/>
              <a:t> Звукоподражание;</a:t>
            </a:r>
          </a:p>
          <a:p>
            <a:pPr eaLnBrk="1" hangingPunct="1">
              <a:buFontTx/>
              <a:buChar char="-"/>
            </a:pPr>
            <a:r>
              <a:rPr lang="ru-RU" altLang="ru-RU"/>
              <a:t> Речевые звуки; </a:t>
            </a:r>
          </a:p>
          <a:p>
            <a:pPr eaLnBrk="1" hangingPunct="1">
              <a:buFontTx/>
              <a:buChar char="-"/>
            </a:pPr>
            <a:r>
              <a:rPr lang="ru-RU" altLang="ru-RU"/>
              <a:t> Развитие связной речи.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683419" y="160315"/>
            <a:ext cx="81383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000" b="1" dirty="0"/>
              <a:t>П</a:t>
            </a:r>
            <a:r>
              <a:rPr lang="ru-RU" altLang="ru-RU" sz="2000" b="1" dirty="0" err="1"/>
              <a:t>рограммно</a:t>
            </a:r>
            <a:r>
              <a:rPr lang="ru-RU" altLang="ru-RU" sz="2000" b="1" dirty="0"/>
              <a:t>-методический комплекс “Учимся говорить правильно”.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68313" y="4292600"/>
            <a:ext cx="359886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/>
              <a:t>В разделах </a:t>
            </a:r>
            <a:r>
              <a:rPr lang="ru-RU" altLang="ru-RU" sz="1400" u="sng"/>
              <a:t>Неречевые звуки, Звукоподражание</a:t>
            </a:r>
            <a:r>
              <a:rPr lang="ru-RU" altLang="ru-RU" sz="1400"/>
              <a:t> два режима работы: Изучение и Задание, что позволяет осуществлять дифференцированный подход в процессе коррекционно – развивающей работы. В режиме Задание предусматривается несколько уровней сложностей. </a:t>
            </a:r>
          </a:p>
        </p:txBody>
      </p:sp>
      <p:sp>
        <p:nvSpPr>
          <p:cNvPr id="2" name="Блок-схема: альтернативный процесс 8"/>
          <p:cNvSpPr/>
          <p:nvPr/>
        </p:nvSpPr>
        <p:spPr>
          <a:xfrm>
            <a:off x="5003800" y="4005263"/>
            <a:ext cx="1368425" cy="21431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81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450921-BC8C-4409-96BE-1D5895130D40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pic>
        <p:nvPicPr>
          <p:cNvPr id="23563" name="Picture 11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76250"/>
            <a:ext cx="7319962" cy="58547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3999360-B31B-4F87-89C7-0B4022DCC964}" type="slidenum">
              <a:rPr lang="ru-RU" altLang="ru-RU" sz="1400" smtClean="0"/>
              <a:pPr>
                <a:defRPr/>
              </a:pPr>
              <a:t>5</a:t>
            </a:fld>
            <a:endParaRPr lang="ru-RU" altLang="ru-RU" sz="1400" smtClean="0"/>
          </a:p>
        </p:txBody>
      </p:sp>
      <p:pic>
        <p:nvPicPr>
          <p:cNvPr id="24580" name="Picture 4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04813"/>
            <a:ext cx="7343775" cy="58737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4D25DD8E-C3D3-4D9C-BB12-0EEB84372DEF}" type="slidenum">
              <a:rPr lang="ru-RU" altLang="ru-RU" sz="1400" smtClean="0"/>
              <a:pPr>
                <a:defRPr/>
              </a:pPr>
              <a:t>6</a:t>
            </a:fld>
            <a:endParaRPr lang="ru-RU" altLang="ru-RU" sz="1400" smtClean="0"/>
          </a:p>
        </p:txBody>
      </p:sp>
      <p:pic>
        <p:nvPicPr>
          <p:cNvPr id="28676" name="Picture 4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549275"/>
            <a:ext cx="7373937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8FD70FF-37FD-495E-9C59-050238EEC63E}" type="slidenum">
              <a:rPr lang="ru-RU" altLang="ru-RU" sz="1400" smtClean="0"/>
              <a:pPr>
                <a:defRPr/>
              </a:pPr>
              <a:t>7</a:t>
            </a:fld>
            <a:endParaRPr lang="ru-RU" altLang="ru-RU" sz="1400" smtClean="0"/>
          </a:p>
        </p:txBody>
      </p:sp>
      <p:pic>
        <p:nvPicPr>
          <p:cNvPr id="29700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549275"/>
            <a:ext cx="7316788" cy="585311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734631B-81A4-4766-B160-A5EF0D33E544}" type="slidenum">
              <a:rPr lang="ru-RU" altLang="ru-RU" sz="1400" smtClean="0"/>
              <a:pPr>
                <a:defRPr/>
              </a:pPr>
              <a:t>8</a:t>
            </a:fld>
            <a:endParaRPr lang="ru-RU" altLang="ru-RU" sz="1400" smtClean="0"/>
          </a:p>
        </p:txBody>
      </p:sp>
      <p:pic>
        <p:nvPicPr>
          <p:cNvPr id="30724" name="Picture 4" descr="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196975"/>
            <a:ext cx="7123113" cy="536892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2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196975"/>
            <a:ext cx="6711950" cy="536892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7776795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1900</TotalTime>
  <Words>662</Words>
  <Application>Microsoft Office PowerPoint</Application>
  <PresentationFormat>Экран (4:3)</PresentationFormat>
  <Paragraphs>88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Трава</vt:lpstr>
      <vt:lpstr>Использование обучающих   компьютерных игр в работе по коррекции и развитию речи детей.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MegaFon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dubrovskikh_r</dc:creator>
  <cp:lastModifiedBy>User</cp:lastModifiedBy>
  <cp:revision>92</cp:revision>
  <dcterms:created xsi:type="dcterms:W3CDTF">2010-09-28T12:19:38Z</dcterms:created>
  <dcterms:modified xsi:type="dcterms:W3CDTF">2016-03-18T18:28:43Z</dcterms:modified>
</cp:coreProperties>
</file>