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83" r:id="rId3"/>
    <p:sldId id="287" r:id="rId4"/>
    <p:sldId id="258" r:id="rId5"/>
    <p:sldId id="300" r:id="rId6"/>
    <p:sldId id="306" r:id="rId7"/>
    <p:sldId id="301" r:id="rId8"/>
    <p:sldId id="261" r:id="rId9"/>
    <p:sldId id="302" r:id="rId10"/>
    <p:sldId id="303" r:id="rId11"/>
    <p:sldId id="262" r:id="rId12"/>
    <p:sldId id="304" r:id="rId13"/>
    <p:sldId id="263" r:id="rId14"/>
    <p:sldId id="264" r:id="rId15"/>
    <p:sldId id="268" r:id="rId16"/>
    <p:sldId id="308" r:id="rId17"/>
    <p:sldId id="270" r:id="rId18"/>
    <p:sldId id="309" r:id="rId19"/>
    <p:sldId id="271" r:id="rId20"/>
    <p:sldId id="310" r:id="rId21"/>
    <p:sldId id="277" r:id="rId22"/>
    <p:sldId id="298" r:id="rId23"/>
    <p:sldId id="266" r:id="rId24"/>
    <p:sldId id="311" r:id="rId25"/>
    <p:sldId id="31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kiosk/>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3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119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18.03.2016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18.03.2016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18.03.2016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0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18.03.2016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504825"/>
            <a:ext cx="8229600" cy="5505450"/>
          </a:xfrm>
        </p:spPr>
        <p:txBody>
          <a:bodyPr>
            <a:normAutofit/>
          </a:bodyPr>
          <a:lstStyle/>
          <a:p>
            <a:pPr marL="0" indent="0">
              <a:buNone/>
            </a:pPr>
            <a:endParaRPr lang="ru-RU"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ru-RU"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ru-RU" b="1" dirty="0" smtClean="0">
              <a:solidFill>
                <a:schemeClr val="tx2"/>
              </a:solidFill>
              <a:latin typeface="Times New Roman" panose="02020603050405020304" pitchFamily="18" charset="0"/>
              <a:cs typeface="Times New Roman" panose="02020603050405020304" pitchFamily="18" charset="0"/>
            </a:endParaRPr>
          </a:p>
          <a:p>
            <a:pPr marL="0" indent="0">
              <a:buNone/>
            </a:pPr>
            <a:r>
              <a:rPr lang="ru-RU" b="1" dirty="0" smtClean="0">
                <a:solidFill>
                  <a:schemeClr val="tx2"/>
                </a:solidFill>
                <a:latin typeface="Times New Roman" panose="02020603050405020304" pitchFamily="18" charset="0"/>
                <a:cs typeface="Times New Roman" panose="02020603050405020304" pitchFamily="18" charset="0"/>
              </a:rPr>
              <a:t>«Чтобы жить, </a:t>
            </a:r>
          </a:p>
          <a:p>
            <a:pPr marL="0" indent="0">
              <a:buNone/>
            </a:pPr>
            <a:r>
              <a:rPr lang="ru-RU" b="1" dirty="0" smtClean="0">
                <a:solidFill>
                  <a:schemeClr val="tx2"/>
                </a:solidFill>
                <a:latin typeface="Times New Roman" panose="02020603050405020304" pitchFamily="18" charset="0"/>
                <a:cs typeface="Times New Roman" panose="02020603050405020304" pitchFamily="18" charset="0"/>
              </a:rPr>
              <a:t>нужны солнце, </a:t>
            </a:r>
          </a:p>
          <a:p>
            <a:pPr marL="0" indent="0">
              <a:buNone/>
            </a:pPr>
            <a:r>
              <a:rPr lang="ru-RU" b="1" dirty="0" smtClean="0">
                <a:solidFill>
                  <a:schemeClr val="tx2"/>
                </a:solidFill>
                <a:latin typeface="Times New Roman" panose="02020603050405020304" pitchFamily="18" charset="0"/>
                <a:cs typeface="Times New Roman" panose="02020603050405020304" pitchFamily="18" charset="0"/>
              </a:rPr>
              <a:t>свобода </a:t>
            </a:r>
          </a:p>
          <a:p>
            <a:pPr marL="0" indent="0">
              <a:buNone/>
            </a:pPr>
            <a:r>
              <a:rPr lang="ru-RU" b="1" dirty="0" smtClean="0">
                <a:solidFill>
                  <a:schemeClr val="tx2"/>
                </a:solidFill>
                <a:latin typeface="Times New Roman" panose="02020603050405020304" pitchFamily="18" charset="0"/>
                <a:cs typeface="Times New Roman" panose="02020603050405020304" pitchFamily="18" charset="0"/>
              </a:rPr>
              <a:t>и маленький </a:t>
            </a:r>
          </a:p>
          <a:p>
            <a:pPr marL="0" indent="0">
              <a:buNone/>
            </a:pPr>
            <a:r>
              <a:rPr lang="ru-RU" b="1" dirty="0" smtClean="0">
                <a:solidFill>
                  <a:schemeClr val="tx2"/>
                </a:solidFill>
                <a:latin typeface="Times New Roman" panose="02020603050405020304" pitchFamily="18" charset="0"/>
                <a:cs typeface="Times New Roman" panose="02020603050405020304" pitchFamily="18" charset="0"/>
              </a:rPr>
              <a:t>цветок»</a:t>
            </a:r>
          </a:p>
          <a:p>
            <a:pPr marL="0" indent="0">
              <a:buNone/>
            </a:pPr>
            <a:r>
              <a:rPr lang="ru-RU" sz="2400" b="1"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Г. Х. Андерсен</a:t>
            </a:r>
            <a:endParaRPr lang="ru-RU" sz="2800" b="1" dirty="0">
              <a:latin typeface="Times New Roman" panose="02020603050405020304" pitchFamily="18" charset="0"/>
              <a:cs typeface="Times New Roman" panose="02020603050405020304" pitchFamily="18" charset="0"/>
            </a:endParaRPr>
          </a:p>
        </p:txBody>
      </p:sp>
      <p:pic>
        <p:nvPicPr>
          <p:cNvPr id="1026" name="Picture 2" descr="C:\Users\User\Downloads\роза.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067944" y="1000108"/>
            <a:ext cx="4824536" cy="3571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0322934"/>
      </p:ext>
    </p:extLst>
  </p:cSld>
  <p:clrMapOvr>
    <a:masterClrMapping/>
  </p:clrMapOvr>
  <p:transition spd="slow" advTm="5367">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1000"/>
                                        <p:tgtEl>
                                          <p:spTgt spid="1026"/>
                                        </p:tgtEl>
                                      </p:cBhvr>
                                    </p:animEffect>
                                    <p:anim calcmode="lin" valueType="num">
                                      <p:cBhvr>
                                        <p:cTn id="40" dur="1000" fill="hold"/>
                                        <p:tgtEl>
                                          <p:spTgt spid="1026"/>
                                        </p:tgtEl>
                                        <p:attrNameLst>
                                          <p:attrName>ppt_x</p:attrName>
                                        </p:attrNameLst>
                                      </p:cBhvr>
                                      <p:tavLst>
                                        <p:tav tm="0">
                                          <p:val>
                                            <p:strVal val="#ppt_x"/>
                                          </p:val>
                                        </p:tav>
                                        <p:tav tm="100000">
                                          <p:val>
                                            <p:strVal val="#ppt_x"/>
                                          </p:val>
                                        </p:tav>
                                      </p:tavLst>
                                    </p:anim>
                                    <p:anim calcmode="lin" valueType="num">
                                      <p:cBhvr>
                                        <p:cTn id="4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Поливка цветов</a:t>
            </a:r>
            <a:endParaRPr lang="ru-RU" dirty="0"/>
          </a:p>
        </p:txBody>
      </p:sp>
      <p:pic>
        <p:nvPicPr>
          <p:cNvPr id="1026" name="Picture 2" descr="C:\Users\y\Desktop\на обработку\PICT12691.jpg"/>
          <p:cNvPicPr>
            <a:picLocks noChangeAspect="1" noChangeArrowheads="1"/>
          </p:cNvPicPr>
          <p:nvPr/>
        </p:nvPicPr>
        <p:blipFill>
          <a:blip r:embed="rId2" cstate="print"/>
          <a:srcRect/>
          <a:stretch>
            <a:fillRect/>
          </a:stretch>
        </p:blipFill>
        <p:spPr bwMode="auto">
          <a:xfrm>
            <a:off x="1619672" y="1340768"/>
            <a:ext cx="5976664" cy="4159934"/>
          </a:xfrm>
          <a:prstGeom prst="rect">
            <a:avLst/>
          </a:prstGeom>
          <a:noFill/>
        </p:spPr>
      </p:pic>
    </p:spTree>
  </p:cSld>
  <p:clrMapOvr>
    <a:masterClrMapping/>
  </p:clrMapOvr>
  <p:transition spd="slow" advTm="5382">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C00000"/>
                </a:solidFill>
                <a:latin typeface="Times New Roman" panose="02020603050405020304" pitchFamily="18" charset="0"/>
                <a:cs typeface="Times New Roman" panose="02020603050405020304" pitchFamily="18" charset="0"/>
              </a:rPr>
              <a:t>ГИПОТЕЗА:</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40000" lnSpcReduction="20000"/>
          </a:bodyPr>
          <a:lstStyle/>
          <a:p>
            <a:pPr marL="0" indent="0" algn="ctr">
              <a:lnSpc>
                <a:spcPct val="115000"/>
              </a:lnSpc>
              <a:spcAft>
                <a:spcPts val="1000"/>
              </a:spcAft>
              <a:buNone/>
            </a:pPr>
            <a:endParaRPr lang="ru-RU" sz="4600" b="1" dirty="0" smtClean="0">
              <a:latin typeface="Times New Roman"/>
              <a:ea typeface="Calibri"/>
              <a:cs typeface="Times New Roman"/>
            </a:endParaRPr>
          </a:p>
          <a:p>
            <a:pPr marL="0" indent="0" algn="ctr">
              <a:lnSpc>
                <a:spcPct val="115000"/>
              </a:lnSpc>
              <a:spcAft>
                <a:spcPts val="1000"/>
              </a:spcAft>
              <a:buNone/>
            </a:pPr>
            <a:r>
              <a:rPr lang="ru-RU" sz="6700" b="1" dirty="0" smtClean="0">
                <a:latin typeface="Times New Roman"/>
                <a:ea typeface="Calibri"/>
                <a:cs typeface="Times New Roman"/>
              </a:rPr>
              <a:t>Если в помещении грамотно использовать комнатные растения, то это будет способствовать  улучшению микроклимата, а так же качеству воздуха в комнате, что, в свою очередь,  будет   благотворно влиять как на здоровье семьи, так и  на их настроение.  В результате чего дети  меньше будут утомляться, а взрослые с удовольствием будут играть с ними.</a:t>
            </a:r>
            <a:endParaRPr lang="ru-RU" sz="6700" b="1" dirty="0" smtClean="0">
              <a:ea typeface="Calibri"/>
              <a:cs typeface="Times New Roman"/>
            </a:endParaRPr>
          </a:p>
          <a:p>
            <a:endParaRPr lang="ru-RU" dirty="0"/>
          </a:p>
        </p:txBody>
      </p:sp>
    </p:spTree>
    <p:extLst>
      <p:ext uri="{BB962C8B-B14F-4D97-AF65-F5344CB8AC3E}">
        <p14:creationId xmlns:p14="http://schemas.microsoft.com/office/powerpoint/2010/main" xmlns="" val="502378010"/>
      </p:ext>
    </p:extLst>
  </p:cSld>
  <p:clrMapOvr>
    <a:masterClrMapping/>
  </p:clrMapOvr>
  <p:transition spd="slow" advTm="122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Desktop\на обработку\PICT1272.jpg"/>
          <p:cNvPicPr>
            <a:picLocks noChangeAspect="1" noChangeArrowheads="1"/>
          </p:cNvPicPr>
          <p:nvPr/>
        </p:nvPicPr>
        <p:blipFill>
          <a:blip r:embed="rId2" cstate="print"/>
          <a:srcRect/>
          <a:stretch>
            <a:fillRect/>
          </a:stretch>
        </p:blipFill>
        <p:spPr bwMode="auto">
          <a:xfrm>
            <a:off x="1214414" y="764705"/>
            <a:ext cx="6858048" cy="4735998"/>
          </a:xfrm>
          <a:prstGeom prst="rect">
            <a:avLst/>
          </a:prstGeom>
          <a:noFill/>
        </p:spPr>
      </p:pic>
    </p:spTree>
  </p:cSld>
  <p:clrMapOvr>
    <a:masterClrMapping/>
  </p:clrMapOvr>
  <p:transition spd="slow" advTm="4929">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692150"/>
            <a:ext cx="8229600" cy="5434013"/>
          </a:xfrm>
        </p:spPr>
        <p:txBody>
          <a:bodyPr/>
          <a:lstStyle/>
          <a:p>
            <a:pPr>
              <a:lnSpc>
                <a:spcPct val="115000"/>
              </a:lnSpc>
              <a:spcAft>
                <a:spcPts val="1000"/>
              </a:spcAft>
            </a:pPr>
            <a:r>
              <a:rPr lang="ru-RU" b="1" dirty="0">
                <a:solidFill>
                  <a:srgbClr val="C00000"/>
                </a:solidFill>
                <a:latin typeface="Times New Roman"/>
                <a:ea typeface="Calibri"/>
                <a:cs typeface="Times New Roman"/>
              </a:rPr>
              <a:t>Предмет исследования: </a:t>
            </a:r>
            <a:r>
              <a:rPr lang="ru-RU" b="1" dirty="0">
                <a:latin typeface="Times New Roman" panose="02020603050405020304" pitchFamily="18" charset="0"/>
                <a:ea typeface="Calibri"/>
                <a:cs typeface="Times New Roman" panose="02020603050405020304" pitchFamily="18" charset="0"/>
              </a:rPr>
              <a:t>комнатные растения </a:t>
            </a:r>
            <a:r>
              <a:rPr lang="ru-RU" b="1" dirty="0" smtClean="0">
                <a:latin typeface="Times New Roman" panose="02020603050405020304" pitchFamily="18" charset="0"/>
                <a:ea typeface="Calibri"/>
                <a:cs typeface="Times New Roman" panose="02020603050405020304" pitchFamily="18" charset="0"/>
              </a:rPr>
              <a:t>в доме.</a:t>
            </a:r>
            <a:endParaRPr lang="ru-RU" b="1" dirty="0">
              <a:latin typeface="Times New Roman" panose="02020603050405020304" pitchFamily="18" charset="0"/>
              <a:ea typeface="Calibri"/>
              <a:cs typeface="Times New Roman" panose="02020603050405020304" pitchFamily="18" charset="0"/>
            </a:endParaRPr>
          </a:p>
          <a:p>
            <a:pPr marL="457200">
              <a:lnSpc>
                <a:spcPct val="115000"/>
              </a:lnSpc>
              <a:spcAft>
                <a:spcPts val="1000"/>
              </a:spcAft>
            </a:pPr>
            <a:r>
              <a:rPr lang="ru-RU" b="1" dirty="0">
                <a:solidFill>
                  <a:srgbClr val="C00000"/>
                </a:solidFill>
                <a:latin typeface="Times New Roman"/>
                <a:ea typeface="Calibri"/>
                <a:cs typeface="Times New Roman"/>
              </a:rPr>
              <a:t>Учебные предметы:</a:t>
            </a:r>
            <a:r>
              <a:rPr lang="ru-RU" dirty="0">
                <a:solidFill>
                  <a:srgbClr val="C00000"/>
                </a:solidFill>
                <a:latin typeface="Times New Roman"/>
                <a:ea typeface="Calibri"/>
                <a:cs typeface="Times New Roman"/>
              </a:rPr>
              <a:t> </a:t>
            </a:r>
            <a:r>
              <a:rPr lang="ru-RU" b="1" dirty="0">
                <a:latin typeface="Times New Roman" panose="02020603050405020304" pitchFamily="18" charset="0"/>
                <a:ea typeface="Calibri"/>
                <a:cs typeface="Times New Roman" panose="02020603050405020304" pitchFamily="18" charset="0"/>
              </a:rPr>
              <a:t>п</a:t>
            </a:r>
            <a:r>
              <a:rPr lang="ru-RU" b="1" dirty="0" smtClean="0">
                <a:latin typeface="Times New Roman" panose="02020603050405020304" pitchFamily="18" charset="0"/>
                <a:ea typeface="Calibri"/>
                <a:cs typeface="Times New Roman" panose="02020603050405020304" pitchFamily="18" charset="0"/>
              </a:rPr>
              <a:t>роект </a:t>
            </a:r>
            <a:r>
              <a:rPr lang="ru-RU" b="1" dirty="0">
                <a:latin typeface="Times New Roman" panose="02020603050405020304" pitchFamily="18" charset="0"/>
                <a:ea typeface="Calibri"/>
                <a:cs typeface="Times New Roman" panose="02020603050405020304" pitchFamily="18" charset="0"/>
              </a:rPr>
              <a:t>затрагивает такие предметы как окружающий </a:t>
            </a:r>
            <a:r>
              <a:rPr lang="ru-RU" b="1" dirty="0" smtClean="0">
                <a:latin typeface="Times New Roman" panose="02020603050405020304" pitchFamily="18" charset="0"/>
                <a:ea typeface="Calibri"/>
                <a:cs typeface="Times New Roman" panose="02020603050405020304" pitchFamily="18" charset="0"/>
              </a:rPr>
              <a:t>мир, технологию.</a:t>
            </a:r>
            <a:endParaRPr lang="ru-RU" b="1" dirty="0">
              <a:latin typeface="Times New Roman" panose="02020603050405020304" pitchFamily="18" charset="0"/>
              <a:ea typeface="Calibri"/>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04720945"/>
      </p:ext>
    </p:extLst>
  </p:cSld>
  <p:clrMapOvr>
    <a:masterClrMapping/>
  </p:clrMapOvr>
  <p:transition spd="slow" advTm="8331">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smtClean="0">
                <a:solidFill>
                  <a:srgbClr val="C00000"/>
                </a:solidFill>
                <a:latin typeface="Times New Roman" panose="02020603050405020304" pitchFamily="18" charset="0"/>
                <a:cs typeface="Times New Roman" panose="02020603050405020304" pitchFamily="18" charset="0"/>
              </a:rPr>
              <a:t>ЭТАПЫ РАБОТЫ НАД ПРОЕКТОМ:</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0000" lnSpcReduction="20000"/>
          </a:bodyPr>
          <a:lstStyle/>
          <a:p>
            <a:pPr lvl="0">
              <a:lnSpc>
                <a:spcPct val="115000"/>
              </a:lnSpc>
              <a:buFont typeface="Symbol"/>
              <a:buChar char=""/>
            </a:pPr>
            <a:r>
              <a:rPr lang="ru-RU" sz="3600" b="1" dirty="0" smtClean="0">
                <a:latin typeface="Times New Roman" panose="02020603050405020304" pitchFamily="18" charset="0"/>
                <a:ea typeface="Calibri"/>
                <a:cs typeface="Times New Roman" panose="02020603050405020304" pitchFamily="18" charset="0"/>
              </a:rPr>
              <a:t>Сбор </a:t>
            </a:r>
            <a:r>
              <a:rPr lang="ru-RU" sz="3600" b="1" dirty="0">
                <a:latin typeface="Times New Roman" panose="02020603050405020304" pitchFamily="18" charset="0"/>
                <a:ea typeface="Calibri"/>
                <a:cs typeface="Times New Roman" panose="02020603050405020304" pitchFamily="18" charset="0"/>
              </a:rPr>
              <a:t>информации о комнатных растениях с использованием справочной литературы. </a:t>
            </a:r>
          </a:p>
          <a:p>
            <a:pPr lvl="0">
              <a:lnSpc>
                <a:spcPct val="115000"/>
              </a:lnSpc>
              <a:buFont typeface="Symbol"/>
              <a:buChar char=""/>
            </a:pPr>
            <a:r>
              <a:rPr lang="ru-RU" sz="3600" b="1" dirty="0">
                <a:latin typeface="Times New Roman" panose="02020603050405020304" pitchFamily="18" charset="0"/>
                <a:ea typeface="Calibri"/>
                <a:cs typeface="Times New Roman" panose="02020603050405020304" pitchFamily="18" charset="0"/>
              </a:rPr>
              <a:t>Изучение влияния комнатных растений на микроклимат в помещении.</a:t>
            </a:r>
          </a:p>
          <a:p>
            <a:pPr lvl="0">
              <a:lnSpc>
                <a:spcPct val="115000"/>
              </a:lnSpc>
              <a:buFont typeface="Symbol"/>
              <a:buChar char=""/>
            </a:pPr>
            <a:r>
              <a:rPr lang="ru-RU" sz="3600" b="1" dirty="0">
                <a:latin typeface="Times New Roman" panose="02020603050405020304" pitchFamily="18" charset="0"/>
                <a:ea typeface="Calibri"/>
                <a:cs typeface="Times New Roman" panose="02020603050405020304" pitchFamily="18" charset="0"/>
              </a:rPr>
              <a:t>Создание </a:t>
            </a:r>
            <a:r>
              <a:rPr lang="ru-RU" sz="3600" b="1" dirty="0" err="1">
                <a:latin typeface="Times New Roman" panose="02020603050405020304" pitchFamily="18" charset="0"/>
                <a:ea typeface="Calibri"/>
                <a:cs typeface="Times New Roman" panose="02020603050405020304" pitchFamily="18" charset="0"/>
              </a:rPr>
              <a:t>фитозоны</a:t>
            </a:r>
            <a:r>
              <a:rPr lang="ru-RU" sz="3600" b="1" dirty="0">
                <a:latin typeface="Times New Roman" panose="02020603050405020304" pitchFamily="18" charset="0"/>
                <a:ea typeface="Calibri"/>
                <a:cs typeface="Times New Roman" panose="02020603050405020304" pitchFamily="18" charset="0"/>
              </a:rPr>
              <a:t> в </a:t>
            </a:r>
            <a:r>
              <a:rPr lang="ru-RU" sz="3600" b="1" dirty="0" smtClean="0">
                <a:latin typeface="Times New Roman" panose="02020603050405020304" pitchFamily="18" charset="0"/>
                <a:ea typeface="Calibri"/>
                <a:cs typeface="Times New Roman" panose="02020603050405020304" pitchFamily="18" charset="0"/>
              </a:rPr>
              <a:t>доме</a:t>
            </a:r>
            <a:r>
              <a:rPr lang="ru-RU" sz="3600" b="1" dirty="0">
                <a:latin typeface="Times New Roman" panose="02020603050405020304" pitchFamily="18" charset="0"/>
                <a:ea typeface="Calibri"/>
                <a:cs typeface="Times New Roman" panose="02020603050405020304" pitchFamily="18" charset="0"/>
              </a:rPr>
              <a:t>. </a:t>
            </a:r>
          </a:p>
          <a:p>
            <a:pPr lvl="0">
              <a:lnSpc>
                <a:spcPct val="115000"/>
              </a:lnSpc>
              <a:spcAft>
                <a:spcPts val="1000"/>
              </a:spcAft>
              <a:buFont typeface="Symbol"/>
              <a:buChar char=""/>
            </a:pPr>
            <a:r>
              <a:rPr lang="ru-RU" sz="3600" b="1" dirty="0">
                <a:latin typeface="Times New Roman" panose="02020603050405020304" pitchFamily="18" charset="0"/>
                <a:ea typeface="Calibri"/>
                <a:cs typeface="Times New Roman" panose="02020603050405020304" pitchFamily="18" charset="0"/>
              </a:rPr>
              <a:t>Оформление зелёного паспорта растений</a:t>
            </a:r>
            <a:r>
              <a:rPr lang="ru-RU" sz="3600" b="1" dirty="0" smtClean="0">
                <a:latin typeface="Times New Roman" panose="02020603050405020304" pitchFamily="18" charset="0"/>
                <a:ea typeface="Calibri"/>
                <a:cs typeface="Times New Roman" panose="02020603050405020304" pitchFamily="18" charset="0"/>
              </a:rPr>
              <a:t>.</a:t>
            </a:r>
            <a:endParaRPr lang="ru-RU" sz="3600" b="1" dirty="0">
              <a:latin typeface="Times New Roman" panose="02020603050405020304" pitchFamily="18" charset="0"/>
              <a:ea typeface="Calibri"/>
              <a:cs typeface="Times New Roman" panose="02020603050405020304" pitchFamily="18" charset="0"/>
            </a:endParaRPr>
          </a:p>
          <a:p>
            <a:pPr lvl="0">
              <a:lnSpc>
                <a:spcPct val="115000"/>
              </a:lnSpc>
              <a:buFont typeface="Symbol"/>
              <a:buChar char=""/>
            </a:pPr>
            <a:r>
              <a:rPr lang="ru-RU" sz="3600" b="1" dirty="0" smtClean="0">
                <a:latin typeface="Times New Roman" panose="02020603050405020304" pitchFamily="18" charset="0"/>
                <a:ea typeface="Calibri"/>
                <a:cs typeface="Times New Roman" panose="02020603050405020304" pitchFamily="18" charset="0"/>
              </a:rPr>
              <a:t> </a:t>
            </a:r>
            <a:r>
              <a:rPr lang="ru-RU" sz="3600" b="1" dirty="0">
                <a:latin typeface="Times New Roman" panose="02020603050405020304" pitchFamily="18" charset="0"/>
                <a:ea typeface="Calibri"/>
                <a:cs typeface="Times New Roman" panose="02020603050405020304" pitchFamily="18" charset="0"/>
              </a:rPr>
              <a:t>С</a:t>
            </a:r>
            <a:r>
              <a:rPr lang="ru-RU" sz="3600" b="1" dirty="0" smtClean="0">
                <a:latin typeface="Times New Roman" panose="02020603050405020304" pitchFamily="18" charset="0"/>
                <a:ea typeface="Calibri"/>
                <a:cs typeface="Times New Roman" panose="02020603050405020304" pitchFamily="18" charset="0"/>
              </a:rPr>
              <a:t>истематизация знаний и обобщение исследований.</a:t>
            </a:r>
            <a:endParaRPr lang="ru-RU" sz="3600" b="1" dirty="0">
              <a:latin typeface="Times New Roman" panose="02020603050405020304" pitchFamily="18" charset="0"/>
              <a:ea typeface="Calibri"/>
              <a:cs typeface="Times New Roman" panose="02020603050405020304" pitchFamily="18" charset="0"/>
            </a:endParaRPr>
          </a:p>
          <a:p>
            <a:pPr lvl="0">
              <a:lnSpc>
                <a:spcPct val="115000"/>
              </a:lnSpc>
              <a:spcAft>
                <a:spcPts val="1000"/>
              </a:spcAft>
              <a:buFont typeface="Symbol"/>
              <a:buChar char=""/>
            </a:pPr>
            <a:r>
              <a:rPr lang="ru-RU" sz="3600" b="1" dirty="0">
                <a:latin typeface="Times New Roman" panose="02020603050405020304" pitchFamily="18" charset="0"/>
                <a:ea typeface="Calibri"/>
                <a:cs typeface="Times New Roman" panose="02020603050405020304" pitchFamily="18" charset="0"/>
              </a:rPr>
              <a:t>Выработка рекомендации по выбору растений </a:t>
            </a:r>
            <a:r>
              <a:rPr lang="ru-RU" sz="3600" b="1" dirty="0" smtClean="0">
                <a:latin typeface="Times New Roman" panose="02020603050405020304" pitchFamily="18" charset="0"/>
                <a:ea typeface="Calibri"/>
                <a:cs typeface="Times New Roman" panose="02020603050405020304" pitchFamily="18" charset="0"/>
              </a:rPr>
              <a:t>для дома.</a:t>
            </a:r>
            <a:endParaRPr lang="ru-RU" sz="3600" b="1" dirty="0">
              <a:latin typeface="Times New Roman" panose="02020603050405020304" pitchFamily="18" charset="0"/>
              <a:ea typeface="Calibri"/>
              <a:cs typeface="Times New Roman" panose="02020603050405020304" pitchFamily="18" charset="0"/>
            </a:endParaRPr>
          </a:p>
          <a:p>
            <a:endParaRPr lang="ru-RU" dirty="0"/>
          </a:p>
        </p:txBody>
      </p:sp>
    </p:spTree>
    <p:extLst>
      <p:ext uri="{BB962C8B-B14F-4D97-AF65-F5344CB8AC3E}">
        <p14:creationId xmlns:p14="http://schemas.microsoft.com/office/powerpoint/2010/main" xmlns="" val="3288864335"/>
      </p:ext>
    </p:extLst>
  </p:cSld>
  <p:clrMapOvr>
    <a:masterClrMapping/>
  </p:clrMapOvr>
  <p:transition spd="med" advTm="1457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Комнатные цветы</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sz="3600" b="1" dirty="0" smtClean="0">
              <a:latin typeface="Times New Roman" panose="02020603050405020304" pitchFamily="18" charset="0"/>
              <a:cs typeface="Times New Roman" panose="02020603050405020304" pitchFamily="18" charset="0"/>
            </a:endParaRPr>
          </a:p>
          <a:p>
            <a:endParaRPr lang="ru-RU" sz="3600" b="1" dirty="0" smtClean="0">
              <a:latin typeface="Times New Roman" panose="02020603050405020304" pitchFamily="18" charset="0"/>
              <a:cs typeface="Times New Roman" panose="02020603050405020304" pitchFamily="18" charset="0"/>
            </a:endParaRPr>
          </a:p>
          <a:p>
            <a:r>
              <a:rPr lang="ru-RU" sz="3600" b="1" dirty="0" smtClean="0">
                <a:latin typeface="Times New Roman" panose="02020603050405020304" pitchFamily="18" charset="0"/>
                <a:cs typeface="Times New Roman" panose="02020603050405020304" pitchFamily="18" charset="0"/>
              </a:rPr>
              <a:t>Красивоцветущие растения</a:t>
            </a:r>
          </a:p>
          <a:p>
            <a:r>
              <a:rPr lang="ru-RU" sz="3600" b="1" dirty="0" smtClean="0">
                <a:latin typeface="Times New Roman" panose="02020603050405020304" pitchFamily="18" charset="0"/>
                <a:cs typeface="Times New Roman" panose="02020603050405020304" pitchFamily="18" charset="0"/>
              </a:rPr>
              <a:t>Декоративно-лиственные растения</a:t>
            </a:r>
          </a:p>
          <a:p>
            <a:pPr algn="just">
              <a:buNone/>
            </a:pPr>
            <a:endParaRPr lang="ru-RU" sz="3600" b="1"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66755826"/>
      </p:ext>
    </p:extLst>
  </p:cSld>
  <p:clrMapOvr>
    <a:masterClrMapping/>
  </p:clrMapOvr>
  <p:transition spd="slow" advTm="5788">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Desktop\фотоцфетов\556px-Neomarica_northiana_old.jpg"/>
          <p:cNvPicPr>
            <a:picLocks noChangeAspect="1" noChangeArrowheads="1"/>
          </p:cNvPicPr>
          <p:nvPr/>
        </p:nvPicPr>
        <p:blipFill>
          <a:blip r:embed="rId2" cstate="print"/>
          <a:srcRect/>
          <a:stretch>
            <a:fillRect/>
          </a:stretch>
        </p:blipFill>
        <p:spPr bwMode="auto">
          <a:xfrm>
            <a:off x="0" y="-1"/>
            <a:ext cx="3767247" cy="3571877"/>
          </a:xfrm>
          <a:prstGeom prst="rect">
            <a:avLst/>
          </a:prstGeom>
          <a:noFill/>
        </p:spPr>
      </p:pic>
      <p:pic>
        <p:nvPicPr>
          <p:cNvPr id="6147" name="Picture 3" descr="C:\Users\y\Desktop\фотоцфетов\2ff844051499.jpg"/>
          <p:cNvPicPr>
            <a:picLocks noChangeAspect="1" noChangeArrowheads="1"/>
          </p:cNvPicPr>
          <p:nvPr/>
        </p:nvPicPr>
        <p:blipFill>
          <a:blip r:embed="rId3" cstate="print"/>
          <a:srcRect/>
          <a:stretch>
            <a:fillRect/>
          </a:stretch>
        </p:blipFill>
        <p:spPr bwMode="auto">
          <a:xfrm>
            <a:off x="4714876" y="2771800"/>
            <a:ext cx="4429124" cy="4086200"/>
          </a:xfrm>
          <a:prstGeom prst="rect">
            <a:avLst/>
          </a:prstGeom>
          <a:noFill/>
        </p:spPr>
      </p:pic>
    </p:spTree>
  </p:cSld>
  <p:clrMapOvr>
    <a:masterClrMapping/>
  </p:clrMapOvr>
  <p:transition spd="med" advTm="5023">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275773998"/>
              </p:ext>
            </p:extLst>
          </p:nvPr>
        </p:nvGraphicFramePr>
        <p:xfrm>
          <a:off x="539552" y="692696"/>
          <a:ext cx="8136904" cy="5916007"/>
        </p:xfrm>
        <a:graphic>
          <a:graphicData uri="http://schemas.openxmlformats.org/drawingml/2006/table">
            <a:tbl>
              <a:tblPr firstRow="1" firstCol="1" bandRow="1"/>
              <a:tblGrid>
                <a:gridCol w="1143734"/>
                <a:gridCol w="6993170"/>
              </a:tblGrid>
              <a:tr h="674484">
                <a:tc gridSpan="2">
                  <a:txBody>
                    <a:bodyPr/>
                    <a:lstStyle/>
                    <a:p>
                      <a:pPr indent="270510" algn="just">
                        <a:lnSpc>
                          <a:spcPct val="115000"/>
                        </a:lnSpc>
                        <a:spcAft>
                          <a:spcPts val="0"/>
                        </a:spcAft>
                      </a:pPr>
                      <a:r>
                        <a:rPr lang="ru-RU" sz="2400" b="1" dirty="0">
                          <a:solidFill>
                            <a:srgbClr val="C00000"/>
                          </a:solidFill>
                          <a:effectLst/>
                          <a:latin typeface="Times New Roman"/>
                          <a:ea typeface="Calibri"/>
                          <a:cs typeface="Times New Roman"/>
                        </a:rPr>
                        <a:t>Благоприятные условия для жизни растений</a:t>
                      </a:r>
                      <a:endParaRPr lang="ru-RU" sz="24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845516">
                <a:tc>
                  <a:txBody>
                    <a:bodyPr/>
                    <a:lstStyle/>
                    <a:p>
                      <a:pPr indent="270510" algn="just">
                        <a:lnSpc>
                          <a:spcPct val="115000"/>
                        </a:lnSpc>
                        <a:spcAft>
                          <a:spcPts val="0"/>
                        </a:spcAft>
                      </a:pPr>
                      <a:r>
                        <a:rPr lang="ru-RU" sz="2400" b="1" dirty="0">
                          <a:effectLst/>
                          <a:latin typeface="Times New Roman"/>
                          <a:ea typeface="Calibri"/>
                          <a:cs typeface="Times New Roman"/>
                        </a:rPr>
                        <a:t>1.</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Почва, богатая питательными веществами</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001">
                <a:tc>
                  <a:txBody>
                    <a:bodyPr/>
                    <a:lstStyle/>
                    <a:p>
                      <a:pPr indent="270510" algn="just">
                        <a:lnSpc>
                          <a:spcPct val="115000"/>
                        </a:lnSpc>
                        <a:spcAft>
                          <a:spcPts val="0"/>
                        </a:spcAft>
                      </a:pPr>
                      <a:r>
                        <a:rPr lang="ru-RU" sz="2400" b="1" dirty="0">
                          <a:effectLst/>
                          <a:latin typeface="Times New Roman"/>
                          <a:ea typeface="Calibri"/>
                          <a:cs typeface="Times New Roman"/>
                        </a:rPr>
                        <a:t>2.</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Свет (вдали от прямых солнечных лучей)</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001">
                <a:tc>
                  <a:txBody>
                    <a:bodyPr/>
                    <a:lstStyle/>
                    <a:p>
                      <a:pPr indent="270510" algn="just">
                        <a:lnSpc>
                          <a:spcPct val="115000"/>
                        </a:lnSpc>
                        <a:spcAft>
                          <a:spcPts val="0"/>
                        </a:spcAft>
                      </a:pPr>
                      <a:r>
                        <a:rPr lang="ru-RU" sz="2400" b="1" dirty="0">
                          <a:effectLst/>
                          <a:latin typeface="Times New Roman"/>
                          <a:ea typeface="Calibri"/>
                          <a:cs typeface="Times New Roman"/>
                        </a:rPr>
                        <a:t>3.</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Тепло (температура без резких колебаний)</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001">
                <a:tc>
                  <a:txBody>
                    <a:bodyPr/>
                    <a:lstStyle/>
                    <a:p>
                      <a:pPr indent="270510" algn="just">
                        <a:lnSpc>
                          <a:spcPct val="115000"/>
                        </a:lnSpc>
                        <a:spcAft>
                          <a:spcPts val="0"/>
                        </a:spcAft>
                      </a:pPr>
                      <a:r>
                        <a:rPr lang="ru-RU" sz="2400" b="1" dirty="0">
                          <a:effectLst/>
                          <a:latin typeface="Times New Roman"/>
                          <a:ea typeface="Calibri"/>
                          <a:cs typeface="Times New Roman"/>
                        </a:rPr>
                        <a:t>4.</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Влага</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001">
                <a:tc>
                  <a:txBody>
                    <a:bodyPr/>
                    <a:lstStyle/>
                    <a:p>
                      <a:pPr indent="270510" algn="just">
                        <a:lnSpc>
                          <a:spcPct val="115000"/>
                        </a:lnSpc>
                        <a:spcAft>
                          <a:spcPts val="0"/>
                        </a:spcAft>
                      </a:pPr>
                      <a:r>
                        <a:rPr lang="ru-RU" sz="2400" b="1" dirty="0">
                          <a:effectLst/>
                          <a:latin typeface="Times New Roman"/>
                          <a:ea typeface="Calibri"/>
                          <a:cs typeface="Times New Roman"/>
                        </a:rPr>
                        <a:t>5.</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Опора для роста</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001">
                <a:tc>
                  <a:txBody>
                    <a:bodyPr/>
                    <a:lstStyle/>
                    <a:p>
                      <a:pPr indent="270510" algn="just">
                        <a:lnSpc>
                          <a:spcPct val="115000"/>
                        </a:lnSpc>
                        <a:spcAft>
                          <a:spcPts val="0"/>
                        </a:spcAft>
                      </a:pPr>
                      <a:r>
                        <a:rPr lang="ru-RU" sz="2400" b="1" dirty="0">
                          <a:effectLst/>
                          <a:latin typeface="Times New Roman"/>
                          <a:ea typeface="Calibri"/>
                          <a:cs typeface="Times New Roman"/>
                        </a:rPr>
                        <a:t>6.</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Хорошо проветриваемое помещение</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001">
                <a:tc>
                  <a:txBody>
                    <a:bodyPr/>
                    <a:lstStyle/>
                    <a:p>
                      <a:pPr indent="270510" algn="just">
                        <a:lnSpc>
                          <a:spcPct val="115000"/>
                        </a:lnSpc>
                        <a:spcAft>
                          <a:spcPts val="0"/>
                        </a:spcAft>
                      </a:pPr>
                      <a:r>
                        <a:rPr lang="ru-RU" sz="2400" b="1" dirty="0">
                          <a:effectLst/>
                          <a:latin typeface="Times New Roman"/>
                          <a:ea typeface="Calibri"/>
                          <a:cs typeface="Times New Roman"/>
                        </a:rPr>
                        <a:t>7.</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Свободный горшок</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001">
                <a:tc>
                  <a:txBody>
                    <a:bodyPr/>
                    <a:lstStyle/>
                    <a:p>
                      <a:pPr indent="270510" algn="just">
                        <a:lnSpc>
                          <a:spcPct val="115000"/>
                        </a:lnSpc>
                        <a:spcAft>
                          <a:spcPts val="0"/>
                        </a:spcAft>
                      </a:pPr>
                      <a:r>
                        <a:rPr lang="ru-RU" sz="2400" b="1" dirty="0">
                          <a:effectLst/>
                          <a:latin typeface="Times New Roman"/>
                          <a:ea typeface="Calibri"/>
                          <a:cs typeface="Times New Roman"/>
                        </a:rPr>
                        <a:t>8.</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Отсутствие сквозняков</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688832598"/>
      </p:ext>
    </p:extLst>
  </p:cSld>
  <p:clrMapOvr>
    <a:masterClrMapping/>
  </p:clrMapOvr>
  <p:transition spd="slow" advTm="14696">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Desktop\фотоцфетов\1-JPG_69pyd5f3.jpg"/>
          <p:cNvPicPr>
            <a:picLocks noChangeAspect="1" noChangeArrowheads="1"/>
          </p:cNvPicPr>
          <p:nvPr/>
        </p:nvPicPr>
        <p:blipFill>
          <a:blip r:embed="rId2" cstate="print"/>
          <a:srcRect/>
          <a:stretch>
            <a:fillRect/>
          </a:stretch>
        </p:blipFill>
        <p:spPr bwMode="auto">
          <a:xfrm>
            <a:off x="1428728" y="571500"/>
            <a:ext cx="6572296" cy="4929202"/>
          </a:xfrm>
          <a:prstGeom prst="rect">
            <a:avLst/>
          </a:prstGeom>
          <a:noFill/>
        </p:spPr>
      </p:pic>
    </p:spTree>
  </p:cSld>
  <p:clrMapOvr>
    <a:masterClrMapping/>
  </p:clrMapOvr>
  <p:transition spd="med" advTm="3837">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80781494"/>
              </p:ext>
            </p:extLst>
          </p:nvPr>
        </p:nvGraphicFramePr>
        <p:xfrm>
          <a:off x="683568" y="836712"/>
          <a:ext cx="8064896" cy="5605441"/>
        </p:xfrm>
        <a:graphic>
          <a:graphicData uri="http://schemas.openxmlformats.org/drawingml/2006/table">
            <a:tbl>
              <a:tblPr firstRow="1" firstCol="1" bandRow="1"/>
              <a:tblGrid>
                <a:gridCol w="1133612"/>
                <a:gridCol w="6931284"/>
              </a:tblGrid>
              <a:tr h="648560">
                <a:tc gridSpan="2">
                  <a:txBody>
                    <a:bodyPr/>
                    <a:lstStyle/>
                    <a:p>
                      <a:pPr indent="270510" algn="just">
                        <a:lnSpc>
                          <a:spcPct val="115000"/>
                        </a:lnSpc>
                        <a:spcAft>
                          <a:spcPts val="0"/>
                        </a:spcAft>
                      </a:pPr>
                      <a:r>
                        <a:rPr lang="ru-RU" sz="2400" b="1" dirty="0">
                          <a:solidFill>
                            <a:srgbClr val="C00000"/>
                          </a:solidFill>
                          <a:effectLst/>
                          <a:latin typeface="Times New Roman"/>
                          <a:ea typeface="Calibri"/>
                          <a:cs typeface="Times New Roman"/>
                        </a:rPr>
                        <a:t>Неблагоприятные условия для жизни растений</a:t>
                      </a:r>
                      <a:endParaRPr lang="ru-RU" sz="24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29826">
                <a:tc>
                  <a:txBody>
                    <a:bodyPr/>
                    <a:lstStyle/>
                    <a:p>
                      <a:pPr indent="270510" algn="just">
                        <a:lnSpc>
                          <a:spcPct val="115000"/>
                        </a:lnSpc>
                        <a:spcAft>
                          <a:spcPts val="0"/>
                        </a:spcAft>
                      </a:pPr>
                      <a:r>
                        <a:rPr lang="ru-RU" sz="2400" b="1" dirty="0">
                          <a:effectLst/>
                          <a:latin typeface="Times New Roman"/>
                          <a:ea typeface="Calibri"/>
                          <a:cs typeface="Times New Roman"/>
                        </a:rPr>
                        <a:t>1.</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Сухая почва</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865">
                <a:tc>
                  <a:txBody>
                    <a:bodyPr/>
                    <a:lstStyle/>
                    <a:p>
                      <a:pPr indent="270510" algn="just">
                        <a:lnSpc>
                          <a:spcPct val="115000"/>
                        </a:lnSpc>
                        <a:spcAft>
                          <a:spcPts val="0"/>
                        </a:spcAft>
                      </a:pPr>
                      <a:r>
                        <a:rPr lang="ru-RU" sz="2400" b="1" dirty="0">
                          <a:effectLst/>
                          <a:latin typeface="Times New Roman"/>
                          <a:ea typeface="Calibri"/>
                          <a:cs typeface="Times New Roman"/>
                        </a:rPr>
                        <a:t>2.</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Переувлажнённая почва</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865">
                <a:tc>
                  <a:txBody>
                    <a:bodyPr/>
                    <a:lstStyle/>
                    <a:p>
                      <a:pPr indent="270510" algn="just">
                        <a:lnSpc>
                          <a:spcPct val="115000"/>
                        </a:lnSpc>
                        <a:spcAft>
                          <a:spcPts val="0"/>
                        </a:spcAft>
                      </a:pPr>
                      <a:r>
                        <a:rPr lang="ru-RU" sz="2400" b="1" dirty="0">
                          <a:effectLst/>
                          <a:latin typeface="Times New Roman"/>
                          <a:ea typeface="Calibri"/>
                          <a:cs typeface="Times New Roman"/>
                        </a:rPr>
                        <a:t>3.</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Мороз</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865">
                <a:tc>
                  <a:txBody>
                    <a:bodyPr/>
                    <a:lstStyle/>
                    <a:p>
                      <a:pPr indent="270510" algn="just">
                        <a:lnSpc>
                          <a:spcPct val="115000"/>
                        </a:lnSpc>
                        <a:spcAft>
                          <a:spcPts val="0"/>
                        </a:spcAft>
                      </a:pPr>
                      <a:r>
                        <a:rPr lang="ru-RU" sz="2400" b="1" dirty="0">
                          <a:effectLst/>
                          <a:latin typeface="Times New Roman"/>
                          <a:ea typeface="Calibri"/>
                          <a:cs typeface="Times New Roman"/>
                        </a:rPr>
                        <a:t>4.</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Сквозняк</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865">
                <a:tc>
                  <a:txBody>
                    <a:bodyPr/>
                    <a:lstStyle/>
                    <a:p>
                      <a:pPr indent="270510" algn="just">
                        <a:lnSpc>
                          <a:spcPct val="115000"/>
                        </a:lnSpc>
                        <a:spcAft>
                          <a:spcPts val="0"/>
                        </a:spcAft>
                      </a:pPr>
                      <a:r>
                        <a:rPr lang="ru-RU" sz="2400" b="1" dirty="0">
                          <a:effectLst/>
                          <a:latin typeface="Times New Roman"/>
                          <a:ea typeface="Calibri"/>
                          <a:cs typeface="Times New Roman"/>
                        </a:rPr>
                        <a:t>5.</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Отсутствие полива</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865">
                <a:tc>
                  <a:txBody>
                    <a:bodyPr/>
                    <a:lstStyle/>
                    <a:p>
                      <a:pPr indent="270510" algn="just">
                        <a:lnSpc>
                          <a:spcPct val="115000"/>
                        </a:lnSpc>
                        <a:spcAft>
                          <a:spcPts val="0"/>
                        </a:spcAft>
                      </a:pPr>
                      <a:r>
                        <a:rPr lang="ru-RU" sz="2400" b="1" dirty="0">
                          <a:effectLst/>
                          <a:latin typeface="Times New Roman"/>
                          <a:ea typeface="Calibri"/>
                          <a:cs typeface="Times New Roman"/>
                        </a:rPr>
                        <a:t>6.</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Палящие лучи солнца</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865">
                <a:tc>
                  <a:txBody>
                    <a:bodyPr/>
                    <a:lstStyle/>
                    <a:p>
                      <a:pPr indent="270510" algn="just">
                        <a:lnSpc>
                          <a:spcPct val="115000"/>
                        </a:lnSpc>
                        <a:spcAft>
                          <a:spcPts val="0"/>
                        </a:spcAft>
                      </a:pPr>
                      <a:r>
                        <a:rPr lang="ru-RU" sz="2400" b="1" dirty="0">
                          <a:effectLst/>
                          <a:latin typeface="Times New Roman"/>
                          <a:ea typeface="Calibri"/>
                          <a:cs typeface="Times New Roman"/>
                        </a:rPr>
                        <a:t>7.</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Дым и пыль</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865">
                <a:tc>
                  <a:txBody>
                    <a:bodyPr/>
                    <a:lstStyle/>
                    <a:p>
                      <a:pPr indent="270510" algn="just">
                        <a:lnSpc>
                          <a:spcPct val="115000"/>
                        </a:lnSpc>
                        <a:spcAft>
                          <a:spcPts val="0"/>
                        </a:spcAft>
                      </a:pPr>
                      <a:r>
                        <a:rPr lang="ru-RU" sz="2400" b="1" dirty="0">
                          <a:effectLst/>
                          <a:latin typeface="Times New Roman"/>
                          <a:ea typeface="Calibri"/>
                          <a:cs typeface="Times New Roman"/>
                        </a:rPr>
                        <a:t>8.</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just">
                        <a:lnSpc>
                          <a:spcPct val="115000"/>
                        </a:lnSpc>
                        <a:spcAft>
                          <a:spcPts val="0"/>
                        </a:spcAft>
                      </a:pPr>
                      <a:r>
                        <a:rPr lang="ru-RU" sz="2400" b="1" dirty="0">
                          <a:effectLst/>
                          <a:latin typeface="Times New Roman"/>
                          <a:ea typeface="Calibri"/>
                          <a:cs typeface="Times New Roman"/>
                        </a:rPr>
                        <a:t>Тесный горшок</a:t>
                      </a:r>
                      <a:endParaRPr lang="ru-RU"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951052730"/>
      </p:ext>
    </p:extLst>
  </p:cSld>
  <p:clrMapOvr>
    <a:masterClrMapping/>
  </p:clrMapOvr>
  <p:transition spd="med" advTm="11981">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ПРОЕКТ</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14414" y="1600201"/>
            <a:ext cx="7472386" cy="3971940"/>
          </a:xfrm>
        </p:spPr>
        <p:txBody>
          <a:bodyPr>
            <a:normAutofit fontScale="92500" lnSpcReduction="20000"/>
          </a:bodyPr>
          <a:lstStyle/>
          <a:p>
            <a:pPr marL="0" indent="0" algn="ctr">
              <a:buNone/>
            </a:pPr>
            <a:r>
              <a:rPr lang="ru-RU" sz="8000" dirty="0" smtClean="0">
                <a:solidFill>
                  <a:schemeClr val="accent3">
                    <a:lumMod val="50000"/>
                  </a:schemeClr>
                </a:solidFill>
                <a:latin typeface="Times New Roman" panose="02020603050405020304" pitchFamily="18" charset="0"/>
                <a:cs typeface="Times New Roman" panose="02020603050405020304" pitchFamily="18" charset="0"/>
              </a:rPr>
              <a:t>«Наши зелёные друзья»</a:t>
            </a:r>
          </a:p>
          <a:p>
            <a:pPr marL="0" indent="0" algn="r">
              <a:buNone/>
            </a:pPr>
            <a:r>
              <a:rPr lang="ru-RU" sz="2400" b="1" dirty="0" smtClean="0">
                <a:latin typeface="Times New Roman" panose="02020603050405020304" pitchFamily="18" charset="0"/>
                <a:cs typeface="Times New Roman" panose="02020603050405020304" pitchFamily="18" charset="0"/>
              </a:rPr>
              <a:t>Выполнила: </a:t>
            </a:r>
          </a:p>
          <a:p>
            <a:pPr marL="0" indent="0" algn="r">
              <a:buNone/>
            </a:pPr>
            <a:r>
              <a:rPr lang="ru-RU" sz="2400" b="1" dirty="0" smtClean="0">
                <a:latin typeface="Times New Roman" panose="02020603050405020304" pitchFamily="18" charset="0"/>
                <a:cs typeface="Times New Roman" panose="02020603050405020304" pitchFamily="18" charset="0"/>
              </a:rPr>
              <a:t>Семья Григория </a:t>
            </a:r>
            <a:r>
              <a:rPr lang="ru-RU" sz="2400" b="1" dirty="0" err="1" smtClean="0">
                <a:latin typeface="Times New Roman" panose="02020603050405020304" pitchFamily="18" charset="0"/>
                <a:cs typeface="Times New Roman" panose="02020603050405020304" pitchFamily="18" charset="0"/>
              </a:rPr>
              <a:t>Русинова</a:t>
            </a:r>
            <a:r>
              <a:rPr lang="ru-RU" sz="2400" b="1" dirty="0" smtClean="0">
                <a:latin typeface="Times New Roman" panose="02020603050405020304" pitchFamily="18" charset="0"/>
                <a:cs typeface="Times New Roman" panose="02020603050405020304" pitchFamily="18" charset="0"/>
              </a:rPr>
              <a:t> </a:t>
            </a:r>
          </a:p>
          <a:p>
            <a:pPr marL="0" indent="0" algn="r">
              <a:buNone/>
            </a:pPr>
            <a:r>
              <a:rPr lang="ru-RU" sz="2400" b="1" dirty="0" smtClean="0">
                <a:latin typeface="Times New Roman" panose="02020603050405020304" pitchFamily="18" charset="0"/>
                <a:cs typeface="Times New Roman" panose="02020603050405020304" pitchFamily="18" charset="0"/>
              </a:rPr>
              <a:t>МДОУ детский сад </a:t>
            </a:r>
            <a:r>
              <a:rPr lang="en-US" sz="2400" b="1" dirty="0" smtClean="0">
                <a:latin typeface="Times New Roman" pitchFamily="18" charset="0"/>
                <a:cs typeface="Times New Roman" pitchFamily="18" charset="0"/>
              </a:rPr>
              <a:t>“</a:t>
            </a:r>
            <a:r>
              <a:rPr lang="ru-RU" sz="2400" b="1" dirty="0" smtClean="0">
                <a:latin typeface="Times New Roman" pitchFamily="18" charset="0"/>
                <a:cs typeface="Times New Roman" pitchFamily="18" charset="0"/>
              </a:rPr>
              <a:t>Зернышко“</a:t>
            </a:r>
            <a:endParaRPr lang="en-US" sz="2400" b="1" dirty="0" smtClean="0">
              <a:latin typeface="Times New Roman" pitchFamily="18" charset="0"/>
              <a:cs typeface="Times New Roman" pitchFamily="18" charset="0"/>
            </a:endParaRPr>
          </a:p>
          <a:p>
            <a:pPr marL="0" indent="0" algn="r">
              <a:buNone/>
            </a:pPr>
            <a:r>
              <a:rPr lang="ru-RU" sz="2400" b="1" dirty="0" smtClean="0">
                <a:latin typeface="Times New Roman" pitchFamily="18" charset="0"/>
                <a:cs typeface="Times New Roman" pitchFamily="18" charset="0"/>
              </a:rPr>
              <a:t>Сосновского р-на </a:t>
            </a:r>
          </a:p>
          <a:p>
            <a:pPr marL="0" indent="0" algn="r">
              <a:buNone/>
            </a:pPr>
            <a:r>
              <a:rPr lang="ru-RU" sz="2400" b="1" dirty="0" smtClean="0">
                <a:latin typeface="Times New Roman" pitchFamily="18" charset="0"/>
                <a:cs typeface="Times New Roman" pitchFamily="18" charset="0"/>
              </a:rPr>
              <a:t>Руководитель:</a:t>
            </a:r>
          </a:p>
          <a:p>
            <a:pPr marL="0" indent="0" algn="r">
              <a:buNone/>
            </a:pPr>
            <a:r>
              <a:rPr lang="ru-RU" sz="2400" b="1" dirty="0" smtClean="0">
                <a:latin typeface="Times New Roman" pitchFamily="18" charset="0"/>
                <a:cs typeface="Times New Roman" pitchFamily="18" charset="0"/>
              </a:rPr>
              <a:t>Рыбакова Ирина Венедиктовна </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59282145"/>
      </p:ext>
    </p:extLst>
  </p:cSld>
  <p:clrMapOvr>
    <a:masterClrMapping/>
  </p:clrMapOvr>
  <p:transition spd="slow" advTm="5834">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y\Desktop\фотоцфетов\komnatnyh1.jpg"/>
          <p:cNvPicPr>
            <a:picLocks noChangeAspect="1" noChangeArrowheads="1"/>
          </p:cNvPicPr>
          <p:nvPr/>
        </p:nvPicPr>
        <p:blipFill>
          <a:blip r:embed="rId2" cstate="print"/>
          <a:srcRect/>
          <a:stretch>
            <a:fillRect/>
          </a:stretch>
        </p:blipFill>
        <p:spPr bwMode="auto">
          <a:xfrm>
            <a:off x="1785918" y="1417044"/>
            <a:ext cx="5500726" cy="4369410"/>
          </a:xfrm>
          <a:prstGeom prst="rect">
            <a:avLst/>
          </a:prstGeom>
          <a:noFill/>
        </p:spPr>
      </p:pic>
      <p:sp>
        <p:nvSpPr>
          <p:cNvPr id="5" name="Заголовок 4"/>
          <p:cNvSpPr>
            <a:spLocks noGrp="1"/>
          </p:cNvSpPr>
          <p:nvPr>
            <p:ph type="title"/>
          </p:nvPr>
        </p:nvSpPr>
        <p:spPr/>
        <p:txBody>
          <a:bodyPr>
            <a:normAutofit fontScale="90000"/>
          </a:bodyPr>
          <a:lstStyle/>
          <a:p>
            <a:r>
              <a:rPr lang="ru-RU" b="1" dirty="0" smtClean="0">
                <a:solidFill>
                  <a:srgbClr val="FF0000"/>
                </a:solidFill>
                <a:latin typeface="Comic Sans MS" pitchFamily="66" charset="0"/>
              </a:rPr>
              <a:t>Пересадка цветка в другой горшок</a:t>
            </a:r>
            <a:endParaRPr lang="ru-RU" b="1" dirty="0">
              <a:solidFill>
                <a:srgbClr val="FF0000"/>
              </a:solidFill>
              <a:latin typeface="Comic Sans MS" pitchFamily="66" charset="0"/>
            </a:endParaRPr>
          </a:p>
        </p:txBody>
      </p:sp>
    </p:spTree>
  </p:cSld>
  <p:clrMapOvr>
    <a:masterClrMapping/>
  </p:clrMapOvr>
  <p:transition advTm="45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Значение комнатных растений</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b="1" dirty="0">
                <a:latin typeface="Times New Roman" panose="02020603050405020304" pitchFamily="18" charset="0"/>
                <a:cs typeface="Times New Roman" panose="02020603050405020304" pitchFamily="18" charset="0"/>
              </a:rPr>
              <a:t>Комнатные растения увлажняют и очищают </a:t>
            </a:r>
            <a:r>
              <a:rPr lang="ru-RU" b="1" dirty="0" smtClean="0">
                <a:latin typeface="Times New Roman" panose="02020603050405020304" pitchFamily="18" charset="0"/>
                <a:cs typeface="Times New Roman" panose="02020603050405020304" pitchFamily="18" charset="0"/>
              </a:rPr>
              <a:t>воздух</a:t>
            </a:r>
          </a:p>
          <a:p>
            <a:pPr lvl="0"/>
            <a:r>
              <a:rPr lang="ru-RU" b="1" dirty="0">
                <a:latin typeface="Times New Roman" panose="02020603050405020304" pitchFamily="18" charset="0"/>
                <a:cs typeface="Times New Roman" panose="02020603050405020304" pitchFamily="18" charset="0"/>
              </a:rPr>
              <a:t>Комнатные растения способны сделать нас </a:t>
            </a:r>
            <a:r>
              <a:rPr lang="ru-RU" b="1" dirty="0" smtClean="0">
                <a:latin typeface="Times New Roman" panose="02020603050405020304" pitchFamily="18" charset="0"/>
                <a:cs typeface="Times New Roman" panose="02020603050405020304" pitchFamily="18" charset="0"/>
              </a:rPr>
              <a:t>здоровыми</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Комнатные растения обеспечивают эмоциональный </a:t>
            </a:r>
            <a:r>
              <a:rPr lang="ru-RU" b="1" dirty="0" smtClean="0">
                <a:latin typeface="Times New Roman" panose="02020603050405020304" pitchFamily="18" charset="0"/>
                <a:cs typeface="Times New Roman" panose="02020603050405020304" pitchFamily="18" charset="0"/>
              </a:rPr>
              <a:t>комфорт</a:t>
            </a:r>
          </a:p>
          <a:p>
            <a:r>
              <a:rPr lang="ru-RU" b="1" dirty="0">
                <a:latin typeface="Times New Roman" panose="02020603050405020304" pitchFamily="18" charset="0"/>
                <a:cs typeface="Times New Roman" panose="02020603050405020304" pitchFamily="18" charset="0"/>
              </a:rPr>
              <a:t>С помощью комнатных растений мы общаемся и познаём природу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7222875"/>
      </p:ext>
    </p:extLst>
  </p:cSld>
  <p:clrMapOvr>
    <a:masterClrMapping/>
  </p:clrMapOvr>
  <p:transition spd="med" advTm="8861">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wnloads\хлорофитум.jpg"/>
          <p:cNvPicPr>
            <a:picLocks noGrp="1" noChangeAspect="1" noChangeArrowheads="1"/>
          </p:cNvPicPr>
          <p:nvPr>
            <p:ph idx="4294967295"/>
          </p:nvPr>
        </p:nvPicPr>
        <p:blipFill>
          <a:blip r:embed="rId2" cstate="print">
            <a:extLst>
              <a:ext uri="{28A0092B-C50C-407E-A947-70E740481C1C}">
                <a14:useLocalDpi xmlns:a14="http://schemas.microsoft.com/office/drawing/2010/main" xmlns=""/>
              </a:ext>
            </a:extLst>
          </a:blip>
          <a:srcRect/>
          <a:stretch>
            <a:fillRect/>
          </a:stretch>
        </p:blipFill>
        <p:spPr bwMode="auto">
          <a:xfrm>
            <a:off x="1714481" y="857231"/>
            <a:ext cx="5357850" cy="45720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8161030"/>
      </p:ext>
    </p:extLst>
  </p:cSld>
  <p:clrMapOvr>
    <a:masterClrMapping/>
  </p:clrMapOvr>
  <p:transition spd="slow" advTm="301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a:ext>
            </a:extLst>
          </a:blip>
          <a:srcRect/>
          <a:stretch>
            <a:fillRect/>
          </a:stretch>
        </p:blipFill>
        <p:spPr bwMode="auto">
          <a:xfrm>
            <a:off x="1214414" y="500042"/>
            <a:ext cx="6500858" cy="5616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0525983"/>
      </p:ext>
    </p:extLst>
  </p:cSld>
  <p:clrMapOvr>
    <a:masterClrMapping/>
  </p:clrMapOvr>
  <p:transition spd="med" advTm="5834">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y\Desktop\фото\PICT1275.JPG"/>
          <p:cNvPicPr>
            <a:picLocks noChangeAspect="1" noChangeArrowheads="1"/>
          </p:cNvPicPr>
          <p:nvPr/>
        </p:nvPicPr>
        <p:blipFill>
          <a:blip r:embed="rId2" cstate="print"/>
          <a:srcRect/>
          <a:stretch>
            <a:fillRect/>
          </a:stretch>
        </p:blipFill>
        <p:spPr bwMode="auto">
          <a:xfrm>
            <a:off x="2000232" y="1071546"/>
            <a:ext cx="6000792" cy="4429156"/>
          </a:xfrm>
          <a:prstGeom prst="rect">
            <a:avLst/>
          </a:prstGeom>
          <a:noFill/>
        </p:spPr>
      </p:pic>
    </p:spTree>
  </p:cSld>
  <p:clrMapOvr>
    <a:masterClrMapping/>
  </p:clrMapOvr>
  <p:transition spd="slow" advTm="6755">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1"/>
            <a:ext cx="9144000" cy="2204863"/>
          </a:xfrm>
        </p:spPr>
        <p:txBody>
          <a:bodyPr>
            <a:noAutofit/>
          </a:bodyPr>
          <a:lstStyle/>
          <a:p>
            <a:r>
              <a:rPr lang="ru-RU" sz="8000" b="1" i="1" dirty="0" smtClean="0">
                <a:solidFill>
                  <a:srgbClr val="FFFF00"/>
                </a:solidFill>
                <a:latin typeface="Arial Black" pitchFamily="34" charset="0"/>
              </a:rPr>
              <a:t/>
            </a:r>
            <a:br>
              <a:rPr lang="ru-RU" sz="8000" b="1" i="1" dirty="0" smtClean="0">
                <a:solidFill>
                  <a:srgbClr val="FFFF00"/>
                </a:solidFill>
                <a:latin typeface="Arial Black" pitchFamily="34" charset="0"/>
              </a:rPr>
            </a:br>
            <a:r>
              <a:rPr lang="ru-RU" sz="8000" b="1" i="1" dirty="0" smtClean="0">
                <a:solidFill>
                  <a:srgbClr val="FFFF00"/>
                </a:solidFill>
                <a:latin typeface="Arial Black" pitchFamily="34" charset="0"/>
              </a:rPr>
              <a:t/>
            </a:r>
            <a:br>
              <a:rPr lang="ru-RU" sz="8000" b="1" i="1" dirty="0" smtClean="0">
                <a:solidFill>
                  <a:srgbClr val="FFFF00"/>
                </a:solidFill>
                <a:latin typeface="Arial Black" pitchFamily="34" charset="0"/>
              </a:rPr>
            </a:br>
            <a:r>
              <a:rPr lang="ru-RU" sz="8000" b="1" i="1" dirty="0" smtClean="0">
                <a:solidFill>
                  <a:srgbClr val="FFFF00"/>
                </a:solidFill>
                <a:latin typeface="Arial Black" pitchFamily="34" charset="0"/>
              </a:rPr>
              <a:t/>
            </a:r>
            <a:br>
              <a:rPr lang="ru-RU" sz="8000" b="1" i="1" dirty="0" smtClean="0">
                <a:solidFill>
                  <a:srgbClr val="FFFF00"/>
                </a:solidFill>
                <a:latin typeface="Arial Black" pitchFamily="34" charset="0"/>
              </a:rPr>
            </a:br>
            <a:r>
              <a:rPr lang="ru-RU" sz="8000" b="1" i="1" dirty="0" smtClean="0">
                <a:solidFill>
                  <a:srgbClr val="FFFF00"/>
                </a:solidFill>
                <a:latin typeface="Arial Black" pitchFamily="34" charset="0"/>
              </a:rPr>
              <a:t/>
            </a:r>
            <a:br>
              <a:rPr lang="ru-RU" sz="8000" b="1" i="1" dirty="0" smtClean="0">
                <a:solidFill>
                  <a:srgbClr val="FFFF00"/>
                </a:solidFill>
                <a:latin typeface="Arial Black" pitchFamily="34" charset="0"/>
              </a:rPr>
            </a:br>
            <a:r>
              <a:rPr lang="ru-RU" sz="8000" b="1" i="1" dirty="0" smtClean="0">
                <a:solidFill>
                  <a:srgbClr val="FFFF00"/>
                </a:solidFill>
                <a:latin typeface="Arial Black" pitchFamily="34" charset="0"/>
              </a:rPr>
              <a:t/>
            </a:r>
            <a:br>
              <a:rPr lang="ru-RU" sz="8000" b="1" i="1" dirty="0" smtClean="0">
                <a:solidFill>
                  <a:srgbClr val="FFFF00"/>
                </a:solidFill>
                <a:latin typeface="Arial Black" pitchFamily="34" charset="0"/>
              </a:rPr>
            </a:br>
            <a:r>
              <a:rPr lang="en-US" sz="8000" b="1" i="1" dirty="0" smtClean="0">
                <a:solidFill>
                  <a:srgbClr val="FF0000"/>
                </a:solidFill>
                <a:latin typeface="Arial Black" pitchFamily="34" charset="0"/>
              </a:rPr>
              <a:t>C</a:t>
            </a:r>
            <a:r>
              <a:rPr lang="ru-RU" sz="8000" b="1" i="1" dirty="0" err="1" smtClean="0">
                <a:solidFill>
                  <a:srgbClr val="FF0000"/>
                </a:solidFill>
                <a:latin typeface="Arial Black" pitchFamily="34" charset="0"/>
              </a:rPr>
              <a:t>пасибо</a:t>
            </a:r>
            <a:r>
              <a:rPr lang="ru-RU" sz="8000" b="1" i="1" dirty="0" smtClean="0">
                <a:solidFill>
                  <a:srgbClr val="FF0000"/>
                </a:solidFill>
                <a:latin typeface="Arial Black" pitchFamily="34" charset="0"/>
              </a:rPr>
              <a:t> за внимание</a:t>
            </a:r>
            <a:r>
              <a:rPr lang="en-US" sz="8000" b="1" i="1" dirty="0" smtClean="0">
                <a:solidFill>
                  <a:srgbClr val="FF0000"/>
                </a:solidFill>
                <a:latin typeface="Arial Black" pitchFamily="34" charset="0"/>
              </a:rPr>
              <a:t>!</a:t>
            </a:r>
            <a:r>
              <a:rPr lang="ru-RU" sz="8000" b="1" i="1" dirty="0" smtClean="0">
                <a:solidFill>
                  <a:srgbClr val="FFFF00"/>
                </a:solidFill>
                <a:latin typeface="Arial Black" pitchFamily="34" charset="0"/>
              </a:rPr>
              <a:t/>
            </a:r>
            <a:br>
              <a:rPr lang="ru-RU" sz="8000" b="1" i="1" dirty="0" smtClean="0">
                <a:solidFill>
                  <a:srgbClr val="FFFF00"/>
                </a:solidFill>
                <a:latin typeface="Arial Black" pitchFamily="34" charset="0"/>
              </a:rPr>
            </a:br>
            <a:r>
              <a:rPr lang="ru-RU" sz="8000" b="1" i="1" dirty="0" smtClean="0">
                <a:solidFill>
                  <a:srgbClr val="FFFF00"/>
                </a:solidFill>
                <a:latin typeface="Arial Black" pitchFamily="34" charset="0"/>
              </a:rPr>
              <a:t/>
            </a:r>
            <a:br>
              <a:rPr lang="ru-RU" sz="8000" b="1" i="1" dirty="0" smtClean="0">
                <a:solidFill>
                  <a:srgbClr val="FFFF00"/>
                </a:solidFill>
                <a:latin typeface="Arial Black" pitchFamily="34" charset="0"/>
              </a:rPr>
            </a:br>
            <a:endParaRPr lang="ru-RU" sz="8000" b="1" i="1" dirty="0">
              <a:solidFill>
                <a:srgbClr val="FFFF00"/>
              </a:solidFill>
              <a:latin typeface="Arial Black" pitchFamily="34" charset="0"/>
            </a:endParaRPr>
          </a:p>
        </p:txBody>
      </p:sp>
    </p:spTree>
  </p:cSld>
  <p:clrMapOvr>
    <a:masterClrMapping/>
  </p:clrMapOvr>
  <p:transition spd="slow" advTm="1028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1" nodeType="clickEffect">
                                  <p:stCondLst>
                                    <p:cond delay="0"/>
                                  </p:stCondLst>
                                  <p:childTnLst>
                                    <p:animMotion origin="layout" path="M 0 0.83935 L 0 0.06643 " pathEditMode="relative" rAng="0" ptsTypes="AA">
                                      <p:cBhvr>
                                        <p:cTn id="6" dur="5000" fill="hold"/>
                                        <p:tgtEl>
                                          <p:spTgt spid="4"/>
                                        </p:tgtEl>
                                        <p:attrNameLst>
                                          <p:attrName>ppt_x</p:attrName>
                                          <p:attrName>ppt_y</p:attrName>
                                        </p:attrNameLst>
                                      </p:cBhvr>
                                      <p:rCtr x="0" y="-3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C00000"/>
                </a:solidFill>
                <a:latin typeface="Times New Roman" panose="02020603050405020304" pitchFamily="18" charset="0"/>
                <a:cs typeface="Times New Roman" panose="02020603050405020304" pitchFamily="18" charset="0"/>
              </a:rPr>
              <a:t>Тип проекта:</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457200">
              <a:lnSpc>
                <a:spcPct val="115000"/>
              </a:lnSpc>
              <a:spcAft>
                <a:spcPts val="1000"/>
              </a:spcAft>
            </a:pPr>
            <a:r>
              <a:rPr lang="ru-RU" sz="3600" b="1" dirty="0" smtClean="0">
                <a:latin typeface="Times New Roman"/>
                <a:ea typeface="Calibri"/>
                <a:cs typeface="Times New Roman"/>
              </a:rPr>
              <a:t>познавательный;</a:t>
            </a:r>
          </a:p>
          <a:p>
            <a:pPr marL="457200">
              <a:lnSpc>
                <a:spcPct val="115000"/>
              </a:lnSpc>
              <a:spcAft>
                <a:spcPts val="1000"/>
              </a:spcAft>
            </a:pPr>
            <a:r>
              <a:rPr lang="ru-RU" sz="3600" b="1" dirty="0" smtClean="0">
                <a:latin typeface="Times New Roman"/>
                <a:ea typeface="Calibri"/>
                <a:cs typeface="Times New Roman"/>
              </a:rPr>
              <a:t>семейный;</a:t>
            </a:r>
          </a:p>
          <a:p>
            <a:pPr marL="457200">
              <a:lnSpc>
                <a:spcPct val="115000"/>
              </a:lnSpc>
              <a:spcAft>
                <a:spcPts val="1000"/>
              </a:spcAft>
            </a:pPr>
            <a:r>
              <a:rPr lang="ru-RU" sz="3600" b="1" dirty="0" smtClean="0">
                <a:latin typeface="Times New Roman"/>
                <a:ea typeface="Calibri"/>
                <a:cs typeface="Times New Roman"/>
              </a:rPr>
              <a:t>долговременный</a:t>
            </a:r>
            <a:r>
              <a:rPr lang="ru-RU" sz="3600" b="1" dirty="0">
                <a:latin typeface="Times New Roman"/>
                <a:ea typeface="Calibri"/>
                <a:cs typeface="Times New Roman"/>
              </a:rPr>
              <a:t>: </a:t>
            </a:r>
            <a:r>
              <a:rPr lang="ru-RU" sz="3600" b="1" dirty="0" smtClean="0">
                <a:latin typeface="Times New Roman"/>
                <a:ea typeface="Calibri"/>
                <a:cs typeface="Times New Roman"/>
              </a:rPr>
              <a:t>начало - декабрь 2014 года</a:t>
            </a:r>
            <a:r>
              <a:rPr lang="ru-RU" sz="3600" b="1" dirty="0">
                <a:latin typeface="Times New Roman"/>
                <a:ea typeface="Calibri"/>
                <a:cs typeface="Times New Roman"/>
              </a:rPr>
              <a:t>, </a:t>
            </a:r>
            <a:r>
              <a:rPr lang="ru-RU" sz="3600" b="1" dirty="0" smtClean="0">
                <a:latin typeface="Times New Roman"/>
                <a:ea typeface="Calibri"/>
                <a:cs typeface="Times New Roman"/>
              </a:rPr>
              <a:t>окончание -  февраль 2015 </a:t>
            </a:r>
            <a:r>
              <a:rPr lang="ru-RU" sz="3600" b="1" dirty="0">
                <a:latin typeface="Times New Roman"/>
                <a:ea typeface="Calibri"/>
                <a:cs typeface="Times New Roman"/>
              </a:rPr>
              <a:t>года.</a:t>
            </a:r>
            <a:endParaRPr lang="ru-RU" sz="3600" b="1" dirty="0">
              <a:ea typeface="Calibri"/>
              <a:cs typeface="Times New Roman"/>
            </a:endParaRPr>
          </a:p>
          <a:p>
            <a:endParaRPr lang="ru-RU" dirty="0"/>
          </a:p>
        </p:txBody>
      </p:sp>
    </p:spTree>
    <p:extLst>
      <p:ext uri="{BB962C8B-B14F-4D97-AF65-F5344CB8AC3E}">
        <p14:creationId xmlns:p14="http://schemas.microsoft.com/office/powerpoint/2010/main" xmlns="" val="2760318969"/>
      </p:ext>
    </p:extLst>
  </p:cSld>
  <p:clrMapOvr>
    <a:masterClrMapping/>
  </p:clrMapOvr>
  <p:transition spd="slow" advTm="5179">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C00000"/>
                </a:solidFill>
                <a:latin typeface="Times New Roman" panose="02020603050405020304" pitchFamily="18" charset="0"/>
                <a:cs typeface="Times New Roman" panose="02020603050405020304" pitchFamily="18" charset="0"/>
              </a:rPr>
              <a:t>АКТУАЛЬНОСТЬ ПРОЕКТА:</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196752"/>
            <a:ext cx="8229600" cy="4929411"/>
          </a:xfrm>
        </p:spPr>
        <p:txBody>
          <a:bodyPr>
            <a:normAutofit fontScale="25000" lnSpcReduction="20000"/>
          </a:bodyPr>
          <a:lstStyle/>
          <a:p>
            <a:pPr marL="0" indent="0" algn="ctr">
              <a:buNone/>
            </a:pPr>
            <a:r>
              <a:rPr lang="ru-RU" sz="9600" b="1" dirty="0" smtClean="0">
                <a:latin typeface="Times New Roman" panose="02020603050405020304" pitchFamily="18" charset="0"/>
                <a:cs typeface="Times New Roman" panose="02020603050405020304" pitchFamily="18" charset="0"/>
              </a:rPr>
              <a:t> Дом– </a:t>
            </a:r>
            <a:r>
              <a:rPr lang="ru-RU" sz="9600" b="1" dirty="0">
                <a:latin typeface="Times New Roman" panose="02020603050405020304" pitchFamily="18" charset="0"/>
                <a:cs typeface="Times New Roman" panose="02020603050405020304" pitchFamily="18" charset="0"/>
              </a:rPr>
              <a:t>это мир,  в котором мы проводим большое количество времени, и он должен быть таким, чтобы было интересно  учиться и жить. И не только интересно, но и полезно для здоровья!  </a:t>
            </a:r>
            <a:r>
              <a:rPr lang="ru-RU" sz="9600" b="1" dirty="0" smtClean="0">
                <a:latin typeface="Times New Roman" panose="02020603050405020304" pitchFamily="18" charset="0"/>
                <a:cs typeface="Times New Roman" panose="02020603050405020304" pitchFamily="18" charset="0"/>
              </a:rPr>
              <a:t>Наш дом </a:t>
            </a:r>
            <a:r>
              <a:rPr lang="ru-RU" sz="9600" b="1" dirty="0">
                <a:latin typeface="Times New Roman" panose="02020603050405020304" pitchFamily="18" charset="0"/>
                <a:cs typeface="Times New Roman" panose="02020603050405020304" pitchFamily="18" charset="0"/>
              </a:rPr>
              <a:t>находится в </a:t>
            </a:r>
            <a:r>
              <a:rPr lang="ru-RU" sz="9600" b="1" dirty="0" smtClean="0">
                <a:latin typeface="Times New Roman" panose="02020603050405020304" pitchFamily="18" charset="0"/>
                <a:cs typeface="Times New Roman" panose="02020603050405020304" pitchFamily="18" charset="0"/>
              </a:rPr>
              <a:t>конце поселка и по соседству живут зеленые друзья, а точнее мы живем о соседству с лесом, но в современном мире, где очень много машин, заводов - загрязнение воздуха на улице, </a:t>
            </a:r>
            <a:r>
              <a:rPr lang="ru-RU" sz="9600" b="1" dirty="0">
                <a:latin typeface="Times New Roman" panose="02020603050405020304" pitchFamily="18" charset="0"/>
                <a:cs typeface="Times New Roman" panose="02020603050405020304" pitchFamily="18" charset="0"/>
              </a:rPr>
              <a:t>внутри зданий является реальной угрозой здоровью. </a:t>
            </a:r>
          </a:p>
          <a:p>
            <a:pPr marL="0" indent="0" algn="ctr">
              <a:buNone/>
            </a:pPr>
            <a:r>
              <a:rPr lang="ru-RU" sz="9600" b="1" dirty="0" smtClean="0">
                <a:latin typeface="Times New Roman" panose="02020603050405020304" pitchFamily="18" charset="0"/>
                <a:cs typeface="Times New Roman" panose="02020603050405020304" pitchFamily="18" charset="0"/>
              </a:rPr>
              <a:t>Эта </a:t>
            </a:r>
            <a:r>
              <a:rPr lang="ru-RU" sz="9600" b="1" dirty="0">
                <a:latin typeface="Times New Roman" panose="02020603050405020304" pitchFamily="18" charset="0"/>
                <a:cs typeface="Times New Roman" panose="02020603050405020304" pitchFamily="18" charset="0"/>
              </a:rPr>
              <a:t>тема актуальна и для взрослых, и для детей. Однако, в  современном мире можно надеяться на технические приборы – очистители, кондиционеры? Но по материальным и техническим причинам  нам не приходится воспользоваться специальным  оборудованием. </a:t>
            </a:r>
          </a:p>
          <a:p>
            <a:pPr marL="0" indent="0" algn="ctr">
              <a:buNone/>
            </a:pPr>
            <a:r>
              <a:rPr lang="ru-RU" sz="9600" b="1" dirty="0" smtClean="0">
                <a:latin typeface="Times New Roman" panose="02020603050405020304" pitchFamily="18" charset="0"/>
                <a:cs typeface="Times New Roman" panose="02020603050405020304" pitchFamily="18" charset="0"/>
              </a:rPr>
              <a:t>За </a:t>
            </a:r>
            <a:r>
              <a:rPr lang="ru-RU" sz="9600" b="1" dirty="0">
                <a:latin typeface="Times New Roman" panose="02020603050405020304" pitchFamily="18" charset="0"/>
                <a:cs typeface="Times New Roman" panose="02020603050405020304" pitchFamily="18" charset="0"/>
              </a:rPr>
              <a:t>помощью нужно обратиться к природе и   использовать в качестве «живых фильтров»  комнатные растения.</a:t>
            </a:r>
          </a:p>
          <a:p>
            <a:endParaRPr lang="ru-RU" sz="9600" b="1" dirty="0"/>
          </a:p>
        </p:txBody>
      </p:sp>
    </p:spTree>
    <p:extLst>
      <p:ext uri="{BB962C8B-B14F-4D97-AF65-F5344CB8AC3E}">
        <p14:creationId xmlns:p14="http://schemas.microsoft.com/office/powerpoint/2010/main" xmlns="" val="3819616959"/>
      </p:ext>
    </p:extLst>
  </p:cSld>
  <p:clrMapOvr>
    <a:masterClrMapping/>
  </p:clrMapOvr>
  <p:transition advTm="3015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Немного о цветах…</a:t>
            </a:r>
            <a:endParaRPr lang="ru-RU" dirty="0"/>
          </a:p>
        </p:txBody>
      </p:sp>
      <p:sp>
        <p:nvSpPr>
          <p:cNvPr id="3" name="Содержимое 2"/>
          <p:cNvSpPr>
            <a:spLocks noGrp="1"/>
          </p:cNvSpPr>
          <p:nvPr>
            <p:ph idx="1"/>
          </p:nvPr>
        </p:nvSpPr>
        <p:spPr/>
        <p:txBody>
          <a:bodyPr>
            <a:normAutofit fontScale="70000" lnSpcReduction="20000"/>
          </a:bodyPr>
          <a:lstStyle/>
          <a:p>
            <a:pPr algn="just">
              <a:buNone/>
            </a:pPr>
            <a:r>
              <a:rPr lang="en-US" b="1" dirty="0" smtClean="0"/>
              <a:t>      </a:t>
            </a:r>
            <a:r>
              <a:rPr lang="ru-RU" b="1" dirty="0" smtClean="0"/>
              <a:t>Цветы – это, несомненно, одно из прекраснейших творений природы. Их описывают, как удивительные, волшебные, прекрасные, дивные, изумительные, изысканные, милые, ласковые, невиданные, несмелые, застенчивые, стыдливые, скромные, печальные, понурые, немые, стойкие, сильные, прелестные, роскошные, яркие, чистые, нежные…</a:t>
            </a:r>
          </a:p>
          <a:p>
            <a:pPr algn="just">
              <a:buNone/>
            </a:pPr>
            <a:r>
              <a:rPr lang="en-US" b="1" dirty="0" smtClean="0"/>
              <a:t>      </a:t>
            </a:r>
            <a:r>
              <a:rPr lang="ru-RU" b="1" dirty="0" smtClean="0"/>
              <a:t>А как много красивых строк, чудесных слов посвящают цветам поэты, писатели!</a:t>
            </a:r>
          </a:p>
          <a:p>
            <a:pPr algn="just">
              <a:buNone/>
            </a:pPr>
            <a:r>
              <a:rPr lang="en-US" b="1" dirty="0" smtClean="0"/>
              <a:t>      </a:t>
            </a:r>
            <a:r>
              <a:rPr lang="ru-RU" b="1" dirty="0" smtClean="0"/>
              <a:t>Издавна цветы вдохновляли на создание произведений, которые впоследствии стали классикой. Цветами восхищаются, о них складывают легенды и притчи, их обожествляют, приписывают чудесные свойства, их сравнивают с проявлениями человеческих чувств, качеств, а красоту человека сравнивают с красотой цветов</a:t>
            </a:r>
          </a:p>
          <a:p>
            <a:pPr algn="just">
              <a:buNone/>
            </a:pPr>
            <a:endParaRPr lang="ru-RU" b="1" dirty="0"/>
          </a:p>
        </p:txBody>
      </p:sp>
    </p:spTree>
  </p:cSld>
  <p:clrMapOvr>
    <a:masterClrMapping/>
  </p:clrMapOvr>
  <p:transition advTm="32432">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Desktop\фотоцфетов\79387550_4059800_1259061937_3.jpg"/>
          <p:cNvPicPr>
            <a:picLocks noChangeAspect="1" noChangeArrowheads="1"/>
          </p:cNvPicPr>
          <p:nvPr/>
        </p:nvPicPr>
        <p:blipFill>
          <a:blip r:embed="rId2" cstate="print"/>
          <a:srcRect/>
          <a:stretch>
            <a:fillRect/>
          </a:stretch>
        </p:blipFill>
        <p:spPr bwMode="auto">
          <a:xfrm>
            <a:off x="179512" y="188640"/>
            <a:ext cx="4321050" cy="3734544"/>
          </a:xfrm>
          <a:prstGeom prst="rect">
            <a:avLst/>
          </a:prstGeom>
          <a:noFill/>
        </p:spPr>
      </p:pic>
      <p:pic>
        <p:nvPicPr>
          <p:cNvPr id="4099" name="Picture 3" descr="C:\Users\y\Desktop\фотоцфетов\i.jpg"/>
          <p:cNvPicPr>
            <a:picLocks noChangeAspect="1" noChangeArrowheads="1"/>
          </p:cNvPicPr>
          <p:nvPr/>
        </p:nvPicPr>
        <p:blipFill>
          <a:blip r:embed="rId3" cstate="print"/>
          <a:srcRect/>
          <a:stretch>
            <a:fillRect/>
          </a:stretch>
        </p:blipFill>
        <p:spPr bwMode="auto">
          <a:xfrm>
            <a:off x="4429124" y="2924944"/>
            <a:ext cx="4450846" cy="3717032"/>
          </a:xfrm>
          <a:prstGeom prst="rect">
            <a:avLst/>
          </a:prstGeom>
          <a:noFill/>
        </p:spPr>
      </p:pic>
    </p:spTree>
  </p:cSld>
  <p:clrMapOvr>
    <a:masterClrMapping/>
  </p:clrMapOvr>
  <p:transition spd="med" advTm="38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down)">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Цветы и литература</a:t>
            </a:r>
            <a:endParaRPr lang="ru-RU" dirty="0"/>
          </a:p>
        </p:txBody>
      </p:sp>
      <p:sp>
        <p:nvSpPr>
          <p:cNvPr id="5" name="Содержимое 4"/>
          <p:cNvSpPr>
            <a:spLocks noGrp="1"/>
          </p:cNvSpPr>
          <p:nvPr>
            <p:ph idx="1"/>
          </p:nvPr>
        </p:nvSpPr>
        <p:spPr/>
        <p:txBody>
          <a:bodyPr>
            <a:normAutofit/>
          </a:bodyPr>
          <a:lstStyle/>
          <a:p>
            <a:r>
              <a:rPr lang="ru-RU" sz="1800" dirty="0" smtClean="0"/>
              <a:t>Так, например, маленькая девочка из сказки Г.Х. Андерсена «</a:t>
            </a:r>
            <a:r>
              <a:rPr lang="ru-RU" sz="1800" dirty="0" err="1" smtClean="0"/>
              <a:t>Дюймовочка</a:t>
            </a:r>
            <a:r>
              <a:rPr lang="ru-RU" sz="1800" dirty="0" smtClean="0"/>
              <a:t>» родилась в цветке тюльпана: </a:t>
            </a:r>
            <a:r>
              <a:rPr lang="ru-RU" sz="1800" i="1" dirty="0" smtClean="0"/>
              <a:t>«…Посадила ячменное зерно в цветочный горшок, и тут же из него вырос большой чудесный цветок, очень похожий на тюльпан…», «Что-то щелкнуло, и цветок распустился. Это оказался самый настоящий тюльпан, но в самой его чашечке на зеленом стульчике сидела крошечная девочка…».</a:t>
            </a:r>
          </a:p>
          <a:p>
            <a:r>
              <a:rPr lang="ru-RU" sz="1800" dirty="0" smtClean="0"/>
              <a:t>А.К. Толстой «Колокольчики мои…»</a:t>
            </a:r>
          </a:p>
          <a:p>
            <a:pPr algn="ctr">
              <a:buNone/>
            </a:pPr>
            <a:r>
              <a:rPr lang="ru-RU" sz="1800" i="1" dirty="0" smtClean="0"/>
              <a:t>Колокольчики мои,</a:t>
            </a:r>
            <a:endParaRPr lang="ru-RU" sz="1800" dirty="0" smtClean="0"/>
          </a:p>
          <a:p>
            <a:pPr algn="ctr">
              <a:buNone/>
            </a:pPr>
            <a:r>
              <a:rPr lang="ru-RU" sz="1800" i="1" dirty="0" smtClean="0"/>
              <a:t>Цветики степные!...</a:t>
            </a:r>
          </a:p>
          <a:p>
            <a:r>
              <a:rPr lang="ru-RU" sz="1800" dirty="0" smtClean="0"/>
              <a:t>вот строки из детского стиха «Подсолнух» любимой многими Агнии </a:t>
            </a:r>
            <a:r>
              <a:rPr lang="ru-RU" sz="1800" dirty="0" err="1" smtClean="0"/>
              <a:t>Барто</a:t>
            </a:r>
            <a:r>
              <a:rPr lang="ru-RU" sz="1800" dirty="0" smtClean="0"/>
              <a:t>:</a:t>
            </a:r>
          </a:p>
          <a:p>
            <a:pPr algn="ctr">
              <a:buNone/>
            </a:pPr>
            <a:r>
              <a:rPr lang="ru-RU" sz="1800" i="1" dirty="0" smtClean="0"/>
              <a:t>Под солнцем подсолнух</a:t>
            </a:r>
            <a:endParaRPr lang="ru-RU" sz="1800" dirty="0" smtClean="0"/>
          </a:p>
          <a:p>
            <a:pPr algn="ctr">
              <a:buNone/>
            </a:pPr>
            <a:r>
              <a:rPr lang="ru-RU" sz="1800" i="1" dirty="0" smtClean="0"/>
              <a:t>Сегодня расцвел</a:t>
            </a:r>
            <a:endParaRPr lang="ru-RU" sz="1800" dirty="0" smtClean="0"/>
          </a:p>
          <a:p>
            <a:pPr algn="ctr">
              <a:buNone/>
            </a:pPr>
            <a:r>
              <a:rPr lang="ru-RU" sz="1800" i="1" dirty="0" smtClean="0"/>
              <a:t>Собрал на цветок свой</a:t>
            </a:r>
            <a:endParaRPr lang="ru-RU" sz="1800" dirty="0" smtClean="0"/>
          </a:p>
          <a:p>
            <a:pPr algn="ctr">
              <a:buNone/>
            </a:pPr>
            <a:r>
              <a:rPr lang="ru-RU" sz="1800" i="1" dirty="0" smtClean="0"/>
              <a:t>Букашек и пчел…</a:t>
            </a:r>
            <a:endParaRPr lang="ru-RU" sz="1800" dirty="0" smtClean="0"/>
          </a:p>
          <a:p>
            <a:pPr algn="ctr">
              <a:buNone/>
            </a:pPr>
            <a:endParaRPr lang="ru-RU" sz="1800" dirty="0"/>
          </a:p>
        </p:txBody>
      </p:sp>
    </p:spTree>
  </p:cSld>
  <p:clrMapOvr>
    <a:masterClrMapping/>
  </p:clrMapOvr>
  <p:transition advTm="11247">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C00000"/>
                </a:solidFill>
                <a:latin typeface="Times New Roman" panose="02020603050405020304" pitchFamily="18" charset="0"/>
                <a:cs typeface="Times New Roman" panose="02020603050405020304" pitchFamily="18" charset="0"/>
              </a:rPr>
              <a:t>ЦЕЛЬ ПРОЕКТА:</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lnSpc>
                <a:spcPct val="115000"/>
              </a:lnSpc>
              <a:spcAft>
                <a:spcPts val="1000"/>
              </a:spcAft>
              <a:buNone/>
            </a:pPr>
            <a:endParaRPr lang="ru-RU" b="1" dirty="0" smtClean="0">
              <a:latin typeface="Times New Roman"/>
              <a:ea typeface="Calibri"/>
              <a:cs typeface="Times New Roman"/>
            </a:endParaRPr>
          </a:p>
          <a:p>
            <a:pPr marL="0" indent="0" algn="ctr">
              <a:lnSpc>
                <a:spcPct val="115000"/>
              </a:lnSpc>
              <a:spcAft>
                <a:spcPts val="1000"/>
              </a:spcAft>
              <a:buNone/>
            </a:pPr>
            <a:r>
              <a:rPr lang="ru-RU" sz="4000" b="1" dirty="0" smtClean="0">
                <a:latin typeface="Times New Roman"/>
                <a:ea typeface="Calibri"/>
                <a:cs typeface="Times New Roman"/>
              </a:rPr>
              <a:t>Уход за растениями. Очищение воздуха в доме с помощью комнатных растений.</a:t>
            </a:r>
            <a:endParaRPr lang="ru-RU" sz="4000" b="1" dirty="0">
              <a:ea typeface="Calibri"/>
              <a:cs typeface="Times New Roman"/>
            </a:endParaRPr>
          </a:p>
          <a:p>
            <a:endParaRPr lang="ru-RU" dirty="0"/>
          </a:p>
        </p:txBody>
      </p:sp>
    </p:spTree>
    <p:extLst>
      <p:ext uri="{BB962C8B-B14F-4D97-AF65-F5344CB8AC3E}">
        <p14:creationId xmlns:p14="http://schemas.microsoft.com/office/powerpoint/2010/main" xmlns="" val="434670154"/>
      </p:ext>
    </p:extLst>
  </p:cSld>
  <p:clrMapOvr>
    <a:masterClrMapping/>
  </p:clrMapOvr>
  <p:transition spd="slow" advTm="10702">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 проекта</a:t>
            </a:r>
            <a:endParaRPr lang="ru-RU" dirty="0"/>
          </a:p>
        </p:txBody>
      </p:sp>
      <p:sp>
        <p:nvSpPr>
          <p:cNvPr id="3" name="Содержимое 2"/>
          <p:cNvSpPr>
            <a:spLocks noGrp="1"/>
          </p:cNvSpPr>
          <p:nvPr>
            <p:ph idx="1"/>
          </p:nvPr>
        </p:nvSpPr>
        <p:spPr/>
        <p:txBody>
          <a:bodyPr>
            <a:normAutofit fontScale="70000" lnSpcReduction="20000"/>
          </a:bodyPr>
          <a:lstStyle/>
          <a:p>
            <a:pPr>
              <a:buNone/>
            </a:pPr>
            <a:r>
              <a:rPr lang="ru-RU" dirty="0" smtClean="0"/>
              <a:t>     • Формирование системы элементарных экологических знаний, доступных пониманию ребенка-дошкольника (прежде всего, как средство становления осознанно-правильного отношения к природе);</a:t>
            </a:r>
            <a:br>
              <a:rPr lang="ru-RU" dirty="0" smtClean="0"/>
            </a:br>
            <a:r>
              <a:rPr lang="ru-RU" dirty="0" smtClean="0"/>
              <a:t>• Развитие познавательного интереса к миру природы;</a:t>
            </a:r>
            <a:br>
              <a:rPr lang="ru-RU" dirty="0" smtClean="0"/>
            </a:br>
            <a:r>
              <a:rPr lang="ru-RU" dirty="0" smtClean="0"/>
              <a:t>• Формирование умений и навыков наблюдений за природными объектами и явлениями;</a:t>
            </a:r>
            <a:br>
              <a:rPr lang="ru-RU" dirty="0" smtClean="0"/>
            </a:br>
            <a:r>
              <a:rPr lang="ru-RU" dirty="0" smtClean="0"/>
              <a:t>• Формирование умений и желания сохранять природу и при необходимости оказывать ей помощь (уход за живыми объектами), а также навыков элементарной природоохранной деятельности в ближайшем окружении;</a:t>
            </a:r>
            <a:br>
              <a:rPr lang="ru-RU" dirty="0" smtClean="0"/>
            </a:br>
            <a:r>
              <a:rPr lang="ru-RU" dirty="0" smtClean="0"/>
              <a:t>• Формирование элементарных умений предвидеть последствия некоторых своих действий по отношению к окружающей среде.</a:t>
            </a:r>
            <a:endParaRPr lang="ru-RU" dirty="0"/>
          </a:p>
        </p:txBody>
      </p:sp>
    </p:spTree>
  </p:cSld>
  <p:clrMapOvr>
    <a:masterClrMapping/>
  </p:clrMapOvr>
  <p:transition advTm="23556">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TotalTime>
  <Words>660</Words>
  <Application>Microsoft Office PowerPoint</Application>
  <PresentationFormat>Экран (4:3)</PresentationFormat>
  <Paragraphs>103</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ПРОЕКТ</vt:lpstr>
      <vt:lpstr>Тип проекта:</vt:lpstr>
      <vt:lpstr>АКТУАЛЬНОСТЬ ПРОЕКТА:</vt:lpstr>
      <vt:lpstr>Немного о цветах…</vt:lpstr>
      <vt:lpstr>Слайд 6</vt:lpstr>
      <vt:lpstr>Цветы и литература</vt:lpstr>
      <vt:lpstr>ЦЕЛЬ ПРОЕКТА:</vt:lpstr>
      <vt:lpstr>Задачи проекта</vt:lpstr>
      <vt:lpstr>Поливка цветов</vt:lpstr>
      <vt:lpstr>ГИПОТЕЗА:</vt:lpstr>
      <vt:lpstr>Слайд 12</vt:lpstr>
      <vt:lpstr>Слайд 13</vt:lpstr>
      <vt:lpstr>ЭТАПЫ РАБОТЫ НАД ПРОЕКТОМ:</vt:lpstr>
      <vt:lpstr>Комнатные цветы</vt:lpstr>
      <vt:lpstr>Слайд 16</vt:lpstr>
      <vt:lpstr>Слайд 17</vt:lpstr>
      <vt:lpstr>Слайд 18</vt:lpstr>
      <vt:lpstr>Слайд 19</vt:lpstr>
      <vt:lpstr>Пересадка цветка в другой горшок</vt:lpstr>
      <vt:lpstr>Значение комнатных растений</vt:lpstr>
      <vt:lpstr>Слайд 22</vt:lpstr>
      <vt:lpstr>Слайд 23</vt:lpstr>
      <vt:lpstr>Слайд 24</vt:lpstr>
      <vt:lpstr>     Cпасибо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1</cp:lastModifiedBy>
  <cp:revision>119</cp:revision>
  <dcterms:created xsi:type="dcterms:W3CDTF">2014-02-16T16:22:42Z</dcterms:created>
  <dcterms:modified xsi:type="dcterms:W3CDTF">2016-03-18T14:48:15Z</dcterms:modified>
</cp:coreProperties>
</file>