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  <a:srgbClr val="FFCC66"/>
    <a:srgbClr val="CCCCFF"/>
    <a:srgbClr val="33CC33"/>
    <a:srgbClr val="339933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FC2E-665A-410E-A8DD-DAD20CC965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F258-DCDA-47F2-A26C-2B59863EF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3864-2D30-4AF6-9A9F-71ACE36C23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730F-902B-4048-B047-B5C0F02E42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48F7-A220-43A2-B374-2684D0C97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9FBA-412A-4291-ABE9-043255413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5BAC-A434-4131-A3F5-572323F2C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163E-A02B-4D3B-B4B9-7C62C3473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700C-AE40-4A47-A545-092972D982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ABDC-D3DC-42CA-A3A8-E97EA00098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60D4-7BCC-4C1E-854C-2351B1C15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AA8A4A-7F84-4288-BADF-B344D3CC42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2;&#1080;&#1096;&#1072;\Downloads\Golosa_zhivotnyh_-_kaban__iPlayer.fm_.wav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5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2;&#1080;&#1096;&#1072;\Downloads\Golos_-_Medved__iPlayer.fm_.wav" TargetMode="Externa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8888" y="4149725"/>
            <a:ext cx="6400800" cy="1752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Андреева Нина Ивановна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Дет.сад №134 Выборгского района СПб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04664"/>
            <a:ext cx="7620000" cy="2646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u="sng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Презентация</a:t>
            </a:r>
            <a:br>
              <a:rPr lang="ru-RU" altLang="ru-RU" b="1" u="sng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u="sng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Дикие животные</a:t>
            </a:r>
            <a:br>
              <a:rPr lang="ru-RU" altLang="ru-RU" b="1" u="sng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altLang="ru-RU" sz="320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altLang="ru-RU" sz="320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«жители леса»  </a:t>
            </a:r>
          </a:p>
        </p:txBody>
      </p:sp>
    </p:spTree>
  </p:cSld>
  <p:clrMapOvr>
    <a:masterClrMapping/>
  </p:clrMapOvr>
  <p:transition spd="slow" advTm="10000">
    <p:sndAc>
      <p:stSnd>
        <p:snd r:embed="rId2" name="_6_m4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0338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>
                <a:solidFill>
                  <a:schemeClr val="tx2">
                    <a:lumMod val="50000"/>
                  </a:schemeClr>
                </a:solidFill>
              </a:rPr>
              <a:t>Заяц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60198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Заяц любит морковку, яблоки и капусту. Еще ест  разную траву, тонкие веточки, кору, семена , ягоды.</a:t>
            </a:r>
          </a:p>
        </p:txBody>
      </p:sp>
      <p:pic>
        <p:nvPicPr>
          <p:cNvPr id="16388" name="Picture 4" descr="chewing_rabb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678362" cy="405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6" descr="Mountain_Hare_Scot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33375"/>
            <a:ext cx="3924300" cy="317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7" descr="MCj041331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581525"/>
            <a:ext cx="2986088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MCj011229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716338"/>
            <a:ext cx="2381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737">
    <p:sndAc>
      <p:stSnd>
        <p:snd r:embed="rId2" name="sound0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3275" y="260350"/>
            <a:ext cx="3260725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smtClean="0">
                <a:solidFill>
                  <a:schemeClr val="tx2">
                    <a:lumMod val="50000"/>
                  </a:schemeClr>
                </a:solidFill>
              </a:rPr>
              <a:t>Заяц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621665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Заяц живет в норке, которую роет в кустах, так он прячется от хищников – волка и лисы.</a:t>
            </a:r>
          </a:p>
        </p:txBody>
      </p:sp>
      <p:pic>
        <p:nvPicPr>
          <p:cNvPr id="79876" name="Picture 4" descr="rabbi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787" y="3789040"/>
            <a:ext cx="4113213" cy="2200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3" name="Picture 5" descr="ы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6688"/>
            <a:ext cx="4892675" cy="326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4" name="AutoShape 7"/>
          <p:cNvSpPr>
            <a:spLocks noChangeArrowheads="1"/>
          </p:cNvSpPr>
          <p:nvPr/>
        </p:nvSpPr>
        <p:spPr bwMode="auto">
          <a:xfrm rot="-5400000">
            <a:off x="771525" y="4781551"/>
            <a:ext cx="1006475" cy="1327150"/>
          </a:xfrm>
          <a:prstGeom prst="flowChartDelay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5" name="Picture 8" descr="MCNA01427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7200"/>
            <a:ext cx="34925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480">
    <p:sndAc>
      <p:stSnd>
        <p:snd r:embed="rId2" name="sound0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E-6 -2.96296E-6 L -0.55556 -0.00301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78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>
                <a:solidFill>
                  <a:schemeClr val="accent2"/>
                </a:solidFill>
              </a:rPr>
              <a:t>Волк</a:t>
            </a:r>
          </a:p>
        </p:txBody>
      </p:sp>
      <p:pic>
        <p:nvPicPr>
          <p:cNvPr id="18435" name="Picture 3" descr="MPj04068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014787" cy="6021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889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</a:rPr>
              <a:t>Волки живут стаями,  самый сильный и смелый волк – это вожак. </a:t>
            </a:r>
          </a:p>
        </p:txBody>
      </p:sp>
      <p:pic>
        <p:nvPicPr>
          <p:cNvPr id="18437" name="Picture 5" descr="MPj039952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781300"/>
            <a:ext cx="4500562" cy="2998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7762">
    <p:sndAc>
      <p:stSnd>
        <p:snd r:embed="rId2" name="sound0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863" y="260350"/>
            <a:ext cx="4402137" cy="4175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smtClean="0">
                <a:solidFill>
                  <a:schemeClr val="accent2"/>
                </a:solidFill>
              </a:rPr>
              <a:t>Волк</a:t>
            </a:r>
          </a:p>
        </p:txBody>
      </p:sp>
      <p:pic>
        <p:nvPicPr>
          <p:cNvPr id="19459" name="Picture 3" descr="red_wo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981075"/>
            <a:ext cx="3294063" cy="4935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5949950"/>
            <a:ext cx="9144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</a:rPr>
              <a:t>Специального дома у волка нет, они могут жить в расщелине скалы или зарослях кустарника, но когда они выводят потомство устраивают логово.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9461" name="Picture 5" descr="vo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4808537" cy="561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1383">
    <p:sndAc>
      <p:stSnd>
        <p:snd r:embed="rId2" name="sound0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25926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>
                <a:solidFill>
                  <a:schemeClr val="accent2"/>
                </a:solidFill>
              </a:rPr>
              <a:t>Волк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5942013"/>
            <a:ext cx="83518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</a:rPr>
              <a:t>Волк – хищник, охотится ночью. Ест мясо, птицу, любит рыбу. Когда нет добычи, волки едят ягоды, фрукты и даже грибы. Ночью можно услышать, как воет волк на луну.</a:t>
            </a:r>
          </a:p>
        </p:txBody>
      </p:sp>
      <p:pic>
        <p:nvPicPr>
          <p:cNvPr id="20484" name="Picture 4" descr="MCj033230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825" y="1412875"/>
            <a:ext cx="3924300" cy="424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949" name="MSj0236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5062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35000" y="-6350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MPj026285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260350"/>
            <a:ext cx="3692525" cy="556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951" name="Запи237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35000" y="-6350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ndAc>
      <p:stSnd>
        <p:snd r:embed="rId1" name="MSj0075062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7" fill="hold"/>
                                        <p:tgtEl>
                                          <p:spTgt spid="82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34" fill="hold"/>
                                        <p:tgtEl>
                                          <p:spTgt spid="82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4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922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>
                <a:solidFill>
                  <a:schemeClr val="tx2">
                    <a:lumMod val="50000"/>
                  </a:schemeClr>
                </a:solidFill>
              </a:rPr>
              <a:t>Кабан</a:t>
            </a:r>
          </a:p>
        </p:txBody>
      </p:sp>
      <p:pic>
        <p:nvPicPr>
          <p:cNvPr id="21507" name="Picture 3" descr="MCj03264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33375"/>
            <a:ext cx="3492500" cy="2555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08" name="Picture 4" descr="MCj03244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060575"/>
            <a:ext cx="5040312" cy="33956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3850" y="5734050"/>
            <a:ext cx="86407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Кабан – древний предок свиньи. Живет там, где есть поблизости  вода.  Хоть кабан и неуклюж, зато быстро бегает и прекрасно плавает. Кабан – очень свирепый зверь!</a:t>
            </a:r>
          </a:p>
        </p:txBody>
      </p:sp>
    </p:spTree>
  </p:cSld>
  <p:clrMapOvr>
    <a:masterClrMapping/>
  </p:clrMapOvr>
  <p:transition advTm="16332">
    <p:sndAc>
      <p:stSnd>
        <p:snd r:embed="rId2" name="sound016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274638"/>
            <a:ext cx="4330700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smtClean="0">
                <a:solidFill>
                  <a:schemeClr val="tx2">
                    <a:lumMod val="50000"/>
                  </a:schemeClr>
                </a:solidFill>
              </a:rPr>
              <a:t>Кабан</a:t>
            </a:r>
          </a:p>
        </p:txBody>
      </p:sp>
      <p:pic>
        <p:nvPicPr>
          <p:cNvPr id="22531" name="Picture 3" descr="AN002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76788" y="1052513"/>
            <a:ext cx="4367212" cy="346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Vietnamese_Potbelly_P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5" descr="MCj011134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3100"/>
            <a:ext cx="4356100" cy="2328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580548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Днем кабан лежит в выкопанной яме, а вечером выходит искать себе еду – это корни, плоды, растения. Любимое лакомство кабана– желуди.</a:t>
            </a:r>
          </a:p>
        </p:txBody>
      </p:sp>
      <p:pic>
        <p:nvPicPr>
          <p:cNvPr id="22535" name="Picture 8" descr="MCj019322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08500"/>
            <a:ext cx="12969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MCj0335750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5157788"/>
            <a:ext cx="1008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822">
    <p:sndAc>
      <p:stSnd>
        <p:snd r:embed="rId2" name="sound017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60350"/>
            <a:ext cx="4114800" cy="561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smtClean="0">
                <a:solidFill>
                  <a:schemeClr val="tx2">
                    <a:lumMod val="50000"/>
                  </a:schemeClr>
                </a:solidFill>
              </a:rPr>
              <a:t>Кабан</a:t>
            </a:r>
          </a:p>
        </p:txBody>
      </p:sp>
      <p:pic>
        <p:nvPicPr>
          <p:cNvPr id="23555" name="Picture 3" descr="MCj011085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9388" y="188913"/>
            <a:ext cx="18669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аб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908050"/>
            <a:ext cx="6872287" cy="5153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Кабан очень сильный, никого не боятся, кроме волка, рыси и человека.</a:t>
            </a:r>
          </a:p>
        </p:txBody>
      </p:sp>
      <p:pic>
        <p:nvPicPr>
          <p:cNvPr id="6" name="Golosa_zhivotnyh_-_kaban__iPlayer.fm_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00">
    <p:sndAc>
      <p:stSnd>
        <p:snd r:embed="rId3" name="sound01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1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mtClean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u="sng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Конец</a:t>
            </a:r>
          </a:p>
        </p:txBody>
      </p:sp>
    </p:spTree>
  </p:cSld>
  <p:clrMapOvr>
    <a:masterClrMapping/>
  </p:clrMapOvr>
  <p:transition advTm="1775">
    <p:sndAc>
      <p:stSnd>
        <p:snd r:embed="rId2" name="sound019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5" y="332656"/>
            <a:ext cx="4619625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>
                <a:solidFill>
                  <a:schemeClr val="tx2">
                    <a:lumMod val="50000"/>
                  </a:schemeClr>
                </a:solidFill>
              </a:rPr>
              <a:t>Бурый медведь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1188" y="5734050"/>
            <a:ext cx="7127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Бурый медведь живет в лесу, любит лазить по деревьям. Несмотря на неуклюжесть,  может быстро бегать и хорошо плавает.</a:t>
            </a:r>
          </a:p>
        </p:txBody>
      </p:sp>
      <p:pic>
        <p:nvPicPr>
          <p:cNvPr id="8196" name="Picture 4" descr="P01019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349500"/>
            <a:ext cx="4802187" cy="31638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5" descr="P0101900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107950" y="188913"/>
            <a:ext cx="4071938" cy="53419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2152">
    <p:sndAc>
      <p:stSnd>
        <p:snd r:embed="rId2" name="sound0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>
                <a:solidFill>
                  <a:schemeClr val="tx2">
                    <a:lumMod val="50000"/>
                  </a:schemeClr>
                </a:solidFill>
              </a:rPr>
              <a:t>Бурый медведь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9388" y="6092825"/>
            <a:ext cx="838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Медведь всеядное животное. Любимые его лакомства - мед и малина. А еще Бурый Медведь отличный рыболов!</a:t>
            </a:r>
          </a:p>
        </p:txBody>
      </p:sp>
      <p:pic>
        <p:nvPicPr>
          <p:cNvPr id="9220" name="Picture 4" descr="MPj01803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5486400" cy="4038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1" name="Picture 5" descr="MPj04066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29000"/>
            <a:ext cx="3886200" cy="2590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0735">
    <p:sndAc>
      <p:stSnd>
        <p:snd r:embed="rId2" name="sound00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397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>
                <a:solidFill>
                  <a:schemeClr val="tx2">
                    <a:lumMod val="50000"/>
                  </a:schemeClr>
                </a:solidFill>
              </a:rPr>
              <a:t>Бурый медведь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-5400000">
            <a:off x="852389" y="1027931"/>
            <a:ext cx="4162425" cy="5364163"/>
          </a:xfrm>
          <a:prstGeom prst="flowChartDelay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-5400000">
            <a:off x="1495425" y="3144838"/>
            <a:ext cx="2212975" cy="3070225"/>
          </a:xfrm>
          <a:prstGeom prst="flowChartDelay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8388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Медведь живет в берлоге. Всю зиму он спит в своем доме, живет за счет накопленных жировых запасов. Весной бурый медведь просыпается.</a:t>
            </a:r>
          </a:p>
        </p:txBody>
      </p:sp>
      <p:pic>
        <p:nvPicPr>
          <p:cNvPr id="10246" name="Picture 6" descr="MCj01921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916113"/>
            <a:ext cx="302101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 rot="16200000">
            <a:off x="2141662" y="-405358"/>
            <a:ext cx="1511300" cy="5435600"/>
          </a:xfrm>
          <a:prstGeom prst="flowChartDelay">
            <a:avLst/>
          </a:prstGeom>
          <a:gradFill rotWithShape="1">
            <a:gsLst>
              <a:gs pos="0">
                <a:srgbClr val="33CC33"/>
              </a:gs>
              <a:gs pos="50000">
                <a:srgbClr val="339933"/>
              </a:gs>
              <a:gs pos="100000">
                <a:srgbClr val="33CC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11523">
    <p:sndAc>
      <p:stSnd>
        <p:snd r:embed="rId2" name="sound00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308725"/>
            <a:ext cx="8229600" cy="2746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Самый знаменитый медвежонок – </a:t>
            </a: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</a:t>
            </a: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инни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ух</a:t>
            </a:r>
            <a:endParaRPr lang="ru-RU" altLang="ru-RU" sz="32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1267" name="Picture 3" descr="All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224" y="332656"/>
            <a:ext cx="1882111" cy="3240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6" descr="MCj025038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852936"/>
            <a:ext cx="21304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MCj028116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6672"/>
            <a:ext cx="23828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3131840" y="1844824"/>
            <a:ext cx="2982912" cy="3240087"/>
            <a:chOff x="2916238" y="1557338"/>
            <a:chExt cx="2982912" cy="3240087"/>
          </a:xfrm>
        </p:grpSpPr>
        <p:pic>
          <p:nvPicPr>
            <p:cNvPr id="11268" name="Picture 5" descr="MCj04133480000[1]"/>
            <p:cNvPicPr>
              <a:picLocks noChangeAspect="1" noChangeArrowheads="1"/>
            </p:cNvPicPr>
            <p:nvPr/>
          </p:nvPicPr>
          <p:blipFill>
            <a:blip r:embed="rId7" cstate="print"/>
            <a:srcRect r="32266" b="19627"/>
            <a:stretch>
              <a:fillRect/>
            </a:stretch>
          </p:blipFill>
          <p:spPr bwMode="auto">
            <a:xfrm>
              <a:off x="2916238" y="1557338"/>
              <a:ext cx="2982912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3347864" y="3068960"/>
              <a:ext cx="1224136" cy="132343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ahoma" pitchFamily="34" charset="0"/>
                </a:rPr>
                <a:t>МЁД</a:t>
              </a:r>
            </a:p>
            <a:p>
              <a:pPr algn="ctr">
                <a:spcBef>
                  <a:spcPct val="50000"/>
                </a:spcBef>
              </a:pPr>
              <a:endParaRPr lang="ru-RU" alt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pic>
        <p:nvPicPr>
          <p:cNvPr id="9" name="Golos_-_Medved__iPlayer.fm_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9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ndAc>
      <p:stSnd>
        <p:snd r:embed="rId3" name="sound0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94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4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smtClean="0">
                <a:solidFill>
                  <a:schemeClr val="tx2">
                    <a:lumMod val="50000"/>
                  </a:schemeClr>
                </a:solidFill>
              </a:rPr>
              <a:t>Белка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1438" y="5949950"/>
            <a:ext cx="889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Белка живет в лесу, но иногда ее можно встретить в парке. Такие белки не боятся человека и могут взять у него из рук орешек. Арахис и семечки подсолнуха белкам лучше не давать.</a:t>
            </a:r>
          </a:p>
        </p:txBody>
      </p:sp>
      <p:pic>
        <p:nvPicPr>
          <p:cNvPr id="12292" name="Picture 4" descr="SNABSA-125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8313" y="1773238"/>
            <a:ext cx="16668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729px-MattiParkkonen_Ora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981075"/>
            <a:ext cx="5903912" cy="485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7021">
    <p:sndAc>
      <p:stSnd>
        <p:snd r:embed="rId2" name="sound00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smtClean="0">
                <a:solidFill>
                  <a:schemeClr val="tx2">
                    <a:lumMod val="50000"/>
                  </a:schemeClr>
                </a:solidFill>
              </a:rPr>
              <a:t>Белка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31788" y="5942013"/>
            <a:ext cx="88122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Белки – всеядные животные, любят лакомиться орехами, грибами, ягодами, семенами. Весной питаются почками деревьев. Иногда едят насекомых, лягушек и небольших птиц.</a:t>
            </a:r>
          </a:p>
        </p:txBody>
      </p:sp>
      <p:pic>
        <p:nvPicPr>
          <p:cNvPr id="13316" name="Picture 4" descr="MPj040648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7643813" cy="509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3479">
    <p:sndAc>
      <p:stSnd>
        <p:snd r:embed="rId2" name="sound00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4678363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smtClean="0">
                <a:solidFill>
                  <a:schemeClr val="tx2">
                    <a:lumMod val="50000"/>
                  </a:schemeClr>
                </a:solidFill>
              </a:rPr>
              <a:t>Белка</a:t>
            </a:r>
          </a:p>
        </p:txBody>
      </p:sp>
      <p:sp>
        <p:nvSpPr>
          <p:cNvPr id="14339" name="Rectangle 3" descr="Орех"/>
          <p:cNvSpPr>
            <a:spLocks noChangeArrowheads="1"/>
          </p:cNvSpPr>
          <p:nvPr/>
        </p:nvSpPr>
        <p:spPr bwMode="auto">
          <a:xfrm>
            <a:off x="6096000" y="0"/>
            <a:ext cx="3048000" cy="6858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Oval 4" descr="Коричневый мрамор"/>
          <p:cNvSpPr>
            <a:spLocks noChangeArrowheads="1"/>
          </p:cNvSpPr>
          <p:nvPr/>
        </p:nvSpPr>
        <p:spPr bwMode="auto">
          <a:xfrm>
            <a:off x="6516688" y="2205038"/>
            <a:ext cx="2487612" cy="1998662"/>
          </a:xfrm>
          <a:prstGeom prst="ellipse">
            <a:avLst/>
          </a:prstGeom>
          <a:blipFill dpi="0" rotWithShape="1">
            <a:blip r:embed="rId4" cstate="print">
              <a:alphaModFix amt="93000"/>
            </a:blip>
            <a:srcRect/>
            <a:tile tx="0" ty="0" sx="100000" sy="100000" flip="none" algn="tl"/>
          </a:blipFill>
          <a:ln w="762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rot="-987765">
            <a:off x="5027613" y="1155700"/>
            <a:ext cx="449262" cy="5397500"/>
          </a:xfrm>
          <a:prstGeom prst="moon">
            <a:avLst>
              <a:gd name="adj" fmla="val 16181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rc 6"/>
          <p:cNvSpPr>
            <a:spLocks/>
          </p:cNvSpPr>
          <p:nvPr/>
        </p:nvSpPr>
        <p:spPr bwMode="auto">
          <a:xfrm flipH="1" flipV="1">
            <a:off x="1752600" y="3733800"/>
            <a:ext cx="3579813" cy="1066800"/>
          </a:xfrm>
          <a:custGeom>
            <a:avLst/>
            <a:gdLst>
              <a:gd name="T0" fmla="*/ 0 w 21118"/>
              <a:gd name="T1" fmla="*/ 0 h 21600"/>
              <a:gd name="T2" fmla="*/ 606830968 w 21118"/>
              <a:gd name="T3" fmla="*/ 41618680 h 21600"/>
              <a:gd name="T4" fmla="*/ 0 w 21118"/>
              <a:gd name="T5" fmla="*/ 52688072 h 21600"/>
              <a:gd name="T6" fmla="*/ 0 60000 65536"/>
              <a:gd name="T7" fmla="*/ 0 60000 65536"/>
              <a:gd name="T8" fmla="*/ 0 60000 65536"/>
              <a:gd name="T9" fmla="*/ 0 w 21118"/>
              <a:gd name="T10" fmla="*/ 0 h 21600"/>
              <a:gd name="T11" fmla="*/ 21118 w 211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18" h="21600" fill="none" extrusionOk="0">
                <a:moveTo>
                  <a:pt x="-1" y="0"/>
                </a:moveTo>
                <a:cubicBezTo>
                  <a:pt x="10180" y="0"/>
                  <a:pt x="18979" y="7108"/>
                  <a:pt x="21117" y="17062"/>
                </a:cubicBezTo>
              </a:path>
              <a:path w="21118" h="21600" stroke="0" extrusionOk="0">
                <a:moveTo>
                  <a:pt x="-1" y="0"/>
                </a:moveTo>
                <a:cubicBezTo>
                  <a:pt x="10180" y="0"/>
                  <a:pt x="18979" y="7108"/>
                  <a:pt x="21117" y="1706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rc 7"/>
          <p:cNvSpPr>
            <a:spLocks/>
          </p:cNvSpPr>
          <p:nvPr/>
        </p:nvSpPr>
        <p:spPr bwMode="auto">
          <a:xfrm rot="-2848770" flipH="1" flipV="1">
            <a:off x="1243013" y="3938587"/>
            <a:ext cx="1544638" cy="1287463"/>
          </a:xfrm>
          <a:custGeom>
            <a:avLst/>
            <a:gdLst>
              <a:gd name="T0" fmla="*/ 12438280 w 21483"/>
              <a:gd name="T1" fmla="*/ 0 h 21466"/>
              <a:gd name="T2" fmla="*/ 111060208 w 21483"/>
              <a:gd name="T3" fmla="*/ 69131418 h 21466"/>
              <a:gd name="T4" fmla="*/ 0 w 21483"/>
              <a:gd name="T5" fmla="*/ 77217973 h 21466"/>
              <a:gd name="T6" fmla="*/ 0 60000 65536"/>
              <a:gd name="T7" fmla="*/ 0 60000 65536"/>
              <a:gd name="T8" fmla="*/ 0 60000 65536"/>
              <a:gd name="T9" fmla="*/ 0 w 21483"/>
              <a:gd name="T10" fmla="*/ 0 h 21466"/>
              <a:gd name="T11" fmla="*/ 21483 w 21483"/>
              <a:gd name="T12" fmla="*/ 21466 h 214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3" h="21466" fill="none" extrusionOk="0">
                <a:moveTo>
                  <a:pt x="2405" y="0"/>
                </a:moveTo>
                <a:cubicBezTo>
                  <a:pt x="12489" y="1130"/>
                  <a:pt x="20426" y="9126"/>
                  <a:pt x="21482" y="19218"/>
                </a:cubicBezTo>
              </a:path>
              <a:path w="21483" h="21466" stroke="0" extrusionOk="0">
                <a:moveTo>
                  <a:pt x="2405" y="0"/>
                </a:moveTo>
                <a:cubicBezTo>
                  <a:pt x="12489" y="1130"/>
                  <a:pt x="20426" y="9126"/>
                  <a:pt x="21482" y="19218"/>
                </a:cubicBezTo>
                <a:lnTo>
                  <a:pt x="0" y="21466"/>
                </a:lnTo>
                <a:lnTo>
                  <a:pt x="2405" y="0"/>
                </a:lnTo>
                <a:close/>
              </a:path>
            </a:pathLst>
          </a:cu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4" name="Picture 8" descr="MCj032647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2349500"/>
            <a:ext cx="28479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5805488"/>
            <a:ext cx="5435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Дупло – домик для белочки, там она хранит запасы на зиму. А бывает, что закапывает орехи в землю.</a:t>
            </a:r>
          </a:p>
        </p:txBody>
      </p:sp>
      <p:sp>
        <p:nvSpPr>
          <p:cNvPr id="76810" name="Oval 10"/>
          <p:cNvSpPr>
            <a:spLocks noChangeArrowheads="1"/>
          </p:cNvSpPr>
          <p:nvPr/>
        </p:nvSpPr>
        <p:spPr bwMode="auto">
          <a:xfrm rot="17489711">
            <a:off x="985838" y="4610100"/>
            <a:ext cx="309562" cy="452438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 rot="13089491">
            <a:off x="5219700" y="3789363"/>
            <a:ext cx="295275" cy="484187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 rot="-3532111">
            <a:off x="4198144" y="1353344"/>
            <a:ext cx="295275" cy="557213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 rot="13911228">
            <a:off x="4521200" y="4775201"/>
            <a:ext cx="295275" cy="482600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 rot="-3532111">
            <a:off x="1533525" y="3659188"/>
            <a:ext cx="295275" cy="555625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 rot="13089491">
            <a:off x="5580063" y="4868863"/>
            <a:ext cx="368300" cy="484187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 rot="13089491">
            <a:off x="4932363" y="2781300"/>
            <a:ext cx="295275" cy="484188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 rot="13089491">
            <a:off x="4643438" y="908050"/>
            <a:ext cx="295275" cy="484188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 rot="13089491">
            <a:off x="4787900" y="1916113"/>
            <a:ext cx="295275" cy="484187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 rot="13911228">
            <a:off x="2865437" y="4559301"/>
            <a:ext cx="295275" cy="482600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 rot="13911228">
            <a:off x="3657600" y="4703763"/>
            <a:ext cx="295275" cy="482600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 rot="-3532111">
            <a:off x="4342606" y="2145507"/>
            <a:ext cx="295275" cy="557212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 rot="-3532111">
            <a:off x="4631531" y="3369470"/>
            <a:ext cx="295275" cy="557212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23" name="Oval 23"/>
          <p:cNvSpPr>
            <a:spLocks noChangeArrowheads="1"/>
          </p:cNvSpPr>
          <p:nvPr/>
        </p:nvSpPr>
        <p:spPr bwMode="auto">
          <a:xfrm rot="-3532111">
            <a:off x="4774406" y="4090195"/>
            <a:ext cx="295275" cy="557212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 rot="-3532111">
            <a:off x="1966119" y="4450556"/>
            <a:ext cx="295275" cy="557213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25" name="Oval 25"/>
          <p:cNvSpPr>
            <a:spLocks noChangeArrowheads="1"/>
          </p:cNvSpPr>
          <p:nvPr/>
        </p:nvSpPr>
        <p:spPr bwMode="auto">
          <a:xfrm rot="13911228">
            <a:off x="1712912" y="4991101"/>
            <a:ext cx="295275" cy="482600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26" name="Oval 26"/>
          <p:cNvSpPr>
            <a:spLocks noChangeArrowheads="1"/>
          </p:cNvSpPr>
          <p:nvPr/>
        </p:nvSpPr>
        <p:spPr bwMode="auto">
          <a:xfrm rot="-3532111">
            <a:off x="5566569" y="5818981"/>
            <a:ext cx="295275" cy="557213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27" name="Oval 27"/>
          <p:cNvSpPr>
            <a:spLocks noChangeArrowheads="1"/>
          </p:cNvSpPr>
          <p:nvPr/>
        </p:nvSpPr>
        <p:spPr bwMode="auto">
          <a:xfrm rot="-3532111">
            <a:off x="5207794" y="5169694"/>
            <a:ext cx="295275" cy="557213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28" name="Oval 28"/>
          <p:cNvSpPr>
            <a:spLocks noChangeArrowheads="1"/>
          </p:cNvSpPr>
          <p:nvPr/>
        </p:nvSpPr>
        <p:spPr bwMode="auto">
          <a:xfrm rot="-1437860">
            <a:off x="4281488" y="4276725"/>
            <a:ext cx="287337" cy="469900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29" name="Oval 29"/>
          <p:cNvSpPr>
            <a:spLocks noChangeArrowheads="1"/>
          </p:cNvSpPr>
          <p:nvPr/>
        </p:nvSpPr>
        <p:spPr bwMode="auto">
          <a:xfrm rot="-1437860">
            <a:off x="2195513" y="3860800"/>
            <a:ext cx="287337" cy="469900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50000">
                <a:schemeClr val="folHlink"/>
              </a:gs>
              <a:gs pos="100000">
                <a:srgbClr val="3399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66" name="Arc 30"/>
          <p:cNvSpPr>
            <a:spLocks/>
          </p:cNvSpPr>
          <p:nvPr/>
        </p:nvSpPr>
        <p:spPr bwMode="auto">
          <a:xfrm rot="908972" flipH="1" flipV="1">
            <a:off x="4932363" y="115888"/>
            <a:ext cx="1552575" cy="1627187"/>
          </a:xfrm>
          <a:custGeom>
            <a:avLst/>
            <a:gdLst>
              <a:gd name="T0" fmla="*/ 12430663 w 21600"/>
              <a:gd name="T1" fmla="*/ 0 h 27124"/>
              <a:gd name="T2" fmla="*/ 107701190 w 21600"/>
              <a:gd name="T3" fmla="*/ 97616044 h 27124"/>
              <a:gd name="T4" fmla="*/ 0 w 21600"/>
              <a:gd name="T5" fmla="*/ 77253596 h 27124"/>
              <a:gd name="T6" fmla="*/ 0 60000 65536"/>
              <a:gd name="T7" fmla="*/ 0 60000 65536"/>
              <a:gd name="T8" fmla="*/ 0 60000 65536"/>
              <a:gd name="T9" fmla="*/ 0 w 21600"/>
              <a:gd name="T10" fmla="*/ 0 h 27124"/>
              <a:gd name="T11" fmla="*/ 21600 w 21600"/>
              <a:gd name="T12" fmla="*/ 27124 h 27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124" fill="none" extrusionOk="0">
                <a:moveTo>
                  <a:pt x="2405" y="0"/>
                </a:moveTo>
                <a:cubicBezTo>
                  <a:pt x="13335" y="1225"/>
                  <a:pt x="21600" y="10467"/>
                  <a:pt x="21600" y="21466"/>
                </a:cubicBezTo>
                <a:cubicBezTo>
                  <a:pt x="21600" y="23377"/>
                  <a:pt x="21346" y="25279"/>
                  <a:pt x="20845" y="27123"/>
                </a:cubicBezTo>
              </a:path>
              <a:path w="21600" h="27124" stroke="0" extrusionOk="0">
                <a:moveTo>
                  <a:pt x="2405" y="0"/>
                </a:moveTo>
                <a:cubicBezTo>
                  <a:pt x="13335" y="1225"/>
                  <a:pt x="21600" y="10467"/>
                  <a:pt x="21600" y="21466"/>
                </a:cubicBezTo>
                <a:cubicBezTo>
                  <a:pt x="21600" y="23377"/>
                  <a:pt x="21346" y="25279"/>
                  <a:pt x="20845" y="27123"/>
                </a:cubicBezTo>
                <a:lnTo>
                  <a:pt x="0" y="21466"/>
                </a:lnTo>
                <a:lnTo>
                  <a:pt x="2405" y="0"/>
                </a:lnTo>
                <a:close/>
              </a:path>
            </a:pathLst>
          </a:cu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7" name="Oval 31" descr="Пробка"/>
          <p:cNvSpPr>
            <a:spLocks noChangeArrowheads="1"/>
          </p:cNvSpPr>
          <p:nvPr/>
        </p:nvSpPr>
        <p:spPr bwMode="auto">
          <a:xfrm>
            <a:off x="1835150" y="3141663"/>
            <a:ext cx="214313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8" name="Oval 33" descr="Пробка"/>
          <p:cNvSpPr>
            <a:spLocks noChangeArrowheads="1"/>
          </p:cNvSpPr>
          <p:nvPr/>
        </p:nvSpPr>
        <p:spPr bwMode="auto">
          <a:xfrm>
            <a:off x="7812088" y="3860800"/>
            <a:ext cx="214312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9" name="Oval 34" descr="Пробка"/>
          <p:cNvSpPr>
            <a:spLocks noChangeArrowheads="1"/>
          </p:cNvSpPr>
          <p:nvPr/>
        </p:nvSpPr>
        <p:spPr bwMode="auto">
          <a:xfrm>
            <a:off x="7524750" y="3789363"/>
            <a:ext cx="214313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0" name="Oval 35" descr="Пробка"/>
          <p:cNvSpPr>
            <a:spLocks noChangeArrowheads="1"/>
          </p:cNvSpPr>
          <p:nvPr/>
        </p:nvSpPr>
        <p:spPr bwMode="auto">
          <a:xfrm>
            <a:off x="7237413" y="3789363"/>
            <a:ext cx="214312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1" name="Oval 36" descr="Пробка"/>
          <p:cNvSpPr>
            <a:spLocks noChangeArrowheads="1"/>
          </p:cNvSpPr>
          <p:nvPr/>
        </p:nvSpPr>
        <p:spPr bwMode="auto">
          <a:xfrm>
            <a:off x="8027988" y="3789363"/>
            <a:ext cx="214312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2" name="Oval 37" descr="Пробка"/>
          <p:cNvSpPr>
            <a:spLocks noChangeArrowheads="1"/>
          </p:cNvSpPr>
          <p:nvPr/>
        </p:nvSpPr>
        <p:spPr bwMode="auto">
          <a:xfrm>
            <a:off x="8243888" y="3573463"/>
            <a:ext cx="214312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3" name="Oval 38" descr="Пробка"/>
          <p:cNvSpPr>
            <a:spLocks noChangeArrowheads="1"/>
          </p:cNvSpPr>
          <p:nvPr/>
        </p:nvSpPr>
        <p:spPr bwMode="auto">
          <a:xfrm>
            <a:off x="7235825" y="3644900"/>
            <a:ext cx="214313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4" name="Oval 39" descr="Пробка"/>
          <p:cNvSpPr>
            <a:spLocks noChangeArrowheads="1"/>
          </p:cNvSpPr>
          <p:nvPr/>
        </p:nvSpPr>
        <p:spPr bwMode="auto">
          <a:xfrm>
            <a:off x="7812088" y="3644900"/>
            <a:ext cx="214312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5" name="Oval 40" descr="Пробка"/>
          <p:cNvSpPr>
            <a:spLocks noChangeArrowheads="1"/>
          </p:cNvSpPr>
          <p:nvPr/>
        </p:nvSpPr>
        <p:spPr bwMode="auto">
          <a:xfrm>
            <a:off x="7956550" y="3573463"/>
            <a:ext cx="214313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6" name="Oval 41" descr="Пробка"/>
          <p:cNvSpPr>
            <a:spLocks noChangeArrowheads="1"/>
          </p:cNvSpPr>
          <p:nvPr/>
        </p:nvSpPr>
        <p:spPr bwMode="auto">
          <a:xfrm>
            <a:off x="7451725" y="3573463"/>
            <a:ext cx="214313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7" name="Oval 42" descr="Пробка"/>
          <p:cNvSpPr>
            <a:spLocks noChangeArrowheads="1"/>
          </p:cNvSpPr>
          <p:nvPr/>
        </p:nvSpPr>
        <p:spPr bwMode="auto">
          <a:xfrm>
            <a:off x="7667625" y="3500438"/>
            <a:ext cx="214313" cy="215900"/>
          </a:xfrm>
          <a:prstGeom prst="ellipse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9518">
    <p:sndAc>
      <p:stSnd>
        <p:snd r:embed="rId2" name="sound00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188913"/>
            <a:ext cx="4186238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mtClean="0">
                <a:solidFill>
                  <a:schemeClr val="tx2">
                    <a:lumMod val="50000"/>
                  </a:schemeClr>
                </a:solidFill>
              </a:rPr>
              <a:t>Заяц</a:t>
            </a:r>
          </a:p>
        </p:txBody>
      </p:sp>
      <p:pic>
        <p:nvPicPr>
          <p:cNvPr id="15363" name="Picture 3" descr="Brown_H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182938"/>
            <a:ext cx="3382963" cy="25828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4" name="Picture 4" descr="rabbi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15888"/>
            <a:ext cx="2759075" cy="32845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7338" y="5732463"/>
            <a:ext cx="8856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Заяц самое пугливое животное. Чуть услышит какой шорох – сразу бежать – он отличный спортсмен! Летом заяц серый, а зимой меняет шубку на белый цвет.</a:t>
            </a:r>
          </a:p>
        </p:txBody>
      </p:sp>
      <p:pic>
        <p:nvPicPr>
          <p:cNvPr id="77830" name="Picture 6" descr="Ha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789363"/>
            <a:ext cx="2952750" cy="1801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7831" name="Picture 7" descr="MCAN00647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48680"/>
            <a:ext cx="2665413" cy="208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4616">
    <p:sndAc>
      <p:stSnd>
        <p:snd r:embed="rId2" name="sound00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1962</TotalTime>
  <Words>410</Words>
  <Application>Microsoft Office PowerPoint</Application>
  <PresentationFormat>Экран (4:3)</PresentationFormat>
  <Paragraphs>37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Презентация Дикие животные   «жители леса»  </vt:lpstr>
      <vt:lpstr>Бурый медведь</vt:lpstr>
      <vt:lpstr>Бурый медведь</vt:lpstr>
      <vt:lpstr>Бурый медведь</vt:lpstr>
      <vt:lpstr>Самый знаменитый медвежонок – Винни Пух</vt:lpstr>
      <vt:lpstr>Белка</vt:lpstr>
      <vt:lpstr>Белка</vt:lpstr>
      <vt:lpstr>Белка</vt:lpstr>
      <vt:lpstr>Заяц</vt:lpstr>
      <vt:lpstr>Заяц</vt:lpstr>
      <vt:lpstr>Заяц</vt:lpstr>
      <vt:lpstr>Волк</vt:lpstr>
      <vt:lpstr>Волк</vt:lpstr>
      <vt:lpstr>Волк</vt:lpstr>
      <vt:lpstr>Кабан</vt:lpstr>
      <vt:lpstr>Кабан</vt:lpstr>
      <vt:lpstr>Кабан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  «жители леса»</dc:title>
  <dc:creator>Лариса Ремовна (hp)</dc:creator>
  <cp:lastModifiedBy>student</cp:lastModifiedBy>
  <cp:revision>78</cp:revision>
  <dcterms:created xsi:type="dcterms:W3CDTF">2007-02-06T15:10:15Z</dcterms:created>
  <dcterms:modified xsi:type="dcterms:W3CDTF">2016-02-15T16:26:03Z</dcterms:modified>
</cp:coreProperties>
</file>