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66" r:id="rId6"/>
    <p:sldId id="268" r:id="rId7"/>
    <p:sldId id="284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2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492" y="-16233"/>
            <a:ext cx="9178492" cy="68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049" y="1268760"/>
            <a:ext cx="83273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Обеспечение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двигательного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режима детей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раннего возраста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805264"/>
            <a:ext cx="6006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Воспитатель : </a:t>
            </a:r>
            <a:r>
              <a:rPr lang="ru-RU" sz="3600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Барсукова</a:t>
            </a:r>
            <a:r>
              <a:rPr lang="ru-RU" sz="3600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О.А.</a:t>
            </a:r>
            <a:endParaRPr lang="ru-RU" sz="3600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62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324"/>
            <a:ext cx="4769514" cy="635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13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2060"/>
                </a:solidFill>
              </a:rPr>
              <a:t>Спортивный    уголок</a:t>
            </a:r>
          </a:p>
        </p:txBody>
      </p:sp>
      <p:pic>
        <p:nvPicPr>
          <p:cNvPr id="1026" name="Picture 2" descr="C:\Users\Olga\Desktop\Новая папка (4)\CAM002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5512"/>
            <a:ext cx="3863409" cy="5151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lga\Desktop\Новая папка (4)\CAM002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1408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89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0802201213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3975"/>
            <a:ext cx="510222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25"/>
          </a:xfrm>
        </p:spPr>
        <p:txBody>
          <a:bodyPr/>
          <a:lstStyle/>
          <a:p>
            <a:pPr algn="ctr" eaLnBrk="1" hangingPunct="1"/>
            <a:r>
              <a:rPr lang="ru-RU" sz="2800" i="1" u="sng" smtClean="0">
                <a:solidFill>
                  <a:srgbClr val="002060"/>
                </a:solidFill>
              </a:rPr>
              <a:t>Пальчикововые игры</a:t>
            </a:r>
          </a:p>
        </p:txBody>
      </p:sp>
      <p:sp>
        <p:nvSpPr>
          <p:cNvPr id="17413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400" b="1" i="1" smtClean="0">
                <a:solidFill>
                  <a:srgbClr val="002060"/>
                </a:solidFill>
              </a:rPr>
              <a:t>способствуют развитию речи, творческой деятельности. Малыши любят рифмованную речь, ее звучание, они испытывают огромное удовольствие, когда им читают стихи.</a:t>
            </a:r>
          </a:p>
        </p:txBody>
      </p:sp>
    </p:spTree>
    <p:extLst>
      <p:ext uri="{BB962C8B-B14F-4D97-AF65-F5344CB8AC3E}">
        <p14:creationId xmlns:p14="http://schemas.microsoft.com/office/powerpoint/2010/main" xmlns="" val="363435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03467" cy="560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266474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47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271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i="1" u="sng" smtClean="0">
                <a:solidFill>
                  <a:srgbClr val="002060"/>
                </a:solidFill>
              </a:rPr>
              <a:t>Гимнастика после дневного сна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р</a:t>
            </a:r>
            <a:r>
              <a:rPr lang="ru-RU" sz="2400" b="1" i="1" dirty="0" smtClean="0">
                <a:solidFill>
                  <a:srgbClr val="002060"/>
                </a:solidFill>
              </a:rPr>
              <a:t>ешает несколько задач:  идет </a:t>
            </a:r>
            <a:r>
              <a:rPr lang="ru-RU" sz="2400" b="1" i="1" dirty="0">
                <a:solidFill>
                  <a:srgbClr val="002060"/>
                </a:solidFill>
              </a:rPr>
              <a:t>оздоровление детей, </a:t>
            </a:r>
            <a:r>
              <a:rPr lang="ru-RU" sz="2400" b="1" i="1" dirty="0" smtClean="0">
                <a:solidFill>
                  <a:srgbClr val="002060"/>
                </a:solidFill>
              </a:rPr>
              <a:t>развивается </a:t>
            </a:r>
            <a:r>
              <a:rPr lang="ru-RU" sz="2400" b="1" i="1" dirty="0">
                <a:solidFill>
                  <a:srgbClr val="002060"/>
                </a:solidFill>
              </a:rPr>
              <a:t>двигательное </a:t>
            </a:r>
            <a:r>
              <a:rPr lang="ru-RU" sz="2400" b="1" i="1" dirty="0" smtClean="0">
                <a:solidFill>
                  <a:srgbClr val="002060"/>
                </a:solidFill>
              </a:rPr>
              <a:t>воображение, формируется </a:t>
            </a:r>
            <a:r>
              <a:rPr lang="ru-RU" sz="2400" b="1" i="1" dirty="0">
                <a:solidFill>
                  <a:srgbClr val="002060"/>
                </a:solidFill>
              </a:rPr>
              <a:t>осмысленная моторика.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А </a:t>
            </a:r>
            <a:r>
              <a:rPr lang="ru-RU" sz="2400" b="1" i="1" dirty="0">
                <a:solidFill>
                  <a:srgbClr val="002060"/>
                </a:solidFill>
              </a:rPr>
              <a:t>главное – всё это доставляет детям огромное удовольствие.</a:t>
            </a:r>
          </a:p>
        </p:txBody>
      </p:sp>
      <p:pic>
        <p:nvPicPr>
          <p:cNvPr id="20485" name="Picture 3" descr="08022012137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5786437" cy="74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3632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7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384" y="404664"/>
            <a:ext cx="4392488" cy="585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581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07" y="620688"/>
            <a:ext cx="3973393" cy="529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521" y="631063"/>
            <a:ext cx="3865379" cy="5153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64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800" i="1" u="sng" smtClean="0">
                <a:solidFill>
                  <a:srgbClr val="002060"/>
                </a:solidFill>
              </a:rPr>
              <a:t>Ходьба по массажной дорожке</a:t>
            </a:r>
          </a:p>
        </p:txBody>
      </p:sp>
      <p:sp>
        <p:nvSpPr>
          <p:cNvPr id="2355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2400" b="1" i="1" smtClean="0">
                <a:solidFill>
                  <a:srgbClr val="002060"/>
                </a:solidFill>
              </a:rPr>
              <a:t>помогает укреплению мышц стопы, способствует правильному формированию сводов стоп у детей и профилактике плоскостопия…        и это здорово!!!</a:t>
            </a:r>
          </a:p>
        </p:txBody>
      </p:sp>
      <p:pic>
        <p:nvPicPr>
          <p:cNvPr id="4098" name="Picture 2" descr="C:\Users\Olga\Desktop\Новая папка (4)\CAM000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3"/>
            <a:ext cx="4608512" cy="614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6942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2060"/>
                </a:solidFill>
              </a:rPr>
              <a:t>Информация для родителей</a:t>
            </a:r>
          </a:p>
        </p:txBody>
      </p:sp>
      <p:pic>
        <p:nvPicPr>
          <p:cNvPr id="1026" name="Picture 2" descr="C:\Users\Ольга\Desktop\CAM001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094401" cy="545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CAM001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020" y="836712"/>
            <a:ext cx="378042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97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9" y="-333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3"/>
          <p:cNvSpPr>
            <a:spLocks noGrp="1"/>
          </p:cNvSpPr>
          <p:nvPr>
            <p:ph type="title"/>
          </p:nvPr>
        </p:nvSpPr>
        <p:spPr>
          <a:xfrm>
            <a:off x="500063" y="54292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002060"/>
                </a:solidFill>
              </a:rPr>
              <a:t>График заболеваемости детей группы раннего возраста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201</a:t>
            </a:r>
            <a:r>
              <a:rPr lang="en-US" sz="2400" b="1" i="1" dirty="0" smtClean="0">
                <a:solidFill>
                  <a:srgbClr val="002060"/>
                </a:solidFill>
              </a:rPr>
              <a:t>3</a:t>
            </a:r>
            <a:r>
              <a:rPr lang="ru-RU" sz="2400" b="1" i="1" dirty="0" smtClean="0">
                <a:solidFill>
                  <a:srgbClr val="002060"/>
                </a:solidFill>
              </a:rPr>
              <a:t>-201</a:t>
            </a:r>
            <a:r>
              <a:rPr lang="en-US" sz="2400" b="1" i="1" dirty="0" smtClean="0">
                <a:solidFill>
                  <a:srgbClr val="002060"/>
                </a:solidFill>
              </a:rPr>
              <a:t>4</a:t>
            </a:r>
            <a:r>
              <a:rPr lang="ru-RU" sz="2400" b="1" i="1" dirty="0" smtClean="0">
                <a:solidFill>
                  <a:srgbClr val="002060"/>
                </a:solidFill>
              </a:rPr>
              <a:t> учебный год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9650"/>
            <a:ext cx="8643937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399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002060"/>
                </a:solidFill>
              </a:rPr>
              <a:t>   «Чтобы сделать ребёнка умным и рассудительным, сделайте его крепким и здоровым. Пусть он работает, действует, бегает – пусть он находится  в постоянном движении»                                                                    Ж.-Ж. Руссо</a:t>
            </a:r>
            <a:r>
              <a:rPr lang="ru-RU" sz="4000" i="1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1856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lga\Desktop\577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" y="-3123"/>
            <a:ext cx="9142054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15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>
          <a:xfrm>
            <a:off x="357188" y="5429250"/>
            <a:ext cx="8443912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3076" name="Picture 4" descr="C:\Users\Olga\Desktop\Новая папка (4)\CAM001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896544" cy="508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336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62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2060"/>
                </a:solidFill>
              </a:rPr>
              <a:t>Актуальность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357313"/>
            <a:ext cx="8929688" cy="5500687"/>
          </a:xfrm>
        </p:spPr>
        <p:txBody>
          <a:bodyPr rtlCol="0">
            <a:normAutofit/>
          </a:bodyPr>
          <a:lstStyle/>
          <a:p>
            <a:pPr algn="just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        </a:t>
            </a:r>
            <a:r>
              <a:rPr lang="ru-RU" b="1" i="1" dirty="0"/>
              <a:t>Жизнь – это система движений. Потребность в движении дана человеку природой. Детский возраст – это время интенсивного формирования и развития функций всех систем организма и психики. Являясь биологической потребностью человека, движения служат обязательным условием формирования всех систем и функций организма, обогащая новыми ощущениями, понятиями, представлениями.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64599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Текст 14"/>
          <p:cNvSpPr>
            <a:spLocks noGrp="1"/>
          </p:cNvSpPr>
          <p:nvPr>
            <p:ph type="body" idx="1"/>
          </p:nvPr>
        </p:nvSpPr>
        <p:spPr>
          <a:xfrm>
            <a:off x="285750" y="214313"/>
            <a:ext cx="4211638" cy="2214562"/>
          </a:xfrm>
        </p:spPr>
        <p:txBody>
          <a:bodyPr/>
          <a:lstStyle/>
          <a:p>
            <a:pPr algn="ctr" eaLnBrk="1" hangingPunct="1"/>
            <a:r>
              <a:rPr lang="ru-RU" sz="2800" i="1" dirty="0" smtClean="0">
                <a:solidFill>
                  <a:srgbClr val="002060"/>
                </a:solidFill>
              </a:rPr>
              <a:t>Прежде всего было пересмотрено (подбор и расстановка) оборудование в группе. </a:t>
            </a:r>
          </a:p>
        </p:txBody>
      </p:sp>
      <p:sp>
        <p:nvSpPr>
          <p:cNvPr id="5125" name="Текст 15"/>
          <p:cNvSpPr>
            <a:spLocks noGrp="1"/>
          </p:cNvSpPr>
          <p:nvPr>
            <p:ph type="body" sz="quarter" idx="3"/>
          </p:nvPr>
        </p:nvSpPr>
        <p:spPr>
          <a:xfrm>
            <a:off x="827584" y="2924944"/>
            <a:ext cx="3571875" cy="307181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2800" i="1" dirty="0" smtClean="0">
                <a:solidFill>
                  <a:srgbClr val="002060"/>
                </a:solidFill>
              </a:rPr>
              <a:t>Чтобы высвободить больше места для движений и размещения пособий, убрали из группы часть мебели.</a:t>
            </a:r>
            <a:endParaRPr lang="ru-RU" sz="28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32048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672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75" cy="13700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i="1" u="sng" smtClean="0">
                <a:solidFill>
                  <a:srgbClr val="002060"/>
                </a:solidFill>
              </a:rPr>
              <a:t/>
            </a:r>
            <a:br>
              <a:rPr lang="ru-RU" sz="2800" i="1" u="sng" smtClean="0">
                <a:solidFill>
                  <a:srgbClr val="002060"/>
                </a:solidFill>
              </a:rPr>
            </a:br>
            <a:r>
              <a:rPr lang="ru-RU" sz="2800" i="1" u="sng" smtClean="0">
                <a:solidFill>
                  <a:srgbClr val="002060"/>
                </a:solidFill>
              </a:rPr>
              <a:t/>
            </a:r>
            <a:br>
              <a:rPr lang="ru-RU" sz="2800" i="1" u="sng" smtClean="0">
                <a:solidFill>
                  <a:srgbClr val="002060"/>
                </a:solidFill>
              </a:rPr>
            </a:br>
            <a:r>
              <a:rPr lang="ru-RU" sz="2800" i="1" u="sng" smtClean="0">
                <a:solidFill>
                  <a:srgbClr val="002060"/>
                </a:solidFill>
              </a:rPr>
              <a:t>Утренняя гимнастика</a:t>
            </a:r>
            <a:r>
              <a:rPr lang="ru-RU" sz="2800" i="1" smtClean="0">
                <a:solidFill>
                  <a:srgbClr val="002060"/>
                </a:solidFill>
              </a:rPr>
              <a:t> </a:t>
            </a:r>
            <a:r>
              <a:rPr lang="ru-RU" sz="2600" smtClean="0"/>
              <a:t/>
            </a:r>
            <a:br>
              <a:rPr lang="ru-RU" sz="2600" smtClean="0"/>
            </a:br>
            <a:endParaRPr lang="ru-RU" sz="2600" smtClean="0"/>
          </a:p>
        </p:txBody>
      </p:sp>
      <p:sp>
        <p:nvSpPr>
          <p:cNvPr id="7172" name="Текст 7"/>
          <p:cNvSpPr>
            <a:spLocks noGrp="1"/>
          </p:cNvSpPr>
          <p:nvPr>
            <p:ph type="body" sz="half" idx="2"/>
          </p:nvPr>
        </p:nvSpPr>
        <p:spPr>
          <a:xfrm>
            <a:off x="0" y="1285875"/>
            <a:ext cx="3929063" cy="5143500"/>
          </a:xfrm>
        </p:spPr>
        <p:txBody>
          <a:bodyPr/>
          <a:lstStyle/>
          <a:p>
            <a:pPr algn="ctr" eaLnBrk="1" hangingPunct="1"/>
            <a:r>
              <a:rPr lang="ru-RU" sz="2400" b="1" i="1" smtClean="0">
                <a:solidFill>
                  <a:srgbClr val="002060"/>
                </a:solidFill>
              </a:rPr>
              <a:t>обязательный компонент физкультурно-оздоровительной работы в режиме дня. Она снимает остаточное торможение после ночного сна; обеспечивает тренировку всех мышц, что способствует воспитанию хорошей осанки; подготавливает организм ребенка к последующим нагрузкам.</a:t>
            </a:r>
            <a:endParaRPr lang="ru-RU" sz="2400" b="1" smtClean="0"/>
          </a:p>
        </p:txBody>
      </p:sp>
      <p:pic>
        <p:nvPicPr>
          <p:cNvPr id="1026" name="Picture 2" descr="C:\Users\Olga\Desktop\CAM001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36"/>
            <a:ext cx="4607496" cy="614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38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10146"/>
            <a:ext cx="3902905" cy="5203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Olga\Desktop\CAM001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58943" cy="5411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36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89040" cy="638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091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38"/>
          </a:xfrm>
        </p:spPr>
        <p:txBody>
          <a:bodyPr/>
          <a:lstStyle/>
          <a:p>
            <a:pPr eaLnBrk="1" hangingPunct="1"/>
            <a:r>
              <a:rPr lang="ru-RU" sz="2800" i="1" u="sng" smtClean="0">
                <a:solidFill>
                  <a:srgbClr val="002060"/>
                </a:solidFill>
              </a:rPr>
              <a:t>Подвижные игры</a:t>
            </a:r>
            <a:endParaRPr lang="ru-RU" sz="2800" i="1" smtClean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071563"/>
            <a:ext cx="3008313" cy="50546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являются важным средством физического воспитания. Подвижные игры включаются в физкультурные занятия детей, утреннюю гимнастику, а также в часы самостоятельной деятельности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1" name="Picture 3" descr="08022012137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14362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202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lga\Desktop\Новая папка (4)\CAM00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332656"/>
            <a:ext cx="4428492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lga\Desktop\CAM001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310211" cy="574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935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287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Актуальность </vt:lpstr>
      <vt:lpstr>Слайд 4</vt:lpstr>
      <vt:lpstr>  Утренняя гимнастика  </vt:lpstr>
      <vt:lpstr>Слайд 6</vt:lpstr>
      <vt:lpstr>Слайд 7</vt:lpstr>
      <vt:lpstr>Подвижные игры</vt:lpstr>
      <vt:lpstr>Слайд 9</vt:lpstr>
      <vt:lpstr>Слайд 10</vt:lpstr>
      <vt:lpstr>Спортивный    уголок</vt:lpstr>
      <vt:lpstr>Пальчикововые игры</vt:lpstr>
      <vt:lpstr>Слайд 13</vt:lpstr>
      <vt:lpstr>Гимнастика после дневного сна</vt:lpstr>
      <vt:lpstr>Слайд 15</vt:lpstr>
      <vt:lpstr>Слайд 16</vt:lpstr>
      <vt:lpstr>Ходьба по массажной дорожке</vt:lpstr>
      <vt:lpstr>Информация для родителей</vt:lpstr>
      <vt:lpstr>График заболеваемости детей группы раннего возраста 2013-2014 учебный год</vt:lpstr>
      <vt:lpstr>Слайд 20</vt:lpstr>
      <vt:lpstr>Спасибо за внимание!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12</cp:revision>
  <dcterms:created xsi:type="dcterms:W3CDTF">2015-03-19T09:07:41Z</dcterms:created>
  <dcterms:modified xsi:type="dcterms:W3CDTF">2016-03-11T18:57:01Z</dcterms:modified>
</cp:coreProperties>
</file>