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72" r:id="rId3"/>
    <p:sldId id="263" r:id="rId4"/>
    <p:sldId id="265" r:id="rId5"/>
    <p:sldId id="274" r:id="rId6"/>
    <p:sldId id="273" r:id="rId7"/>
    <p:sldId id="271" r:id="rId8"/>
    <p:sldId id="270" r:id="rId9"/>
    <p:sldId id="269" r:id="rId10"/>
    <p:sldId id="268" r:id="rId11"/>
    <p:sldId id="267" r:id="rId12"/>
    <p:sldId id="275" r:id="rId13"/>
    <p:sldId id="266" r:id="rId14"/>
    <p:sldId id="276" r:id="rId15"/>
    <p:sldId id="264" r:id="rId16"/>
    <p:sldId id="25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C107F-BCCC-48A1-A526-41F4CBDB6A8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3F16B-7DA3-4E84-96BD-3C64E6C9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26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3F16B-7DA3-4E84-96BD-3C64E6C930D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1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5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97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4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2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0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3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6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3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3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8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FE80-E731-4612-B8A4-12A0FB6C45F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D3F73-BB9E-4221-9BC8-8A11A6C45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93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2480" y="166529"/>
            <a:ext cx="10850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ОБЩЕРАЗВИВАЮЩЕГО ВИДА№48 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ПРИОРИТЕТНЫМ ОСУЩЕСТВЛЕНИЕМ ДЕЯТЕЛЬНОСТИ </a:t>
            </a: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ФИЗИЧЕСКОМУ РАЗВИТИЮ ДЕТЕЙ»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5318716"/>
            <a:ext cx="6096528" cy="10059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29807" y="2967335"/>
            <a:ext cx="5932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Пальчиковые игры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5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Упражнение с эспандером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690688"/>
            <a:ext cx="10876308" cy="4614577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Сжимаем в руке кистевой эспандер, после каждой строчки смена рук.</a:t>
            </a: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друзьях души не чаю,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Я друзей своих встречаю.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руку мне пожмет, 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мне привет пошлет.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polzovred.ru/wp-content/uploads/2015/01/espander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451" y="2852382"/>
            <a:ext cx="3561108" cy="335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97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Чётки</a:t>
            </a:r>
            <a:r>
              <a:rPr lang="ru-RU" sz="1200" dirty="0">
                <a:latin typeface="Arial Black" pitchFamily="34" charset="0"/>
              </a:rPr>
              <a:t/>
            </a:r>
            <a:br>
              <a:rPr lang="ru-RU" sz="1200" dirty="0">
                <a:latin typeface="Arial Black" pitchFamily="34" charset="0"/>
              </a:rPr>
            </a:br>
            <a:r>
              <a:rPr lang="ru-RU" sz="1200" dirty="0">
                <a:latin typeface="Arial Black" pitchFamily="34" charset="0"/>
              </a:rPr>
              <a:t/>
            </a:r>
            <a:br>
              <a:rPr lang="ru-RU" sz="1200" dirty="0">
                <a:latin typeface="Arial Black" pitchFamily="34" charset="0"/>
              </a:rPr>
            </a:br>
            <a:r>
              <a:rPr lang="ru-RU" sz="1200" dirty="0">
                <a:latin typeface="Arial Black" pitchFamily="34" charset="0"/>
              </a:rPr>
              <a:t/>
            </a:r>
            <a:br>
              <a:rPr lang="ru-RU" sz="1200" dirty="0">
                <a:latin typeface="Arial Black" pitchFamily="34" charset="0"/>
              </a:rPr>
            </a:br>
            <a:r>
              <a:rPr lang="ru-RU" sz="1200" dirty="0">
                <a:latin typeface="Arial Black" pitchFamily="34" charset="0"/>
              </a:rPr>
              <a:t/>
            </a:r>
            <a:br>
              <a:rPr lang="ru-RU" sz="1200" dirty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700808"/>
            <a:ext cx="4104456" cy="24901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Перебирать бусинки 1,2,3 пальцами, 4 и 5 держат чётки</a:t>
            </a:r>
          </a:p>
          <a:p>
            <a:pPr marL="0" indent="0">
              <a:buNone/>
            </a:pP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Четки я перебираю,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на свете я считаю.</a:t>
            </a:r>
          </a:p>
        </p:txBody>
      </p:sp>
      <p:pic>
        <p:nvPicPr>
          <p:cNvPr id="4098" name="Picture 2" descr="http://muzasufy.ru/wp-content/uploads/2013/03/bead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414" y="2316480"/>
            <a:ext cx="5200649" cy="416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35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с бусами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7481"/>
            <a:ext cx="10515600" cy="4839482"/>
          </a:xfrm>
        </p:spPr>
        <p:txBody>
          <a:bodyPr>
            <a:normAutofit/>
          </a:bodyPr>
          <a:lstStyle/>
          <a:p>
            <a:pPr algn="just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Понадобятся бусы, вытянутые в нитку из 17 бусин. Центральная бусина – большего размера. Ребенок берет за края и , одновременно обеими руками перебирая по одной бусине, двигается к центру. На центральной бусине руки встречаются и начинают расходиться в противоположную сторону.</a:t>
            </a:r>
          </a:p>
          <a:p>
            <a:pPr algn="just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Заяц и ёж навстречу друг другу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Шли по дорожке, по полю, по лугу.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Центральная бусина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Встретились – разбежались они.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бежали – поди догони!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883" y="3562066"/>
            <a:ext cx="4589561" cy="202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Игры с прищепками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665" y="1938476"/>
            <a:ext cx="403620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Большими прищепками прищипываем ногтевые фаланги пальцев,</a:t>
            </a:r>
          </a:p>
          <a:p>
            <a:r>
              <a:rPr lang="ru-RU" i="1" dirty="0" smtClean="0"/>
              <a:t>На каждый ударный слог</a:t>
            </a:r>
          </a:p>
          <a:p>
            <a:pPr algn="ctr"/>
            <a:r>
              <a:rPr lang="ru-RU" sz="2000" i="1" dirty="0" smtClean="0"/>
              <a:t>Левая рука</a:t>
            </a:r>
          </a:p>
          <a:p>
            <a:r>
              <a:rPr lang="ru-RU" sz="2000" dirty="0" smtClean="0"/>
              <a:t>   5              4              3           2</a:t>
            </a:r>
            <a:endParaRPr lang="ru-RU" sz="2000" dirty="0"/>
          </a:p>
          <a:p>
            <a:r>
              <a:rPr lang="ru-RU" sz="2000" dirty="0" smtClean="0"/>
              <a:t>Вот проснулся встал гусенок,</a:t>
            </a:r>
          </a:p>
          <a:p>
            <a:r>
              <a:rPr lang="ru-RU" sz="2000" dirty="0" smtClean="0"/>
              <a:t>       2              3         4          5</a:t>
            </a:r>
            <a:endParaRPr lang="ru-RU" sz="2000" dirty="0"/>
          </a:p>
          <a:p>
            <a:r>
              <a:rPr lang="ru-RU" sz="2000" dirty="0" smtClean="0"/>
              <a:t>Пальцы щиплет он спросонок.</a:t>
            </a:r>
          </a:p>
          <a:p>
            <a:pPr algn="ctr"/>
            <a:r>
              <a:rPr lang="ru-RU" sz="2000" i="1" dirty="0" smtClean="0"/>
              <a:t>Правая рука</a:t>
            </a:r>
          </a:p>
          <a:p>
            <a:r>
              <a:rPr lang="ru-RU" sz="2000" dirty="0" smtClean="0"/>
              <a:t>     5           4           3         2</a:t>
            </a:r>
            <a:endParaRPr lang="ru-RU" sz="2000" dirty="0"/>
          </a:p>
          <a:p>
            <a:r>
              <a:rPr lang="ru-RU" sz="2000" dirty="0" smtClean="0"/>
              <a:t>-Дай, хозяйка, корма мне</a:t>
            </a:r>
          </a:p>
          <a:p>
            <a:r>
              <a:rPr lang="ru-RU" sz="2000" dirty="0" smtClean="0"/>
              <a:t>     2           3       4          5</a:t>
            </a:r>
            <a:endParaRPr lang="ru-RU" sz="2000" dirty="0"/>
          </a:p>
          <a:p>
            <a:r>
              <a:rPr lang="ru-RU" sz="2000" dirty="0" smtClean="0"/>
              <a:t>Раньше чем моей родне!</a:t>
            </a:r>
          </a:p>
        </p:txBody>
      </p:sp>
      <p:pic>
        <p:nvPicPr>
          <p:cNvPr id="5122" name="Picture 2" descr="http://ddu279.minsk.edu.by/ru/sm_full.aspx?guid=7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519" y="4927496"/>
            <a:ext cx="16478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cs10703.vk.me/u165692044/-6/x_57d28af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294" y="1090730"/>
            <a:ext cx="5696585" cy="569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33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 колючий массажный коврик, кладем его на колени, и обе руки делают на нем движения соответственно тексту.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полянке, на лужайке   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Прыгаем всеми пальцами по коврику.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Целый день скакали зайки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катались по траве,        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Прокатываем ладони от основания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хвоста и к голове.                          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кончикам.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 зайцы так скакали,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Лечь ладонями на коврик.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напрыгались, устали.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Стала гладить и ласкать     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Ладони поочередно гладят коврик.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зайчат зайчиха – мать.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885899" y="2661313"/>
            <a:ext cx="286602" cy="69603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131" y="3553635"/>
            <a:ext cx="323116" cy="7011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899" y="4423844"/>
            <a:ext cx="323116" cy="7011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508" y="5330601"/>
            <a:ext cx="32311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Китайские мячи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Это трюк для циркача,</a:t>
            </a:r>
          </a:p>
          <a:p>
            <a:r>
              <a:rPr lang="ru-RU" dirty="0" smtClean="0"/>
              <a:t>Мяч идет вокруг мяча</a:t>
            </a:r>
            <a:endParaRPr lang="ru-RU" dirty="0"/>
          </a:p>
        </p:txBody>
      </p:sp>
      <p:sp>
        <p:nvSpPr>
          <p:cNvPr id="12290" name="AutoShape 2" descr="Картинки по запросу игры с китайскими шарами для детей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2" name="Picture 4" descr="http://img1.liveinternet.ru/images/attach/c/0/118/684/118684589_3925073_1363077461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3071" y="2832576"/>
            <a:ext cx="5627243" cy="3735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027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du279.minsk.edu.by/ru/sm_full.aspx?guid=7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803" y="4597400"/>
            <a:ext cx="248602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1975" y="2315200"/>
            <a:ext cx="40808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А из нашего колодца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Никогда вода не льется.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Нет ни кранов и ни труб –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Мы кладем из спичек сруб!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Очень-очень аккуратно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Мы кладем и, вероятно,-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Со стараньем возведен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В мире лучшим будет он!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Ровно-ровно, спичку к спичке,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Пусть совсем не для водички,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Понимаем я и ты: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330000"/>
                </a:solidFill>
                <a:effectLst/>
                <a:latin typeface="Verdana" panose="020B0604030504040204" pitchFamily="34" charset="0"/>
              </a:rPr>
              <a:t>Строим мы для красоты!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1974" y="401141"/>
            <a:ext cx="1121854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0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Игра «Колодец»</a:t>
            </a:r>
            <a:endParaRPr lang="ru-RU" sz="4000" b="0" i="0" dirty="0" smtClean="0">
              <a:solidFill>
                <a:srgbClr val="33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1" dirty="0" smtClean="0">
                <a:solidFill>
                  <a:srgbClr val="33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Складываем спички в форме колодца. На каждую строчку выкладываем по одной спичке (а если ребёнок успевает, то и по две).</a:t>
            </a:r>
            <a:endParaRPr lang="ru-RU" b="0" i="0" dirty="0">
              <a:solidFill>
                <a:srgbClr val="33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http://bigfilmz.ru/userinfo/images/7113589/kolodec-zelan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1356359"/>
            <a:ext cx="37147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3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024" y="754422"/>
            <a:ext cx="11409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Пальчиковые игры способствуют развитию мелкой моторики, которая, в свою очередь, стимулирует развитие многих зон головного мозга, и в большей степени </a:t>
            </a:r>
            <a:r>
              <a:rPr lang="ru-RU" sz="48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речи.</a:t>
            </a:r>
            <a:endParaRPr lang="ru-RU" sz="48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21476" y="209938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 колючим мячом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03424" y="1689204"/>
            <a:ext cx="6390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Движения соответствуют тексту: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Я мячом круги катаю (</a:t>
            </a:r>
            <a:r>
              <a:rPr lang="ru-RU" i="1" dirty="0"/>
              <a:t>между ладоней по кругу),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Взад-вперед его гоняю (</a:t>
            </a:r>
            <a:r>
              <a:rPr lang="ru-RU" i="1" dirty="0"/>
              <a:t>движения вверх-вниз),</a:t>
            </a:r>
            <a:r>
              <a:rPr lang="ru-RU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Им поглажу я ладошку,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А потом сожму немножко.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Каждым пальцем мяч прижму 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И другой рукой начну.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А теперь последний трюк - Мяч летает между рук (</a:t>
            </a:r>
            <a:r>
              <a:rPr lang="ru-RU" i="1" dirty="0"/>
              <a:t>перекидывание мяча из руки в руку).</a:t>
            </a:r>
          </a:p>
        </p:txBody>
      </p:sp>
      <p:pic>
        <p:nvPicPr>
          <p:cNvPr id="13316" name="Picture 4" descr="https://pp.vk.me/c618519/v618519639/adf8/Qnl1W1K2VK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6886" y="4274527"/>
            <a:ext cx="3223636" cy="2420888"/>
          </a:xfrm>
          <a:prstGeom prst="rect">
            <a:avLst/>
          </a:prstGeom>
          <a:noFill/>
        </p:spPr>
      </p:pic>
      <p:pic>
        <p:nvPicPr>
          <p:cNvPr id="13318" name="Picture 6" descr="http://illustrators.ru/illustrations/465560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0185" y="1325442"/>
            <a:ext cx="3794695" cy="53699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415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914400" y="2960947"/>
            <a:ext cx="4435232" cy="1944216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Покатаю я в руках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Шарики,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горошки.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Быть послушными учу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Пальчики, ладошки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63552" y="548681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Игры с горошком</a:t>
            </a:r>
            <a:endParaRPr lang="ru-RU" sz="4400" dirty="0"/>
          </a:p>
        </p:txBody>
      </p:sp>
      <p:sp>
        <p:nvSpPr>
          <p:cNvPr id="11266" name="AutoShape 2" descr="Картинки по запросу картинки горошком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Картинки по запросу картинки горошком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http://oboi-dlja-stola.ru/file/3504/760x0/16:9/%D0%97%D0%B5%D0%BB%D0%B5%D0%BD%D1%8B%D0%B9-%D0%B3%D0%BE%D1%80%D0%BE%D1%88%D0%B5%D0%B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144" y="1975528"/>
            <a:ext cx="5220072" cy="3915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112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Пальцеход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Нашиваем на плотный материал 16 пуговиц – по 8 в два ряда. Ребёнок «ходит» по ним указательными и средними пальцами обеих рук.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 цапля по болоту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прогулку, на работу-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нужно цапле там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еду своим птенцам!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710" y="2764809"/>
            <a:ext cx="3084537" cy="30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Фасоль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Делаем «сухой бассейн» с фасолью. На дне прячем игрушки из </a:t>
            </a:r>
            <a:r>
              <a:rPr lang="ru-RU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киндерсюрпризов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ведре не соль, совсем не соль,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разноцветная фасоль.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дне игрушки для детей,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их достанем без затей.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144" y="2743200"/>
            <a:ext cx="47625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49680" y="2057400"/>
            <a:ext cx="4815840" cy="15849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Я катаю мой орех,</a:t>
            </a:r>
          </a:p>
          <a:p>
            <a:pPr>
              <a:buNone/>
            </a:pPr>
            <a:r>
              <a:rPr lang="ru-RU" sz="320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стал круглее </a:t>
            </a:r>
            <a:r>
              <a:rPr lang="ru-RU" sz="3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ru-RU" sz="3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23592" y="581883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Игры с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орехами</a:t>
            </a:r>
            <a:endParaRPr lang="ru-RU" sz="4400" dirty="0"/>
          </a:p>
        </p:txBody>
      </p:sp>
      <p:pic>
        <p:nvPicPr>
          <p:cNvPr id="1026" name="Picture 2" descr="http://thumbs.dreamstime.com/z/cradled-%D0%B3%D1%80%D0%B5%D1%86%D0%BA%D0%B8%D0%B9-%D0%BE%D1%80%D0%B5%D1%85-%D1%80%D1%83%D0%BA%D0%B8-229170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7"/>
          <a:stretch/>
        </p:blipFill>
        <p:spPr bwMode="auto">
          <a:xfrm>
            <a:off x="6096000" y="2308862"/>
            <a:ext cx="6065519" cy="405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79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94712" y="3836825"/>
            <a:ext cx="4876800" cy="215980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100" dirty="0" smtClean="0">
                <a:ln w="18415" cmpd="sng">
                  <a:solidFill>
                    <a:srgbClr val="0070C0"/>
                  </a:solidFill>
                  <a:prstDash val="solid"/>
                </a:ln>
              </a:rPr>
              <a:t>Мы едем на лыжах, </a:t>
            </a:r>
          </a:p>
          <a:p>
            <a:pPr algn="ctr">
              <a:buNone/>
            </a:pPr>
            <a:r>
              <a:rPr lang="ru-RU" sz="4100" dirty="0" smtClean="0">
                <a:ln w="18415" cmpd="sng">
                  <a:solidFill>
                    <a:srgbClr val="0070C0"/>
                  </a:solidFill>
                  <a:prstDash val="solid"/>
                </a:ln>
              </a:rPr>
              <a:t>мы мчимся с горы,</a:t>
            </a:r>
          </a:p>
          <a:p>
            <a:pPr algn="ctr">
              <a:buNone/>
            </a:pPr>
            <a:r>
              <a:rPr lang="ru-RU" sz="4100" dirty="0" smtClean="0">
                <a:ln w="18415" cmpd="sng">
                  <a:solidFill>
                    <a:srgbClr val="0070C0"/>
                  </a:solidFill>
                  <a:prstDash val="solid"/>
                </a:ln>
              </a:rPr>
              <a:t>Мы любим забавы </a:t>
            </a:r>
          </a:p>
          <a:p>
            <a:pPr algn="ctr">
              <a:buNone/>
            </a:pPr>
            <a:r>
              <a:rPr lang="ru-RU" sz="4100" dirty="0" smtClean="0">
                <a:ln w="18415" cmpd="sng">
                  <a:solidFill>
                    <a:srgbClr val="0070C0"/>
                  </a:solidFill>
                  <a:prstDash val="solid"/>
                </a:ln>
              </a:rPr>
              <a:t>холодной </a:t>
            </a:r>
            <a:r>
              <a:rPr lang="ru-RU" sz="4100" dirty="0" smtClean="0">
                <a:ln w="18415" cmpd="sng">
                  <a:solidFill>
                    <a:srgbClr val="0070C0"/>
                  </a:solidFill>
                  <a:prstDash val="solid"/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поры</a:t>
            </a:r>
            <a:r>
              <a:rPr lang="ru-RU" sz="4100" dirty="0" smtClean="0">
                <a:ln w="18415" cmpd="sng">
                  <a:solidFill>
                    <a:srgbClr val="0070C0"/>
                  </a:solidFill>
                  <a:prstDash val="solid"/>
                </a:ln>
              </a:rPr>
              <a:t>!</a:t>
            </a:r>
            <a:endParaRPr lang="ru-RU" sz="4100" dirty="0">
              <a:ln w="18415" cmpd="sng">
                <a:solidFill>
                  <a:srgbClr val="0070C0"/>
                </a:solidFill>
                <a:prstDash val="solid"/>
              </a:ln>
            </a:endParaRPr>
          </a:p>
        </p:txBody>
      </p:sp>
      <p:pic>
        <p:nvPicPr>
          <p:cNvPr id="23554" name="Picture 2" descr="http://img-fotki.yandex.ru/get/6605/130884706.1e/0_7bc67_af9ce61a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1512" y="2308532"/>
            <a:ext cx="3143237" cy="39078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0160" y="1566667"/>
            <a:ext cx="10408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пробки от пластиковых бутылок кладем на столе резьбой вверх. Указательный и средний пальцы встают в них «как ноги». Двигаться на «лыжах», делая по шагу на каждый ударный слог: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04592" y="586506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Игры с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пробками</a:t>
            </a:r>
            <a:endParaRPr lang="ru-RU" sz="4400" dirty="0"/>
          </a:p>
        </p:txBody>
      </p:sp>
      <p:pic>
        <p:nvPicPr>
          <p:cNvPr id="3074" name="Picture 2" descr="http://ddu279.minsk.edu.by/ru/sm_full.aspx?guid=71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388" y="4463101"/>
            <a:ext cx="180975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5317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Комканье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платка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916833"/>
            <a:ext cx="4186808" cy="4209331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Сминаем платок одной рукой:</a:t>
            </a:r>
          </a:p>
          <a:p>
            <a:pPr>
              <a:buFontTx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меня живет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проглот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весь платок он слопать мог. </a:t>
            </a:r>
          </a:p>
          <a:p>
            <a:pPr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Вот и стало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проглота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Tx/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Пузо, как у бегемота.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http://mirgif.com/animacija/begemoti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4611" y="2449095"/>
            <a:ext cx="4649728" cy="4274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207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588</Words>
  <Application>Microsoft Office PowerPoint</Application>
  <PresentationFormat>Широкоэкранный</PresentationFormat>
  <Paragraphs>100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Игры с колючим мячом</vt:lpstr>
      <vt:lpstr>Покатаю я в руках Шарики, горошки. Быть послушными учу Пальчики, ладошки</vt:lpstr>
      <vt:lpstr>Пальцеход</vt:lpstr>
      <vt:lpstr>Фасоль</vt:lpstr>
      <vt:lpstr>Презентация PowerPoint</vt:lpstr>
      <vt:lpstr>Презентация PowerPoint</vt:lpstr>
      <vt:lpstr>Комканье платка</vt:lpstr>
      <vt:lpstr>Упражнение с эспандером</vt:lpstr>
      <vt:lpstr>        Чётки    </vt:lpstr>
      <vt:lpstr>Упражнение с бусами</vt:lpstr>
      <vt:lpstr>Игры с прищепками</vt:lpstr>
      <vt:lpstr>Полянка</vt:lpstr>
      <vt:lpstr>Китайские мячи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16</cp:revision>
  <dcterms:created xsi:type="dcterms:W3CDTF">2015-12-20T11:55:35Z</dcterms:created>
  <dcterms:modified xsi:type="dcterms:W3CDTF">2016-02-22T15:54:36Z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586573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D7.0.2</vt:lpwstr>
  </property>
</Properties>
</file>