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21F3-04F0-41B2-BE48-92A59EBA3F6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8D12-6510-41D3-9949-44E7A4489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21F3-04F0-41B2-BE48-92A59EBA3F6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8D12-6510-41D3-9949-44E7A448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21F3-04F0-41B2-BE48-92A59EBA3F6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8D12-6510-41D3-9949-44E7A448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21F3-04F0-41B2-BE48-92A59EBA3F6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8D12-6510-41D3-9949-44E7A4489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21F3-04F0-41B2-BE48-92A59EBA3F6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8D12-6510-41D3-9949-44E7A448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21F3-04F0-41B2-BE48-92A59EBA3F6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8D12-6510-41D3-9949-44E7A4489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21F3-04F0-41B2-BE48-92A59EBA3F6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8D12-6510-41D3-9949-44E7A4489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21F3-04F0-41B2-BE48-92A59EBA3F6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8D12-6510-41D3-9949-44E7A448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21F3-04F0-41B2-BE48-92A59EBA3F6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8D12-6510-41D3-9949-44E7A448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21F3-04F0-41B2-BE48-92A59EBA3F6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8D12-6510-41D3-9949-44E7A448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21F3-04F0-41B2-BE48-92A59EBA3F6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8D12-6510-41D3-9949-44E7A4489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EA21F3-04F0-41B2-BE48-92A59EBA3F6F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748D12-6510-41D3-9949-44E7A4489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929066"/>
            <a:ext cx="8858280" cy="1516157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 средней группе</a:t>
            </a:r>
          </a:p>
          <a:p>
            <a:pPr algn="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Воспитателя МДОУ  «Детский сад №2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р.п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. Новые Бурасы» </a:t>
            </a:r>
          </a:p>
          <a:p>
            <a:pPr algn="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Лялюк Екатерины Александровны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620688"/>
            <a:ext cx="8858312" cy="1224136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Декоративно – прикладное 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искусство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43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133">
        <p14:gallery dir="l"/>
      </p:transition>
    </mc:Choice>
    <mc:Fallback xmlns="">
      <p:transition spd="slow" advTm="111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6397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44624"/>
            <a:ext cx="7128792" cy="6480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Как детки рисуют…..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pic>
        <p:nvPicPr>
          <p:cNvPr id="1026" name="Picture 2" descr="C:\Users\Денчик\Desktop\воспитатель года\SAM_4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247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08">
        <p:split orient="vert"/>
      </p:transition>
    </mc:Choice>
    <mc:Fallback xmlns="">
      <p:transition spd="slow" advTm="540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нчик\Desktop\воспитатель года\SAM_4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99" y="177778"/>
            <a:ext cx="442747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енчик\Desktop\воспитатель года\SAM_4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енчик\Desktop\воспитатель года\SAM_43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7" y="363416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енчик\Desktop\воспитатель года\SAM_43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98543"/>
            <a:ext cx="3790433" cy="28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78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213">
        <p:blinds dir="vert"/>
      </p:transition>
    </mc:Choice>
    <mc:Fallback xmlns="">
      <p:transition spd="slow" advTm="92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4864"/>
            <a:ext cx="9143999" cy="3310304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Спасибо за внимание!</a:t>
            </a:r>
            <a:endParaRPr lang="ru-RU" sz="6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8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809">
        <p14:ripple/>
      </p:transition>
    </mc:Choice>
    <mc:Fallback xmlns="">
      <p:transition spd="slow" advTm="48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929718" cy="6858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cap="all" dirty="0" smtClean="0">
                <a:solidFill>
                  <a:srgbClr val="0070C0"/>
                </a:solidFill>
                <a:latin typeface="Arial Black" pitchFamily="34" charset="0"/>
              </a:rPr>
              <a:t>Задачи: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chemeClr val="bg2">
                  <a:lumMod val="1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 изучить </a:t>
            </a:r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понятие «декоративное рисование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»;</a:t>
            </a:r>
            <a:endParaRPr lang="ru-RU" sz="3300" b="1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chemeClr val="bg2">
                  <a:lumMod val="1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проанализировать </a:t>
            </a:r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существующие методики 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 работы </a:t>
            </a:r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с детьми дошкольного 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возраста;</a:t>
            </a:r>
            <a:endParaRPr lang="ru-RU" sz="3300" b="1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chemeClr val="bg2">
                  <a:lumMod val="1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выявление </a:t>
            </a:r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уровня развитий представлений о декоративно-прикладном искусстве у детей 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среднего </a:t>
            </a:r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дошкольного возраста на занятиях по декоративному 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рисованию;</a:t>
            </a:r>
            <a:endParaRPr lang="ru-RU" sz="3300" b="1" dirty="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chemeClr val="bg2">
                  <a:lumMod val="1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разработать </a:t>
            </a:r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комплекс занятий по декоративному рисованию.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4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602">
        <p14:prism isInverted="1"/>
      </p:transition>
    </mc:Choice>
    <mc:Fallback xmlns="">
      <p:transition spd="slow" advTm="256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6632"/>
            <a:ext cx="8715436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Дымковская игрушка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980728"/>
            <a:ext cx="8572560" cy="566298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знакомлю 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детей,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показываю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красоту, своеобразие, неповторимость дымковской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игрушки; 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активно вовлекаю  дошколят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 непрерывную традицию народного творчества путем непосредственного участия в создании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игрушки; 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воспитываю 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любовь и уважение к народному искусству,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развиваю чувство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прекрасного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,</a:t>
            </a: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от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соприкосновения с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декоративно – прикладной</a:t>
            </a: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игрушкой; 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развиваю 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эстетический вкус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творчество детей на примере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изготовления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народной игрушки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как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подлинника, как правило,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маленького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шедевра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.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D:\cca1e907af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35309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79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4365">
        <p14:pan dir="u"/>
      </p:transition>
    </mc:Choice>
    <mc:Fallback xmlns="">
      <p:transition spd="slow" advTm="343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Филимоновские игрушки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00562" y="1844824"/>
            <a:ext cx="4643438" cy="45365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воспитываю 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уважения к культурным традициям народа через практическое знакомство с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филимоновской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игрушкой-свистулькой;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обучаю 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технологическим особенностям росписи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филимоновской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игрушки;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развиваю 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внимание, логическое и пространственное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мышление;</a:t>
            </a: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воспитываю 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у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детей 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самостоятельность при работе над изделием.</a:t>
            </a:r>
          </a:p>
        </p:txBody>
      </p:sp>
      <p:pic>
        <p:nvPicPr>
          <p:cNvPr id="2050" name="Picture 2" descr="D:\95b8eb7e87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820414" cy="381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47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351">
        <p14:prism/>
      </p:transition>
    </mc:Choice>
    <mc:Fallback xmlns="">
      <p:transition spd="slow" advTm="24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3999" cy="1198486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Гжель</a:t>
            </a:r>
            <a:endParaRPr lang="ru-RU" sz="6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28736"/>
            <a:ext cx="8463884" cy="5168616"/>
          </a:xfrm>
        </p:spPr>
        <p:txBody>
          <a:bodyPr>
            <a:normAutofit/>
          </a:bodyPr>
          <a:lstStyle/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закрепляю 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знания детей 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характерных</a:t>
            </a: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особенностях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гжельской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росписи;</a:t>
            </a: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воспитываю 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эстетический вкус, любовь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        </a:t>
            </a: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народному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искусству,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внимание;</a:t>
            </a: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развиваю 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детскую фантазию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умение</a:t>
            </a: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расписывать гжельскую роспись.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 descr="D:\462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357694"/>
            <a:ext cx="3831571" cy="180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1313731658_0812fa330bb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786190"/>
            <a:ext cx="2857488" cy="27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3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619">
        <p14:prism isInverted="1"/>
      </p:transition>
    </mc:Choice>
    <mc:Fallback xmlns="">
      <p:transition spd="slow" advTm="206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15369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Городецкая роспись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606760" cy="3384376"/>
          </a:xfrm>
        </p:spPr>
        <p:txBody>
          <a:bodyPr/>
          <a:lstStyle/>
          <a:p>
            <a:pPr marL="45720" indent="0">
              <a:buClr>
                <a:schemeClr val="bg2">
                  <a:lumMod val="1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формирую 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эстетический вкус,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расширяю    </a:t>
            </a:r>
          </a:p>
          <a:p>
            <a:pPr marL="45720" indent="0">
              <a:buClr>
                <a:schemeClr val="bg2">
                  <a:lumMod val="10000"/>
                </a:schemeClr>
              </a:buClr>
              <a:buSzPct val="100000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фантазийное мышление;</a:t>
            </a:r>
          </a:p>
          <a:p>
            <a:pPr marL="45720" indent="0">
              <a:buClr>
                <a:schemeClr val="bg2">
                  <a:lumMod val="1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хочу научить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всех желающих: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воспитателей,  </a:t>
            </a:r>
          </a:p>
          <a:p>
            <a:pPr marL="45720" indent="0">
              <a:buClr>
                <a:schemeClr val="bg2">
                  <a:lumMod val="10000"/>
                </a:schemeClr>
              </a:buClr>
              <a:buSzPct val="100000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педагогов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, родителей  основным приёмам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45720" indent="0">
              <a:buClr>
                <a:schemeClr val="bg2">
                  <a:lumMod val="10000"/>
                </a:schemeClr>
              </a:buClr>
              <a:buSzPct val="100000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Городецкой росписи.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D: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286124"/>
            <a:ext cx="3038359" cy="232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con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7"/>
            <a:ext cx="4608512" cy="269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3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7532">
        <p14:ripple/>
      </p:transition>
    </mc:Choice>
    <mc:Fallback xmlns="">
      <p:transition spd="slow" advTm="17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Х</a:t>
            </a:r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охлома</a:t>
            </a:r>
            <a:endParaRPr lang="ru-RU" sz="6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42984"/>
            <a:ext cx="8964488" cy="4302240"/>
          </a:xfrm>
        </p:spPr>
        <p:txBody>
          <a:bodyPr>
            <a:normAutofit/>
          </a:bodyPr>
          <a:lstStyle/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формирую у детей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умение выделять характерные особенности изделий хохломского промысла;</a:t>
            </a: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формирую 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эстетическое отношение к произведениям народно-прикладного декоративного искусства;</a:t>
            </a: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провожу беседы, где даю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общее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представление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по росписи;</a:t>
            </a: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воспитываю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аккуратность и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трудолюбие </a:t>
            </a: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создании узора.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122" name="Picture 2" descr="D:\77930743_3972582_033__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28625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1314020197_image_4cdc49636127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928934"/>
            <a:ext cx="2637203" cy="372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35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7609">
        <p:checker/>
      </p:transition>
    </mc:Choice>
    <mc:Fallback xmlns="">
      <p:transition spd="slow" advTm="27609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6" cy="133337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Полхов - Майдан</a:t>
            </a:r>
            <a:endParaRPr lang="ru-RU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2844" y="1214422"/>
            <a:ext cx="8813732" cy="4105122"/>
          </a:xfrm>
        </p:spPr>
        <p:txBody>
          <a:bodyPr/>
          <a:lstStyle/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формирую 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у детей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познавательный  интерес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 русской народной культуре через ознакомление с народным промыслом Полхов- Майдан и организацию художественно-продуктивной и творческой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деятельности;</a:t>
            </a:r>
          </a:p>
          <a:p>
            <a:pPr marL="45720" indent="0">
              <a:buClr>
                <a:schemeClr val="bg2">
                  <a:lumMod val="2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обогащаю предметно-развивающею среду.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 descr="D:\3928101lab7a1m1220710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071942"/>
            <a:ext cx="3960440" cy="231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pan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714752"/>
            <a:ext cx="3240360" cy="27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940046"/>
      </p:ext>
    </p:extLst>
  </p:cSld>
  <p:clrMapOvr>
    <a:masterClrMapping/>
  </p:clrMapOvr>
  <p:transition spd="slow" advTm="1638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2852"/>
            <a:ext cx="9144000" cy="1357314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Детские работы</a:t>
            </a:r>
            <a:endParaRPr lang="ru-RU" sz="6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57554" y="1268760"/>
            <a:ext cx="2978134" cy="3474720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Искусство быта окружает нас.</a:t>
            </a: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Оно всегда доступно и полезно.</a:t>
            </a: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Любуемся мы красотою ваз,</a:t>
            </a: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У женщины восторг от ожерелья.</a:t>
            </a:r>
          </a:p>
          <a:p>
            <a:pPr marL="45720" indent="0">
              <a:buNone/>
            </a:pPr>
            <a:endParaRPr lang="ru-RU" sz="3600" b="1" dirty="0">
              <a:latin typeface="Arial Black" pitchFamily="34" charset="0"/>
            </a:endParaRP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Название искусства так длинно</a:t>
            </a: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И срифмовать его никак не удаётся.</a:t>
            </a: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Декоративно-прикладное; - так оно</a:t>
            </a: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Во всех энциклопедиях зовётся.</a:t>
            </a:r>
          </a:p>
          <a:p>
            <a:pPr marL="45720" indent="0">
              <a:buNone/>
            </a:pPr>
            <a:endParaRPr lang="ru-RU" sz="3600" b="1" dirty="0">
              <a:latin typeface="Arial Black" pitchFamily="34" charset="0"/>
            </a:endParaRPr>
          </a:p>
          <a:p>
            <a:pPr marL="45720" indent="0">
              <a:buNone/>
            </a:pPr>
            <a:r>
              <a:rPr lang="ru-RU" sz="3600" b="1" dirty="0" smtClean="0">
                <a:latin typeface="Arial Black" pitchFamily="34" charset="0"/>
              </a:rPr>
              <a:t>С </a:t>
            </a:r>
            <a:r>
              <a:rPr lang="ru-RU" sz="3600" b="1" dirty="0">
                <a:latin typeface="Arial Black" pitchFamily="34" charset="0"/>
              </a:rPr>
              <a:t>«младенческих ногтей» знакомимся </a:t>
            </a:r>
            <a:r>
              <a:rPr lang="ru-RU" sz="3600" b="1" dirty="0" smtClean="0">
                <a:latin typeface="Arial Black" pitchFamily="34" charset="0"/>
              </a:rPr>
              <a:t>   мы </a:t>
            </a:r>
            <a:r>
              <a:rPr lang="ru-RU" sz="3600" b="1" dirty="0">
                <a:latin typeface="Arial Black" pitchFamily="34" charset="0"/>
              </a:rPr>
              <a:t>с ней.</a:t>
            </a:r>
          </a:p>
          <a:p>
            <a:pPr marL="45720" indent="0">
              <a:buNone/>
            </a:pPr>
            <a:r>
              <a:rPr lang="ru-RU" sz="3600" b="1" dirty="0" smtClean="0">
                <a:latin typeface="Arial Black" pitchFamily="34" charset="0"/>
              </a:rPr>
              <a:t>Ведь </a:t>
            </a:r>
            <a:r>
              <a:rPr lang="ru-RU" sz="3600" b="1" dirty="0">
                <a:latin typeface="Arial Black" pitchFamily="34" charset="0"/>
              </a:rPr>
              <a:t>погремушка; - это же оттуда!</a:t>
            </a:r>
          </a:p>
          <a:p>
            <a:pPr marL="45720" indent="0">
              <a:buNone/>
            </a:pPr>
            <a:r>
              <a:rPr lang="ru-RU" sz="3600" b="1" dirty="0" smtClean="0">
                <a:latin typeface="Arial Black" pitchFamily="34" charset="0"/>
              </a:rPr>
              <a:t>И </a:t>
            </a:r>
            <a:r>
              <a:rPr lang="ru-RU" sz="3600" b="1" dirty="0">
                <a:latin typeface="Arial Black" pitchFamily="34" charset="0"/>
              </a:rPr>
              <a:t>потому зовётся прикладным, -</a:t>
            </a:r>
          </a:p>
          <a:p>
            <a:pPr marL="45720" indent="0">
              <a:buNone/>
            </a:pPr>
            <a:r>
              <a:rPr lang="ru-RU" sz="3600" b="1" dirty="0" smtClean="0">
                <a:latin typeface="Arial Black" pitchFamily="34" charset="0"/>
              </a:rPr>
              <a:t>Оно </a:t>
            </a:r>
            <a:r>
              <a:rPr lang="ru-RU" sz="3600" b="1" dirty="0">
                <a:latin typeface="Arial Black" pitchFamily="34" charset="0"/>
              </a:rPr>
              <a:t>во всём и без него, пожалуй, будет скучно.</a:t>
            </a:r>
          </a:p>
          <a:p>
            <a:pPr marL="45720" indent="0">
              <a:buNone/>
            </a:pPr>
            <a:endParaRPr lang="ru-RU" sz="3600" b="1" dirty="0">
              <a:latin typeface="Arial Black" pitchFamily="34" charset="0"/>
            </a:endParaRP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В нём сочетается полезность, красота,</a:t>
            </a: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А, иногда, бывает просто чудо!</a:t>
            </a: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И знаем мы, что это неспроста,</a:t>
            </a: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Когда нам в доме так всегда уютно.</a:t>
            </a:r>
          </a:p>
          <a:p>
            <a:pPr marL="45720" indent="0">
              <a:buNone/>
            </a:pPr>
            <a:endParaRPr lang="ru-RU" sz="3600" b="1" dirty="0">
              <a:latin typeface="Arial Black" pitchFamily="34" charset="0"/>
            </a:endParaRP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Мы вещи выбираем, создаём</a:t>
            </a: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По вкусу, что привили в раннем детстве.</a:t>
            </a: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Бывает так, что с грустью сознаём, -</a:t>
            </a: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Не так всё сделал, что-то не на месте.</a:t>
            </a:r>
          </a:p>
          <a:p>
            <a:pPr marL="45720" indent="0">
              <a:buNone/>
            </a:pPr>
            <a:endParaRPr lang="ru-RU" sz="3600" b="1" dirty="0">
              <a:latin typeface="Arial Black" pitchFamily="34" charset="0"/>
            </a:endParaRP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И учимся всю жизнь, и узнаём,</a:t>
            </a: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Что вещь, предмет, и даже установка; -</a:t>
            </a: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Не так, не то, пока мы не поймём; -</a:t>
            </a:r>
          </a:p>
          <a:p>
            <a:pPr marL="45720" indent="0">
              <a:buNone/>
            </a:pPr>
            <a:r>
              <a:rPr lang="ru-RU" sz="3600" b="1" dirty="0">
                <a:latin typeface="Arial Black" pitchFamily="34" charset="0"/>
              </a:rPr>
              <a:t> Гармонию найти, тогда всё будет ловко.</a:t>
            </a:r>
          </a:p>
          <a:p>
            <a:pPr marL="45720" indent="0">
              <a:buNone/>
            </a:pPr>
            <a:endParaRPr lang="ru-RU" b="1" dirty="0"/>
          </a:p>
        </p:txBody>
      </p:sp>
      <p:pic>
        <p:nvPicPr>
          <p:cNvPr id="7170" name="Picture 2" descr="C:\Users\Денчик\Desktop\Новая папка\Scan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357298"/>
            <a:ext cx="2878679" cy="40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Денчик\Desktop\SAM_4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071549"/>
            <a:ext cx="2531206" cy="455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6332130"/>
      </p:ext>
    </p:extLst>
  </p:cSld>
  <p:clrMapOvr>
    <a:masterClrMapping/>
  </p:clrMapOvr>
  <p:transition spd="slow" advTm="6811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|1.9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.2|0.8|0.9|1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4|1.1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1.9|1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|1.4|2.3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5|1.1|1|2.3|15.6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|1.6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1.4|0.8|0.7|0.6|0.5|0.8|0.7|0.9|0.9|0.9|1.4|0.8|1.9|1.9|3.7|3.8|1|1.2|1.1|1.2|5.1|1.5|1.5|2.9|5.3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353</TotalTime>
  <Words>535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Декоративно – прикладное  искусство</vt:lpstr>
      <vt:lpstr>Презентация PowerPoint</vt:lpstr>
      <vt:lpstr> Дымковская игрушка</vt:lpstr>
      <vt:lpstr>Филимоновские игрушки</vt:lpstr>
      <vt:lpstr>Гжель</vt:lpstr>
      <vt:lpstr>Городецкая роспись</vt:lpstr>
      <vt:lpstr>Хохлома</vt:lpstr>
      <vt:lpstr>Полхов - Майдан</vt:lpstr>
      <vt:lpstr>Детские работы</vt:lpstr>
      <vt:lpstr>Как детки рисуют…..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 – прикладное искусство.</dc:title>
  <dc:creator>Денчик</dc:creator>
  <cp:lastModifiedBy>Денчик</cp:lastModifiedBy>
  <cp:revision>50</cp:revision>
  <dcterms:created xsi:type="dcterms:W3CDTF">2014-03-26T05:08:38Z</dcterms:created>
  <dcterms:modified xsi:type="dcterms:W3CDTF">2015-02-21T05:40:45Z</dcterms:modified>
</cp:coreProperties>
</file>