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2" r:id="rId3"/>
    <p:sldId id="257" r:id="rId4"/>
    <p:sldId id="258" r:id="rId5"/>
    <p:sldId id="259" r:id="rId6"/>
    <p:sldId id="260" r:id="rId7"/>
    <p:sldId id="261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3" r:id="rId19"/>
    <p:sldId id="274" r:id="rId20"/>
    <p:sldId id="275" r:id="rId21"/>
    <p:sldId id="277" r:id="rId22"/>
    <p:sldId id="278" r:id="rId23"/>
    <p:sldId id="279" r:id="rId24"/>
    <p:sldId id="280" r:id="rId25"/>
    <p:sldId id="281" r:id="rId26"/>
    <p:sldId id="283" r:id="rId27"/>
    <p:sldId id="285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46" d="100"/>
          <a:sy n="46" d="100"/>
        </p:scale>
        <p:origin x="-108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май.15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12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дек.15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апр.16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Высокий</c:v>
                </c:pt>
                <c:pt idx="1">
                  <c:v>Средний</c:v>
                </c:pt>
                <c:pt idx="2">
                  <c:v>Низкий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axId val="35629696"/>
        <c:axId val="36562816"/>
      </c:barChart>
      <c:catAx>
        <c:axId val="35629696"/>
        <c:scaling>
          <c:orientation val="minMax"/>
        </c:scaling>
        <c:axPos val="b"/>
        <c:tickLblPos val="nextTo"/>
        <c:crossAx val="36562816"/>
        <c:crosses val="autoZero"/>
        <c:auto val="1"/>
        <c:lblAlgn val="ctr"/>
        <c:lblOffset val="100"/>
      </c:catAx>
      <c:valAx>
        <c:axId val="36562816"/>
        <c:scaling>
          <c:orientation val="minMax"/>
        </c:scaling>
        <c:axPos val="l"/>
        <c:majorGridlines/>
        <c:numFmt formatCode="General" sourceLinked="1"/>
        <c:tickLblPos val="nextTo"/>
        <c:crossAx val="3562969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60648"/>
            <a:ext cx="8229600" cy="1512168"/>
          </a:xfrm>
        </p:spPr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Развитие нравственно-патриотических чувств детей старшего дошкольного возраста на основе знакомства с родным краем через проектную деятельность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780928"/>
            <a:ext cx="7416824" cy="122413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Край, в котором мы живём</a:t>
            </a:r>
          </a:p>
          <a:p>
            <a:endParaRPr lang="ru-RU" sz="4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805" y="1556792"/>
            <a:ext cx="225519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211960" y="4365104"/>
            <a:ext cx="468052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Выполнила: воспитатель МКДОУ «Детский сад № 32 «Малыш» </a:t>
            </a:r>
          </a:p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Михеева Надежда Сергеевна</a:t>
            </a:r>
            <a:endParaRPr lang="ru-RU" sz="2000" b="1" dirty="0">
              <a:latin typeface="Calibri" pitchFamily="34" charset="0"/>
            </a:endParaRPr>
          </a:p>
        </p:txBody>
      </p:sp>
      <p:pic>
        <p:nvPicPr>
          <p:cNvPr id="13" name="Picture 5" descr="H:\для фотошопа\картинки\детки\банных (9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717032"/>
            <a:ext cx="3600400" cy="2851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Презентация проекта: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268760"/>
            <a:ext cx="7715200" cy="532859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Презентация проекта перед педагогическим коллективом.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Создание </a:t>
            </a:r>
            <a:r>
              <a:rPr lang="ru-RU" sz="2400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медиотеки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Проведение праздничных мероприятий.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Организация фотовыставки «Наш посёлок».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Проведение открытых мероприятий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Этапы проекта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1 этап: подготовительный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70916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Выявление проблемы.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Постановка целей и задач проекта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Работа с методическим материалом, литературой по данной теме.</a:t>
            </a: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1858218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>2 этап: основной</a:t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Практическая деятельность по решению проблемы: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/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844824"/>
            <a:ext cx="8028384" cy="4464536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Проведение бесед с детьми о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историей своего посёлка, о его достопримечательностях и людях прославивших его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Продуктивная деятельность (аппликация, рисование, лепка, конструирование);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Чтение детям художественной литературы уральских писателей.</a:t>
            </a:r>
          </a:p>
          <a:p>
            <a:endParaRPr lang="ru-RU" sz="24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3 этап: заключительный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71600" y="1556792"/>
            <a:ext cx="7643192" cy="47091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Оформление патриотического уголка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Проведение родительского собрания «Нравственное воспитание»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Участие в мероприятиях, спортивных развлечениях.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Папки передвижки.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Выпуск газеты «Моя малая Родина»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Изготовление «Генеалогического древа семьи», «Герб семьи»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План проектной 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деятельности с детьми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971600" y="1600200"/>
          <a:ext cx="7920880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118"/>
                <a:gridCol w="1440151"/>
                <a:gridCol w="5832611"/>
              </a:tblGrid>
              <a:tr h="832859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Сентябрь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«Моя семья»</a:t>
                      </a:r>
                      <a:endParaRPr lang="ru-RU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459984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Содержание работы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Занятия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Я, моё имя, моя семья.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Беседы на тему «Где я отдыхал летом».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Чтение стихов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о братишках и сестрёнках</a:t>
                      </a:r>
                      <a:endParaRPr lang="ru-RU" sz="2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Сюжетно-ролевая игра «Семья».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Рисование «Моя семья»</a:t>
                      </a:r>
                      <a:endParaRPr lang="ru-RU" sz="2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83285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Работа с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родите-лями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Выставка «Моё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генеалогическое древо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»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Турпоход  в лес (воспитатели, дети, родители).</a:t>
                      </a:r>
                      <a:endParaRPr lang="ru-RU" sz="2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043609" y="288385"/>
          <a:ext cx="7632848" cy="551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9105"/>
                <a:gridCol w="1294390"/>
                <a:gridCol w="5619353"/>
              </a:tblGrid>
              <a:tr h="866496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Октябрь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«Мой детский сад»</a:t>
                      </a:r>
                      <a:endParaRPr lang="ru-RU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86392">
                <a:tc rowSpan="2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Содержание работы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Занятия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Беседа о важности труда всех людей, работающих в детском саду.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Чтение художественной литературы.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Экскурсия по детскому саду и знакомство с трудом сотрудников.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Целевая прогулка по территории детского сада.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Конструирование «Мой любимый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детский сад».</a:t>
                      </a:r>
                    </a:p>
                  </a:txBody>
                  <a:tcPr/>
                </a:tc>
              </a:tr>
              <a:tr h="1144449">
                <a:tc vMerge="1">
                  <a:txBody>
                    <a:bodyPr/>
                    <a:lstStyle/>
                    <a:p>
                      <a:endParaRPr lang="ru-RU" dirty="0"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Работа с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родите-лями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Мини-проект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«Кем работают мои родители»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Содержимое 10"/>
          <p:cNvGraphicFramePr>
            <a:graphicFrameLocks noGrp="1"/>
          </p:cNvGraphicFramePr>
          <p:nvPr>
            <p:ph idx="1"/>
          </p:nvPr>
        </p:nvGraphicFramePr>
        <p:xfrm>
          <a:off x="1115616" y="404664"/>
          <a:ext cx="7570788" cy="45368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1691"/>
                <a:gridCol w="1656184"/>
                <a:gridCol w="5122913"/>
              </a:tblGrid>
              <a:tr h="946078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Ноябрь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«Мой посёлок Пионерский» 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469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Содержание работы</a:t>
                      </a:r>
                    </a:p>
                    <a:p>
                      <a:pPr algn="ctr"/>
                      <a:endParaRPr lang="ru-RU" sz="2400" b="1" dirty="0"/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Занятия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Рассказ о истории посёлка Пионерский.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Экскурсия по посёлку.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Рисование «Мой посёлок».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Сюжетная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игра «Почта» (на знание адреса дома и детского сада).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3047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Работа с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родите-лями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Мини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проект «Дом в котором я живу».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/>
          </p:cNvGraphicFramePr>
          <p:nvPr/>
        </p:nvGraphicFramePr>
        <p:xfrm>
          <a:off x="1042988" y="404813"/>
          <a:ext cx="7643811" cy="45964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700"/>
                <a:gridCol w="1656184"/>
                <a:gridCol w="5266927"/>
              </a:tblGrid>
              <a:tr h="1040659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Декабрь (1 – 2 неделя)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« д. Сосновка и д. </a:t>
                      </a:r>
                      <a:r>
                        <a:rPr lang="ru-RU" sz="28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Сугат</a:t>
                      </a: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»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16169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Содержание работы</a:t>
                      </a:r>
                    </a:p>
                    <a:p>
                      <a:pPr algn="ctr"/>
                      <a:endParaRPr lang="ru-RU" sz="2000" b="1" dirty="0" smtClean="0"/>
                    </a:p>
                    <a:p>
                      <a:endParaRPr lang="ru-RU" sz="24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Занятия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Рассказ о истории д. Сосновка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и д. </a:t>
                      </a:r>
                      <a:r>
                        <a:rPr lang="ru-RU" sz="24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Сугат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.</a:t>
                      </a:r>
                      <a:endParaRPr lang="ru-RU" sz="2400" b="1" baseline="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Видеоэкскурсия по Сосновке и </a:t>
                      </a:r>
                      <a:r>
                        <a:rPr lang="ru-RU" sz="24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Сугату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Рисование «Улицы села».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63551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Работа с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родите-лями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Фотовыставка «Мой посёлок» – семейное фото.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Группа 1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15" name="Блок-схема: извлечение 1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извлечение 1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извлечение 1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Знак запрета 1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043608" y="476672"/>
          <a:ext cx="7570788" cy="4783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731"/>
                <a:gridCol w="1368152"/>
                <a:gridCol w="5050905"/>
              </a:tblGrid>
              <a:tr h="89769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Декабрь (3 – 4 неделя)</a:t>
                      </a:r>
                    </a:p>
                    <a:p>
                      <a:pPr algn="ctr"/>
                      <a:r>
                        <a:rPr lang="ru-RU" sz="280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«Я и моё имя»</a:t>
                      </a:r>
                      <a:endParaRPr lang="ru-RU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099277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Содержание работы</a:t>
                      </a:r>
                    </a:p>
                    <a:p>
                      <a:pPr algn="ctr"/>
                      <a:endParaRPr lang="ru-RU" sz="2400" b="1" dirty="0" smtClean="0"/>
                    </a:p>
                    <a:p>
                      <a:endParaRPr lang="ru-RU" sz="28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Занятия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Беседа «Для чего нужно имя человеку?».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Игра «Полное» и «неполное» имя.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Изготовление именных карточек.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Рисование на тему «Мой лучший друг».</a:t>
                      </a:r>
                    </a:p>
                  </a:txBody>
                  <a:tcPr/>
                </a:tc>
              </a:tr>
              <a:tr h="1552557">
                <a:tc vMerge="1">
                  <a:txBody>
                    <a:bodyPr/>
                    <a:lstStyle/>
                    <a:p>
                      <a:endParaRPr lang="ru-RU" sz="24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Работа с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родите-лями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Мини-проект «Имена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любимых мне людей»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Содержимое 9"/>
          <p:cNvGraphicFramePr>
            <a:graphicFrameLocks/>
          </p:cNvGraphicFramePr>
          <p:nvPr/>
        </p:nvGraphicFramePr>
        <p:xfrm>
          <a:off x="900113" y="404812"/>
          <a:ext cx="7786686" cy="54546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99"/>
                <a:gridCol w="1296144"/>
                <a:gridCol w="5410943"/>
              </a:tblGrid>
              <a:tr h="1007964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Январь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«Край мой родной».</a:t>
                      </a:r>
                      <a:endParaRPr lang="ru-RU" sz="28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1794943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Содержание работы</a:t>
                      </a:r>
                    </a:p>
                    <a:p>
                      <a:pPr algn="ctr"/>
                      <a:endParaRPr lang="ru-RU" sz="1800" b="1" dirty="0" smtClean="0"/>
                    </a:p>
                    <a:p>
                      <a:endParaRPr lang="ru-RU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Занятия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Рассматривание карты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Талицкого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района, история его образования.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Беседа о людях прославивших Талицкий район.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Видеоэкскурсия по родному краю.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Аппликация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«Герб </a:t>
                      </a:r>
                      <a:r>
                        <a:rPr lang="ru-RU" sz="2400" b="1" baseline="0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Талицкого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района»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79494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Работа с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родите-лями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Оформление родительского уголка.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Группа 14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16" name="Блок-схема: извлечение 1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Блок-схема: извлечение 1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Блок-схема: извлечение 17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Знак запрета 1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Паспорт проекта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7096" y="1124744"/>
            <a:ext cx="8136904" cy="47091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Название проекта: «Край, в котором мы живём»;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Руководитель проекта: Михеева Надежда Сергеевна;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Участники проекта: дети старшего дошкольного возраста, воспитатели группы, родители;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Продолжительность проекта: долгосрочный</a:t>
            </a:r>
          </a:p>
          <a:p>
            <a:pPr algn="r">
              <a:buNone/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.</a:t>
            </a:r>
            <a:endParaRPr lang="ru-RU" sz="24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971600" y="188640"/>
          <a:ext cx="7786686" cy="62741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99"/>
                <a:gridCol w="1296144"/>
                <a:gridCol w="5410943"/>
              </a:tblGrid>
              <a:tr h="916192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Февраль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«Кто прославил наш край»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80764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Содержание работы</a:t>
                      </a:r>
                    </a:p>
                    <a:p>
                      <a:pPr algn="ctr"/>
                      <a:endParaRPr lang="ru-RU" sz="1800" b="1" dirty="0" smtClean="0"/>
                    </a:p>
                    <a:p>
                      <a:endParaRPr lang="ru-RU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Занятия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Беседа о истории праздника 23 февраля, встреча с папой военнослужащим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запаса.</a:t>
                      </a:r>
                      <a:endParaRPr lang="ru-RU" sz="24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Цикл занятий «Земляки, Защитники Отечества».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Видеоэкскурсии</a:t>
                      </a: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о героях Советского Союза и РФ (о земляках).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Викторина «Боевая слава нашего народа»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Лепка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по замыслу: «Парад военной техники»</a:t>
                      </a:r>
                    </a:p>
                  </a:txBody>
                  <a:tcPr/>
                </a:tc>
              </a:tr>
              <a:tr h="121447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Работа с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родите-лями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Фотовыставка «Солдат в нашем доме»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Содержимое 9"/>
          <p:cNvGraphicFramePr>
            <a:graphicFrameLocks/>
          </p:cNvGraphicFramePr>
          <p:nvPr/>
        </p:nvGraphicFramePr>
        <p:xfrm>
          <a:off x="1115616" y="404665"/>
          <a:ext cx="7786686" cy="50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99"/>
                <a:gridCol w="1296144"/>
                <a:gridCol w="5410943"/>
              </a:tblGrid>
              <a:tr h="892399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Март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«Пусть всегда будет мама»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50447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Содержание работы</a:t>
                      </a:r>
                    </a:p>
                    <a:p>
                      <a:pPr algn="ctr"/>
                      <a:endParaRPr lang="ru-RU" sz="1800" b="1" dirty="0" smtClean="0"/>
                    </a:p>
                    <a:p>
                      <a:endParaRPr lang="ru-RU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Занятия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 Составление рассказов на тему: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«За что я люблю свою маму. Как я помогаю ей».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Конкурс рисунков «С любовью к маме».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Сюжетные игры: «Больница», «Парикмахерская», «Магазин».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4276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Работа с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родите-лями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Мини-проект «Спасибо Вам, мамы, за то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что вы есть!».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Группа 9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11" name="Блок-схема: извлечение 10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Блок-схема: извлечение 11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Блок-схема: извлечение 12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Знак запрета 13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5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9"/>
          <p:cNvGraphicFramePr>
            <a:graphicFrameLocks/>
          </p:cNvGraphicFramePr>
          <p:nvPr/>
        </p:nvGraphicFramePr>
        <p:xfrm>
          <a:off x="1115616" y="404665"/>
          <a:ext cx="7786686" cy="4729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99"/>
                <a:gridCol w="1296144"/>
                <a:gridCol w="5410943"/>
              </a:tblGrid>
              <a:tr h="88832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Апрель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«Мир природы»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149160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Содержание работы</a:t>
                      </a:r>
                    </a:p>
                    <a:p>
                      <a:pPr algn="ctr"/>
                      <a:endParaRPr lang="ru-RU" sz="1800" b="1" dirty="0" smtClean="0"/>
                    </a:p>
                    <a:p>
                      <a:endParaRPr lang="ru-RU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Занятия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«Сказы старого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дуба» – беседа о животных нашего края.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«Птичий слёт» – знакомство с птицами нашего края.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 Мир растений.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Лепка «Жители нашего леса».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49902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Работа с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родите-лями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Мини-проект «Лесные истории»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6" name="Блок-схема: извлечение 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извлечение 7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Знак запрета 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9"/>
          <p:cNvGraphicFramePr>
            <a:graphicFrameLocks/>
          </p:cNvGraphicFramePr>
          <p:nvPr/>
        </p:nvGraphicFramePr>
        <p:xfrm>
          <a:off x="1115616" y="404665"/>
          <a:ext cx="7786686" cy="5332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99"/>
                <a:gridCol w="1296144"/>
                <a:gridCol w="5410943"/>
              </a:tblGrid>
              <a:tr h="909639">
                <a:tc gridSpan="3">
                  <a:txBody>
                    <a:bodyPr/>
                    <a:lstStyle/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Май</a:t>
                      </a:r>
                    </a:p>
                    <a:p>
                      <a:pPr algn="ctr"/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«Этот День Победы»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2904976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Содержание работы</a:t>
                      </a:r>
                    </a:p>
                    <a:p>
                      <a:pPr algn="ctr"/>
                      <a:endParaRPr lang="ru-RU" sz="1800" b="1" dirty="0" smtClean="0"/>
                    </a:p>
                    <a:p>
                      <a:endParaRPr lang="ru-RU" sz="2000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  <a:p>
                      <a:pPr algn="ctr"/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 vert="vert270"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Занятия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Беседа о ВОВ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, как жили в военные годы односельчане, встреча с тружениками тыла.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Конкурс чтецов «Пришла весна, пришла Победа».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Прогулка к памятнику погибших в годы ВОВ, возложение цветов.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Поздравление ветеранов ВОВ.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  <a:tr h="136996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Работа с </a:t>
                      </a:r>
                      <a:r>
                        <a:rPr lang="ru-RU" sz="2400" b="1" dirty="0" err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родите-лями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Участие</a:t>
                      </a:r>
                      <a:r>
                        <a:rPr lang="ru-RU" sz="2400" b="1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Calibri" pitchFamily="34" charset="0"/>
                        </a:rPr>
                        <a:t> в акции «Бессмертный полк».</a:t>
                      </a:r>
                      <a:endParaRPr lang="ru-RU" sz="24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5" name="Группа 4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6" name="Блок-схема: извлечение 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извлечение 7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Знак запрета 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60648"/>
            <a:ext cx="7211144" cy="106613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Результативность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работы с детьми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313384"/>
            <a:ext cx="7859216" cy="5544616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Появился интерес у детей к изучению культуры родного края.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Сформировался необходимый минимум исторических знаний, чувства национального достоинства.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Повысилось желание детей изучать историю, природу, культуру и быт русского народа.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Пополнились знания о культуре, исторических событиях пос. Пионерский, сёл </a:t>
            </a:r>
            <a:r>
              <a:rPr lang="ru-RU" b="1" dirty="0" err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Сугат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и Сосновка, их исторической значимости в истории России.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Расширились знания о известных людях района его достопримечательностях, памятниках и традициях.</a:t>
            </a:r>
          </a:p>
          <a:p>
            <a:endParaRPr lang="ru-RU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6768752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Динамика роста знаний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1042988" y="1600200"/>
          <a:ext cx="7643812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Взаимодействие с семьями воспитанников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00200"/>
            <a:ext cx="7571184" cy="47091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Родители стали проявлять интерес к образовательному процессу.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Стали более активными, у них появилось желание принимать участие в совместных мероприятиях, общие интересы.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Появилась заинтересованность к возрождению народной культуры своего народа.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Выводы: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96752"/>
            <a:ext cx="7643192" cy="566124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Педагог Н.Волков писал: «Народ наиболее в чистом виде всегда представляют дети, когда национальное умирает в детях, то это означает начало вымирания нации».</a:t>
            </a:r>
          </a:p>
          <a:p>
            <a:pPr algn="just"/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Воспитание не приводит к сиюминутным результатам, оно оказывает воздействие на личность ребенка на много лет вперед.</a:t>
            </a:r>
            <a:b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Хочу отметить, что те живые представления, которые дети получают на занятиях, экскурсиях, в беседах, становятся отправной точкой для более глубокого изучения истории. </a:t>
            </a:r>
            <a:b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Все эти мероприятия дали положительные результаты, прежде всего дети стали иначе смотреть на родной город, видя как он красив и богат, узнали много о своих предках из рассказов прабабушек, обогатился словарный запас, пополнился новыми выражениями и оборотами речи.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россия Записи с меткой россия Дневник VaSiLiSaM :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0"/>
            <a:ext cx="3155504" cy="883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8460432" cy="49685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Что мы Родиной зовём?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Край, в котором мы живём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 берёзки вдоль дороги, по которой мы идём.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Что мы Родиной зовём?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Это наш с тобою дом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 душистый, золотистый хлеб за праздничным столом!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Что мы Родиной зовём?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Солнце в небе голубом</a:t>
            </a:r>
            <a:b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И скворцов весёлых песни за распахнутым окном!</a:t>
            </a:r>
            <a:endParaRPr lang="ru-RU" sz="2800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98072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Актуальность темы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91272" y="1169368"/>
            <a:ext cx="6552728" cy="5688632"/>
          </a:xfrm>
        </p:spPr>
        <p:txBody>
          <a:bodyPr>
            <a:noAutofit/>
          </a:bodyPr>
          <a:lstStyle/>
          <a:p>
            <a:pPr lvl="0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Во-первых, знакомство детей с родным посёлком, с историко-культурными, национальными, географическими, природными особенностями формирует у них такие черты характера, которые помогут им стать патриотами и гражданами своей Родины.</a:t>
            </a:r>
          </a:p>
          <a:p>
            <a:pPr lvl="0"/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Во-вторых, проектная деятельность позволяет не только поддерживать детскую инициативу, но и оформить ее в виде культурно-значимо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го </a:t>
            </a:r>
            <a:r>
              <a:rPr lang="ru-RU" sz="2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продукта.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1259632" y="1340768"/>
            <a:ext cx="1385482" cy="1979260"/>
            <a:chOff x="0" y="1984"/>
            <a:chExt cx="1385482" cy="1979260"/>
          </a:xfrm>
          <a:solidFill>
            <a:schemeClr val="bg1"/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5" name="Нашивка 4"/>
            <p:cNvSpPr/>
            <p:nvPr/>
          </p:nvSpPr>
          <p:spPr>
            <a:xfrm rot="5400000">
              <a:off x="-296889" y="298873"/>
              <a:ext cx="1979260" cy="1385482"/>
            </a:xfrm>
            <a:prstGeom prst="chevron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Нашивка 4"/>
            <p:cNvSpPr/>
            <p:nvPr/>
          </p:nvSpPr>
          <p:spPr>
            <a:xfrm>
              <a:off x="0" y="694725"/>
              <a:ext cx="1385482" cy="593778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spc="150" dirty="0" smtClean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1</a:t>
              </a:r>
              <a:endParaRPr lang="ru-RU" sz="3600" b="1" kern="1200" cap="none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8" name="Блок-схема: извлечение 7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Блок-схема: извлечение 8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Блок-схема: извлечение 9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Знак запрета 10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259632" y="3212976"/>
            <a:ext cx="1385482" cy="1979260"/>
            <a:chOff x="0" y="1790565"/>
            <a:chExt cx="1385482" cy="1979260"/>
          </a:xfrm>
          <a:solidFill>
            <a:schemeClr val="bg2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3" name="Нашивка 12"/>
            <p:cNvSpPr/>
            <p:nvPr/>
          </p:nvSpPr>
          <p:spPr>
            <a:xfrm rot="5400000">
              <a:off x="-296889" y="2087454"/>
              <a:ext cx="1979260" cy="1385482"/>
            </a:xfrm>
            <a:prstGeom prst="chevron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Нашивка 4"/>
            <p:cNvSpPr/>
            <p:nvPr/>
          </p:nvSpPr>
          <p:spPr>
            <a:xfrm>
              <a:off x="144016" y="2510645"/>
              <a:ext cx="1152128" cy="675411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160" tIns="10160" rIns="10160" bIns="10160" numCol="1" spcCol="1270" anchor="ctr" anchorCtr="0">
              <a:noAutofit/>
              <a:scene3d>
                <a:camera prst="orthographicFront"/>
                <a:lightRig rig="soft" dir="t">
                  <a:rot lat="0" lon="0" rev="10800000"/>
                </a:lightRig>
              </a:scene3d>
              <a:sp3d>
                <a:bevelT w="27940" h="12700"/>
                <a:contourClr>
                  <a:srgbClr val="DDDDDD"/>
                </a:contourClr>
              </a:sp3d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3200" b="1" spc="150" dirty="0" smtClean="0">
                  <a:ln w="11430"/>
                  <a:solidFill>
                    <a:schemeClr val="tx1"/>
                  </a:solidFill>
                  <a:effectLst>
                    <a:outerShdw blurRad="25400" algn="tl" rotWithShape="0">
                      <a:srgbClr val="000000">
                        <a:alpha val="43000"/>
                      </a:srgbClr>
                    </a:outerShdw>
                  </a:effectLst>
                </a:rPr>
                <a:t>2</a:t>
              </a:r>
              <a:endParaRPr lang="ru-RU" sz="3200" b="1" kern="1200" cap="none" spc="150" dirty="0">
                <a:ln w="11430"/>
                <a:solidFill>
                  <a:schemeClr val="tx1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</p:grpSp>
      <p:pic>
        <p:nvPicPr>
          <p:cNvPr id="1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Цель проекта: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124744"/>
            <a:ext cx="8352928" cy="201622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Развитие нравственно-патриотических чувств детей старшего дошкольного возраста на основе знакомства с родным краем через проектную деятельность.</a:t>
            </a:r>
            <a:endParaRPr lang="ru-RU" sz="2400" b="1" dirty="0">
              <a:latin typeface="Calibri" pitchFamily="34" charset="0"/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4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Задачи: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692696"/>
            <a:ext cx="7488832" cy="6165304"/>
          </a:xfrm>
        </p:spPr>
        <p:txBody>
          <a:bodyPr>
            <a:normAutofit fontScale="325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Воспитывать чувство уважения и любви у дошкольников к родному краю, дому, семье, детскому саду, посёлку, природе, к культурному наследию своего народа.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Развивать познавательную активность детей в процессе ознакомления с родным краем, историей своего посёлка, достопримечательностями и людьми, прославившим его. </a:t>
            </a:r>
          </a:p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Формировать представление у детей о ценности труда взрослых, его общественной значимости.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4.</a:t>
            </a:r>
            <a:r>
              <a:rPr lang="ru-RU" sz="7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7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Развивать связную речь детей, обогащать и активизировать их словарь, учить свободно мыслить, фантазировать.</a:t>
            </a: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7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5. Усилить роль семьи в воспитании нравственно-патриотических чувств детей, повышать свою педагогическую компетентность.</a:t>
            </a:r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1"/>
            <a:ext cx="1403648" cy="8515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7643192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</a:rPr>
              <a:t>Предполагаемый результат</a:t>
            </a:r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124744"/>
            <a:ext cx="7848872" cy="4709160"/>
          </a:xfrm>
        </p:spPr>
        <p:txBody>
          <a:bodyPr>
            <a:normAutofit/>
          </a:bodyPr>
          <a:lstStyle/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Привитие детям чувства любви к своему родному краю.</a:t>
            </a: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Формирование представлений детей о многообразии природного мира нашей местности.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Побуждение интереса к истории и культуре, любви к родному краю.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Расширение кругозора детей через экскурсии по малой Родине.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 Объединение усилий роли  родителей при организации работы по ознакомлению детей с родным краем. 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sz="2400" b="1" dirty="0" smtClean="0">
              <a:solidFill>
                <a:schemeClr val="accent3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4036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Наглядная информация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медиотека: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268760"/>
            <a:ext cx="8316416" cy="47091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Презентация «Улицы посёлка»;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Презентация «Наша малая родина –пос.Пионерский»;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Презентация «Где работают родители, альбом о профессиях»;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Презентация «Дом природы родного края»;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Презентация «Люди прославившие пос. Пионерский»;</a:t>
            </a:r>
          </a:p>
          <a:p>
            <a:pPr lvl="0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Оформление стенда о родном крае – символика России. </a:t>
            </a:r>
            <a:endParaRPr lang="ru-RU" sz="2400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6" name="Блок-схема: извлечение 5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извлечение 7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Знак запрета 8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10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40364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Взаимодействие</a:t>
            </a:r>
            <a:b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 с родителями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468056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Беседы и консультации;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Совместные прогулки и экскурсии по достопримечательностям посёлка;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Тематические выставки;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Мини – музей;</a:t>
            </a:r>
          </a:p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Совместные проекты (моя родословная, генеалогическое древо).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0" y="13690"/>
            <a:ext cx="1012376" cy="6844310"/>
            <a:chOff x="0" y="13690"/>
            <a:chExt cx="1012376" cy="6844310"/>
          </a:xfrm>
        </p:grpSpPr>
        <p:sp>
          <p:nvSpPr>
            <p:cNvPr id="5" name="Блок-схема: извлечение 4"/>
            <p:cNvSpPr/>
            <p:nvPr/>
          </p:nvSpPr>
          <p:spPr>
            <a:xfrm flipV="1">
              <a:off x="40959" y="13690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Блок-схема: извлечение 5"/>
            <p:cNvSpPr/>
            <p:nvPr/>
          </p:nvSpPr>
          <p:spPr>
            <a:xfrm>
              <a:off x="0" y="3226667"/>
              <a:ext cx="836525" cy="3631333"/>
            </a:xfrm>
            <a:prstGeom prst="flowChartExtract">
              <a:avLst/>
            </a:prstGeom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извлечение 6"/>
            <p:cNvSpPr/>
            <p:nvPr/>
          </p:nvSpPr>
          <p:spPr>
            <a:xfrm rot="19281583">
              <a:off x="580328" y="3354400"/>
              <a:ext cx="432048" cy="881880"/>
            </a:xfrm>
            <a:prstGeom prst="flowChartExtra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Знак запрета 7"/>
            <p:cNvSpPr/>
            <p:nvPr/>
          </p:nvSpPr>
          <p:spPr>
            <a:xfrm rot="19084680">
              <a:off x="131031" y="3121038"/>
              <a:ext cx="658531" cy="643306"/>
            </a:xfrm>
            <a:prstGeom prst="noSmoking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9" name="Picture 6" descr="D:\Pictures\картинки с раб стола\0a1bd6b5717f7d51fc9d9db07056765b.jpg"/>
          <p:cNvPicPr>
            <a:picLocks noChangeAspect="1" noChangeArrowheads="1" noCrop="1"/>
          </p:cNvPicPr>
          <p:nvPr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2638" y="0"/>
            <a:ext cx="2091362" cy="126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1277</Words>
  <Application>Microsoft Office PowerPoint</Application>
  <PresentationFormat>Экран (4:3)</PresentationFormat>
  <Paragraphs>194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Апекс</vt:lpstr>
      <vt:lpstr>Развитие нравственно-патриотических чувств детей старшего дошкольного возраста на основе знакомства с родным краем через проектную деятельность</vt:lpstr>
      <vt:lpstr>Паспорт проекта</vt:lpstr>
      <vt:lpstr>Что мы Родиной зовём? Край, в котором мы живём И берёзки вдоль дороги, по которой мы идём. Что мы Родиной зовём? Это наш с тобою дом И душистый, золотистый хлеб за праздничным столом! Что мы Родиной зовём? Солнце в небе голубом И скворцов весёлых песни за распахнутым окном!</vt:lpstr>
      <vt:lpstr>Актуальность темы</vt:lpstr>
      <vt:lpstr>Цель проекта:</vt:lpstr>
      <vt:lpstr>Задачи:</vt:lpstr>
      <vt:lpstr>Предполагаемый результат</vt:lpstr>
      <vt:lpstr>Наглядная информация медиотека:</vt:lpstr>
      <vt:lpstr>Взаимодействие  с родителями</vt:lpstr>
      <vt:lpstr>Презентация проекта:</vt:lpstr>
      <vt:lpstr>Этапы проекта 1 этап: подготовительный</vt:lpstr>
      <vt:lpstr>2 этап: основной Практическая деятельность по решению проблемы: </vt:lpstr>
      <vt:lpstr>3 этап: заключительный</vt:lpstr>
      <vt:lpstr>План проектной  деятельности с детьми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Результативность работы с детьми</vt:lpstr>
      <vt:lpstr>Динамика роста знаний</vt:lpstr>
      <vt:lpstr>Взаимодействие с семьями воспитанников</vt:lpstr>
      <vt:lpstr>Выводы: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Михеева Н. С.</dc:creator>
  <cp:lastModifiedBy>User_21725</cp:lastModifiedBy>
  <cp:revision>156</cp:revision>
  <dcterms:created xsi:type="dcterms:W3CDTF">2016-02-15T05:09:27Z</dcterms:created>
  <dcterms:modified xsi:type="dcterms:W3CDTF">2016-03-10T15:34:44Z</dcterms:modified>
</cp:coreProperties>
</file>