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AF463A-BC7C-46EE-9F1E-7F377CCA4891}" type="datetimeFigureOut">
              <a:rPr lang="en-US" smtClean="0"/>
              <a:pPr/>
              <a:t>1/27/2016</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EAF463A-BC7C-46EE-9F1E-7F377CCA4891}" type="datetimeFigureOut">
              <a:rPr lang="en-US" smtClean="0"/>
              <a:pPr/>
              <a:t>1/27/2016</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AF463A-BC7C-46EE-9F1E-7F377CCA4891}" type="datetimeFigureOut">
              <a:rPr lang="en-US" smtClean="0"/>
              <a:pPr/>
              <a:t>1/27/2016</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EAF463A-BC7C-46EE-9F1E-7F377CCA4891}" type="datetimeFigureOut">
              <a:rPr lang="en-US" smtClean="0"/>
              <a:pPr/>
              <a:t>1/27/2016</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1/27/2016</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AF463A-BC7C-46EE-9F1E-7F377CCA4891}" type="datetimeFigureOut">
              <a:rPr lang="en-US" smtClean="0"/>
              <a:pPr/>
              <a:t>1/27/2016</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54442" y="4495800"/>
            <a:ext cx="5114778" cy="1828800"/>
          </a:xfrm>
        </p:spPr>
        <p:txBody>
          <a:bodyPr>
            <a:normAutofit/>
          </a:bodyPr>
          <a:lstStyle/>
          <a:p>
            <a:pPr algn="l"/>
            <a:endParaRPr lang="ru-RU" dirty="0" smtClean="0"/>
          </a:p>
          <a:p>
            <a:pPr algn="l"/>
            <a:r>
              <a:rPr lang="ru-RU" dirty="0" smtClean="0"/>
              <a:t>Руководитель проекта : музыкальный руководитель Никулина Наталья Петровна</a:t>
            </a:r>
            <a:endParaRPr lang="ru-RU" dirty="0"/>
          </a:p>
        </p:txBody>
      </p:sp>
      <p:sp>
        <p:nvSpPr>
          <p:cNvPr id="2" name="Заголовок 1"/>
          <p:cNvSpPr>
            <a:spLocks noGrp="1"/>
          </p:cNvSpPr>
          <p:nvPr>
            <p:ph type="ctrTitle"/>
          </p:nvPr>
        </p:nvSpPr>
        <p:spPr>
          <a:xfrm>
            <a:off x="0" y="533400"/>
            <a:ext cx="8915400" cy="3962400"/>
          </a:xfrm>
        </p:spPr>
        <p:txBody>
          <a:bodyPr/>
          <a:lstStyle/>
          <a:p>
            <a:pPr algn="ctr"/>
            <a:r>
              <a:rPr lang="ru-RU" dirty="0" smtClean="0"/>
              <a:t>Фольклорный музыкально-образовательный проект </a:t>
            </a:r>
            <a:r>
              <a:rPr lang="ru-RU" dirty="0" smtClean="0"/>
              <a:t>«</a:t>
            </a:r>
            <a:r>
              <a:rPr lang="ru-RU" dirty="0" smtClean="0"/>
              <a:t>Детский календарь </a:t>
            </a:r>
            <a:r>
              <a:rPr lang="ru-RU" dirty="0" err="1" smtClean="0"/>
              <a:t>карелии</a:t>
            </a:r>
            <a:r>
              <a:rPr lang="ru-RU" dirty="0" smtClean="0"/>
              <a:t>»</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080760"/>
          </a:xfrm>
        </p:spPr>
        <p:txBody>
          <a:bodyPr>
            <a:normAutofit/>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2700" dirty="0" smtClean="0"/>
              <a:t/>
            </a:r>
            <a:br>
              <a:rPr lang="ru-RU" sz="2700" dirty="0" smtClean="0"/>
            </a:b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0" y="0"/>
          <a:ext cx="8077200" cy="6858000"/>
        </p:xfrm>
        <a:graphic>
          <a:graphicData uri="http://schemas.openxmlformats.org/drawingml/2006/table">
            <a:tbl>
              <a:tblPr firstRow="1" bandRow="1">
                <a:tableStyleId>{BC89EF96-8CEA-46FF-86C4-4CE0E7609802}</a:tableStyleId>
              </a:tblPr>
              <a:tblGrid>
                <a:gridCol w="2019300"/>
                <a:gridCol w="3113874"/>
                <a:gridCol w="924726"/>
                <a:gridCol w="2019300"/>
              </a:tblGrid>
              <a:tr h="806823">
                <a:tc>
                  <a:txBody>
                    <a:bodyPr/>
                    <a:lstStyle/>
                    <a:p>
                      <a:pPr>
                        <a:lnSpc>
                          <a:spcPct val="115000"/>
                        </a:lnSpc>
                        <a:spcAft>
                          <a:spcPts val="0"/>
                        </a:spcAft>
                      </a:pPr>
                      <a:r>
                        <a:rPr lang="ru-RU" sz="2000" dirty="0"/>
                        <a:t>Этапы проекта</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ru-RU" sz="2000"/>
                        <a:t>Формы работы</a:t>
                      </a:r>
                      <a:endParaRPr lang="ru-RU" sz="2000">
                        <a:latin typeface="Calibri"/>
                        <a:ea typeface="Calibri"/>
                        <a:cs typeface="Times New Roman"/>
                      </a:endParaRPr>
                    </a:p>
                  </a:txBody>
                  <a:tcPr marL="68580" marR="68580" marT="0" marB="0"/>
                </a:tc>
                <a:tc>
                  <a:txBody>
                    <a:bodyPr/>
                    <a:lstStyle/>
                    <a:p>
                      <a:pPr>
                        <a:lnSpc>
                          <a:spcPct val="115000"/>
                        </a:lnSpc>
                        <a:spcAft>
                          <a:spcPts val="0"/>
                        </a:spcAft>
                      </a:pPr>
                      <a:r>
                        <a:rPr lang="ru-RU" sz="2000" dirty="0"/>
                        <a:t>Сроки</a:t>
                      </a:r>
                      <a:endParaRPr lang="ru-RU" sz="2000" dirty="0">
                        <a:latin typeface="Calibri"/>
                        <a:ea typeface="Calibri"/>
                        <a:cs typeface="Times New Roman"/>
                      </a:endParaRPr>
                    </a:p>
                  </a:txBody>
                  <a:tcPr marL="68580" marR="68580" marT="0" marB="0"/>
                </a:tc>
                <a:tc>
                  <a:txBody>
                    <a:bodyPr/>
                    <a:lstStyle/>
                    <a:p>
                      <a:pPr indent="957580" algn="l">
                        <a:lnSpc>
                          <a:spcPct val="115000"/>
                        </a:lnSpc>
                        <a:spcAft>
                          <a:spcPts val="0"/>
                        </a:spcAft>
                      </a:pPr>
                      <a:r>
                        <a:rPr lang="ru-RU" sz="2000" dirty="0" smtClean="0"/>
                        <a:t>Ответственные</a:t>
                      </a:r>
                      <a:r>
                        <a:rPr lang="ru-RU" sz="2000" baseline="0" dirty="0" smtClean="0"/>
                        <a:t> </a:t>
                      </a:r>
                      <a:endParaRPr lang="ru-RU" sz="2000" dirty="0">
                        <a:latin typeface="Calibri"/>
                        <a:ea typeface="Calibri"/>
                        <a:cs typeface="Times New Roman"/>
                      </a:endParaRPr>
                    </a:p>
                  </a:txBody>
                  <a:tcPr marL="68580" marR="68580" marT="0" marB="0"/>
                </a:tc>
              </a:tr>
              <a:tr h="6051177">
                <a:tc>
                  <a:txBody>
                    <a:bodyPr/>
                    <a:lstStyle/>
                    <a:p>
                      <a:pPr algn="l">
                        <a:lnSpc>
                          <a:spcPct val="115000"/>
                        </a:lnSpc>
                        <a:spcAft>
                          <a:spcPts val="0"/>
                        </a:spcAft>
                      </a:pPr>
                      <a:r>
                        <a:rPr lang="ru-RU" sz="2000" dirty="0"/>
                        <a:t>1 этап – </a:t>
                      </a:r>
                      <a:r>
                        <a:rPr lang="ru-RU" sz="2000" dirty="0" smtClean="0"/>
                        <a:t>подготовительный.</a:t>
                      </a:r>
                    </a:p>
                    <a:p>
                      <a:pPr algn="just">
                        <a:lnSpc>
                          <a:spcPct val="115000"/>
                        </a:lnSpc>
                        <a:spcAft>
                          <a:spcPts val="0"/>
                        </a:spcAft>
                      </a:pPr>
                      <a:r>
                        <a:rPr lang="ru-RU" sz="2000" dirty="0" smtClean="0"/>
                        <a:t> </a:t>
                      </a:r>
                      <a:r>
                        <a:rPr lang="ru-RU" sz="2000" dirty="0"/>
                        <a:t>На этапе создается информационная база необходимая для реализации проекта.</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Собеседование со специалистами ДОУ, планирование работы.</a:t>
                      </a:r>
                    </a:p>
                    <a:p>
                      <a:pPr>
                        <a:lnSpc>
                          <a:spcPct val="115000"/>
                        </a:lnSpc>
                        <a:spcAft>
                          <a:spcPts val="0"/>
                        </a:spcAft>
                      </a:pPr>
                      <a:r>
                        <a:rPr lang="ru-RU" sz="2000" dirty="0"/>
                        <a:t>Индивидуальные беседы с родителями по предстоящей работе по проекту.</a:t>
                      </a:r>
                    </a:p>
                    <a:p>
                      <a:pPr>
                        <a:lnSpc>
                          <a:spcPct val="115000"/>
                        </a:lnSpc>
                        <a:spcAft>
                          <a:spcPts val="0"/>
                        </a:spcAft>
                      </a:pPr>
                      <a:r>
                        <a:rPr lang="ru-RU" sz="2000" dirty="0"/>
                        <a:t>Анкетирование родителей.</a:t>
                      </a:r>
                    </a:p>
                    <a:p>
                      <a:pPr>
                        <a:lnSpc>
                          <a:spcPct val="115000"/>
                        </a:lnSpc>
                        <a:spcAft>
                          <a:spcPts val="0"/>
                        </a:spcAft>
                      </a:pPr>
                      <a:r>
                        <a:rPr lang="ru-RU" sz="2000" dirty="0"/>
                        <a:t>Изготовление ширмы в родительский уголок «Формирование ребенка как личности в процессе ознакомления с народными играми».</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1 неделя</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ru-RU" sz="2000" dirty="0"/>
                        <a:t>Музыкальный руководитель: Никулина Н.П.</a:t>
                      </a:r>
                    </a:p>
                    <a:p>
                      <a:pPr>
                        <a:lnSpc>
                          <a:spcPct val="115000"/>
                        </a:lnSpc>
                        <a:spcAft>
                          <a:spcPts val="0"/>
                        </a:spcAft>
                      </a:pPr>
                      <a:r>
                        <a:rPr lang="ru-RU" sz="2000" dirty="0"/>
                        <a:t>Воспитатели: Власова Т.Н.; </a:t>
                      </a:r>
                      <a:r>
                        <a:rPr lang="ru-RU" sz="2000" dirty="0" err="1"/>
                        <a:t>Диева</a:t>
                      </a:r>
                      <a:r>
                        <a:rPr lang="ru-RU" sz="2000" dirty="0"/>
                        <a:t> Е.Г.</a:t>
                      </a:r>
                      <a:endParaRPr lang="ru-RU" sz="2000" dirty="0">
                        <a:latin typeface="Calibri"/>
                        <a:ea typeface="Calibri"/>
                        <a:cs typeface="Times New Roman"/>
                      </a:endParaRPr>
                    </a:p>
                  </a:txBody>
                  <a:tcPr marL="68580" marR="6858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Натуся\Desktop\Работа Наташа\larahkas_folklor\larahkas_folklor\folklor1.jpg"/>
          <p:cNvPicPr>
            <a:picLocks noChangeAspect="1" noChangeArrowheads="1"/>
          </p:cNvPicPr>
          <p:nvPr/>
        </p:nvPicPr>
        <p:blipFill>
          <a:blip r:embed="rId2" cstate="print"/>
          <a:srcRect/>
          <a:stretch>
            <a:fillRect/>
          </a:stretch>
        </p:blipFill>
        <p:spPr bwMode="auto">
          <a:xfrm>
            <a:off x="228600" y="152400"/>
            <a:ext cx="1874837" cy="2660678"/>
          </a:xfrm>
          <a:prstGeom prst="rect">
            <a:avLst/>
          </a:prstGeom>
          <a:noFill/>
        </p:spPr>
      </p:pic>
      <p:pic>
        <p:nvPicPr>
          <p:cNvPr id="1035" name="Picture 11" descr="C:\Users\Натуся\Desktop\Работа Наташа\larahkas_folklor\larahkas_folklor\folklor2.jpg"/>
          <p:cNvPicPr>
            <a:picLocks noChangeAspect="1" noChangeArrowheads="1"/>
          </p:cNvPicPr>
          <p:nvPr/>
        </p:nvPicPr>
        <p:blipFill>
          <a:blip r:embed="rId3" cstate="print"/>
          <a:srcRect/>
          <a:stretch>
            <a:fillRect/>
          </a:stretch>
        </p:blipFill>
        <p:spPr bwMode="auto">
          <a:xfrm>
            <a:off x="2133600" y="228600"/>
            <a:ext cx="1905000" cy="2703484"/>
          </a:xfrm>
          <a:prstGeom prst="rect">
            <a:avLst/>
          </a:prstGeom>
          <a:noFill/>
        </p:spPr>
      </p:pic>
      <p:pic>
        <p:nvPicPr>
          <p:cNvPr id="1036" name="Picture 12" descr="C:\Users\Натуся\Desktop\Работа Наташа\larahkas_folklor\larahkas_folklor\folklor3.jpg"/>
          <p:cNvPicPr>
            <a:picLocks noChangeAspect="1" noChangeArrowheads="1"/>
          </p:cNvPicPr>
          <p:nvPr/>
        </p:nvPicPr>
        <p:blipFill>
          <a:blip r:embed="rId4" cstate="print"/>
          <a:srcRect/>
          <a:stretch>
            <a:fillRect/>
          </a:stretch>
        </p:blipFill>
        <p:spPr bwMode="auto">
          <a:xfrm>
            <a:off x="4114800" y="0"/>
            <a:ext cx="1932986" cy="2743200"/>
          </a:xfrm>
          <a:prstGeom prst="rect">
            <a:avLst/>
          </a:prstGeom>
          <a:noFill/>
        </p:spPr>
      </p:pic>
      <p:pic>
        <p:nvPicPr>
          <p:cNvPr id="1037" name="Picture 13" descr="C:\Users\Натуся\Desktop\Работа Наташа\larahkas_folklor\larahkas_folklor\folklor4.jpg"/>
          <p:cNvPicPr>
            <a:picLocks noChangeAspect="1" noChangeArrowheads="1"/>
          </p:cNvPicPr>
          <p:nvPr/>
        </p:nvPicPr>
        <p:blipFill>
          <a:blip r:embed="rId5" cstate="print"/>
          <a:srcRect/>
          <a:stretch>
            <a:fillRect/>
          </a:stretch>
        </p:blipFill>
        <p:spPr bwMode="auto">
          <a:xfrm>
            <a:off x="6248400" y="304800"/>
            <a:ext cx="1932986" cy="2743200"/>
          </a:xfrm>
          <a:prstGeom prst="rect">
            <a:avLst/>
          </a:prstGeom>
          <a:noFill/>
        </p:spPr>
      </p:pic>
      <p:pic>
        <p:nvPicPr>
          <p:cNvPr id="1038" name="Picture 14" descr="C:\Users\Натуся\Desktop\Работа Наташа\larahkas_folklor\larahkas_folklor\folklor5.jpg"/>
          <p:cNvPicPr>
            <a:picLocks noChangeAspect="1" noChangeArrowheads="1"/>
          </p:cNvPicPr>
          <p:nvPr/>
        </p:nvPicPr>
        <p:blipFill>
          <a:blip r:embed="rId6" cstate="print"/>
          <a:srcRect/>
          <a:stretch>
            <a:fillRect/>
          </a:stretch>
        </p:blipFill>
        <p:spPr bwMode="auto">
          <a:xfrm>
            <a:off x="0" y="2895600"/>
            <a:ext cx="2057400" cy="2919763"/>
          </a:xfrm>
          <a:prstGeom prst="rect">
            <a:avLst/>
          </a:prstGeom>
          <a:noFill/>
        </p:spPr>
      </p:pic>
      <p:pic>
        <p:nvPicPr>
          <p:cNvPr id="1039" name="Picture 15" descr="C:\Users\Натуся\Desktop\Работа Наташа\larahkas_folklor\larahkas_folklor\folklor6.jpg"/>
          <p:cNvPicPr>
            <a:picLocks noChangeAspect="1" noChangeArrowheads="1"/>
          </p:cNvPicPr>
          <p:nvPr/>
        </p:nvPicPr>
        <p:blipFill>
          <a:blip r:embed="rId7" cstate="print"/>
          <a:srcRect/>
          <a:stretch>
            <a:fillRect/>
          </a:stretch>
        </p:blipFill>
        <p:spPr bwMode="auto">
          <a:xfrm>
            <a:off x="2133600" y="3124200"/>
            <a:ext cx="2007934" cy="2849563"/>
          </a:xfrm>
          <a:prstGeom prst="rect">
            <a:avLst/>
          </a:prstGeom>
          <a:noFill/>
        </p:spPr>
      </p:pic>
      <p:pic>
        <p:nvPicPr>
          <p:cNvPr id="1040" name="Picture 16" descr="C:\Users\Натуся\Desktop\Работа Наташа\larahkas_folklor\larahkas_folklor\folklor7.jpg"/>
          <p:cNvPicPr>
            <a:picLocks noChangeAspect="1" noChangeArrowheads="1"/>
          </p:cNvPicPr>
          <p:nvPr/>
        </p:nvPicPr>
        <p:blipFill>
          <a:blip r:embed="rId8" cstate="print"/>
          <a:srcRect/>
          <a:stretch>
            <a:fillRect/>
          </a:stretch>
        </p:blipFill>
        <p:spPr bwMode="auto">
          <a:xfrm>
            <a:off x="4191000" y="2895600"/>
            <a:ext cx="2007934" cy="2849563"/>
          </a:xfrm>
          <a:prstGeom prst="rect">
            <a:avLst/>
          </a:prstGeom>
          <a:noFill/>
        </p:spPr>
      </p:pic>
      <p:pic>
        <p:nvPicPr>
          <p:cNvPr id="1041" name="Picture 17" descr="C:\Users\Натуся\Desktop\Работа Наташа\larahkas_folklor\larahkas_folklor\folklor8.jpg"/>
          <p:cNvPicPr>
            <a:picLocks noChangeAspect="1" noChangeArrowheads="1"/>
          </p:cNvPicPr>
          <p:nvPr/>
        </p:nvPicPr>
        <p:blipFill>
          <a:blip r:embed="rId9" cstate="print"/>
          <a:srcRect/>
          <a:stretch>
            <a:fillRect/>
          </a:stretch>
        </p:blipFill>
        <p:spPr bwMode="auto">
          <a:xfrm>
            <a:off x="6324600" y="3124200"/>
            <a:ext cx="2115322" cy="3001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609600"/>
          <a:ext cx="8001000" cy="5852160"/>
        </p:xfrm>
        <a:graphic>
          <a:graphicData uri="http://schemas.openxmlformats.org/drawingml/2006/table">
            <a:tbl>
              <a:tblPr firstRow="1" bandRow="1">
                <a:tableStyleId>{69CF1AB2-1976-4502-BF36-3FF5EA218861}</a:tableStyleId>
              </a:tblPr>
              <a:tblGrid>
                <a:gridCol w="2152650"/>
                <a:gridCol w="3341733"/>
                <a:gridCol w="1394097"/>
                <a:gridCol w="1112520"/>
              </a:tblGrid>
              <a:tr h="502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t>2 этап – основной Реализация основных видов деятельности по направлениям проекта.</a:t>
                      </a:r>
                    </a:p>
                    <a:p>
                      <a:endParaRPr lang="ru-RU" dirty="0"/>
                    </a:p>
                  </a:txBody>
                  <a:tcPr/>
                </a:tc>
                <a:tc>
                  <a:txBody>
                    <a:bodyPr/>
                    <a:lstStyle/>
                    <a:p>
                      <a:r>
                        <a:rPr lang="ru-RU" dirty="0" smtClean="0"/>
                        <a:t>Беседы с детьми: «Дудочка»; «Карельский</a:t>
                      </a:r>
                      <a:r>
                        <a:rPr lang="ru-RU" baseline="0" dirty="0" smtClean="0"/>
                        <a:t> национальный костюм»;»Песня душа народа»; «Плясовая песня»; «Хороводная песня».</a:t>
                      </a:r>
                    </a:p>
                    <a:p>
                      <a:r>
                        <a:rPr lang="ru-RU" baseline="0" dirty="0" smtClean="0"/>
                        <a:t>Занятия: «Едет масленица дорогая»; «В гостях у сказки»; «Карельский сувенир»</a:t>
                      </a:r>
                    </a:p>
                    <a:p>
                      <a:r>
                        <a:rPr lang="ru-RU" baseline="0" dirty="0" smtClean="0"/>
                        <a:t>Просмотр мультфильмов: «Камаринская»</a:t>
                      </a:r>
                    </a:p>
                    <a:p>
                      <a:r>
                        <a:rPr lang="ru-RU" baseline="0" dirty="0" smtClean="0"/>
                        <a:t>Дидактические игры: «Три кита», «Музыкальное лото»</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Дыхательное упражнение: «Подуй на ложку»</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latin typeface="+mn-lt"/>
                          <a:ea typeface="+mn-ea"/>
                          <a:cs typeface="+mn-cs"/>
                        </a:rPr>
                        <a:t>Игра «Ворон»; «Я начну, а ты – закончи»; «Скок – </a:t>
                      </a:r>
                      <a:r>
                        <a:rPr kumimoji="0" lang="ru-RU" sz="1800" b="1" kern="1200" dirty="0" err="1" smtClean="0">
                          <a:solidFill>
                            <a:schemeClr val="dk1"/>
                          </a:solidFill>
                          <a:latin typeface="+mn-lt"/>
                          <a:ea typeface="+mn-ea"/>
                          <a:cs typeface="+mn-cs"/>
                        </a:rPr>
                        <a:t>скок</a:t>
                      </a:r>
                      <a:r>
                        <a:rPr kumimoji="0" lang="ru-RU" sz="1800" b="1" kern="1200" dirty="0" smtClean="0">
                          <a:solidFill>
                            <a:schemeClr val="dk1"/>
                          </a:solidFill>
                          <a:latin typeface="+mn-lt"/>
                          <a:ea typeface="+mn-ea"/>
                          <a:cs typeface="+mn-cs"/>
                        </a:rPr>
                        <a:t> – поскок»</a:t>
                      </a:r>
                    </a:p>
                    <a:p>
                      <a:endParaRPr lang="ru-RU" dirty="0"/>
                    </a:p>
                  </a:txBody>
                  <a:tcPr/>
                </a:tc>
                <a:tc>
                  <a:txBody>
                    <a:bodyPr/>
                    <a:lstStyle/>
                    <a:p>
                      <a:pPr algn="ctr"/>
                      <a:r>
                        <a:rPr kumimoji="0" lang="ru-RU" sz="1800" kern="1200" dirty="0" smtClean="0"/>
                        <a:t>2 недели</a:t>
                      </a:r>
                      <a:endParaRPr lang="ru-RU" dirty="0"/>
                    </a:p>
                  </a:txBody>
                  <a:tcPr/>
                </a:tc>
                <a:tc>
                  <a:txBody>
                    <a:bodyPr/>
                    <a:lstStyle/>
                    <a:p>
                      <a:pPr>
                        <a:lnSpc>
                          <a:spcPct val="115000"/>
                        </a:lnSpc>
                        <a:spcAft>
                          <a:spcPts val="0"/>
                        </a:spcAft>
                      </a:pPr>
                      <a:r>
                        <a:rPr lang="ru-RU" sz="1800" dirty="0" smtClean="0"/>
                        <a:t>Музыкальный руководитель: Никулина Н.П.</a:t>
                      </a:r>
                    </a:p>
                    <a:p>
                      <a:pPr>
                        <a:lnSpc>
                          <a:spcPct val="115000"/>
                        </a:lnSpc>
                        <a:spcAft>
                          <a:spcPts val="0"/>
                        </a:spcAft>
                      </a:pPr>
                      <a:r>
                        <a:rPr lang="ru-RU" sz="1800" dirty="0" smtClean="0"/>
                        <a:t>Воспитатели: Власова Т.Н.; </a:t>
                      </a:r>
                      <a:r>
                        <a:rPr lang="ru-RU" sz="1800" dirty="0" err="1" smtClean="0"/>
                        <a:t>Диева</a:t>
                      </a:r>
                      <a:r>
                        <a:rPr lang="ru-RU" sz="1800" dirty="0" smtClean="0"/>
                        <a:t> Е.Г.</a:t>
                      </a:r>
                    </a:p>
                    <a:p>
                      <a:endParaRPr lang="ru-RU"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4800" y="1397000"/>
          <a:ext cx="7315200" cy="4480560"/>
        </p:xfrm>
        <a:graphic>
          <a:graphicData uri="http://schemas.openxmlformats.org/drawingml/2006/table">
            <a:tbl>
              <a:tblPr firstRow="1" bandRow="1">
                <a:tableStyleId>{BC89EF96-8CEA-46FF-86C4-4CE0E7609802}</a:tableStyleId>
              </a:tblPr>
              <a:tblGrid>
                <a:gridCol w="2133600"/>
                <a:gridCol w="2895600"/>
                <a:gridCol w="457200"/>
                <a:gridCol w="18288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3 этап – заключительный. </a:t>
                      </a:r>
                      <a:r>
                        <a:rPr kumimoji="0" lang="ru-RU" sz="1800" b="0" kern="1200" dirty="0" smtClean="0">
                          <a:solidFill>
                            <a:schemeClr val="tx1"/>
                          </a:solidFill>
                          <a:latin typeface="+mn-lt"/>
                          <a:ea typeface="+mn-ea"/>
                          <a:cs typeface="+mn-cs"/>
                        </a:rPr>
                        <a:t>Итоговый, включающий в себя сбор и обработку диагностических результатов, и соотнесение поставленных задач, прогнозируемых результатов с полученными результатами.</a:t>
                      </a:r>
                    </a:p>
                    <a:p>
                      <a:endParaRPr lang="ru-RU" dirty="0"/>
                    </a:p>
                  </a:txBody>
                  <a:tcPr/>
                </a:tc>
                <a:tc>
                  <a:txBody>
                    <a:bodyPr/>
                    <a:lstStyle/>
                    <a:p>
                      <a:r>
                        <a:rPr lang="ru-RU" b="0" dirty="0" smtClean="0"/>
                        <a:t>Выставка совместного творчества родителей и детей «Пасхальное яйцо».</a:t>
                      </a:r>
                    </a:p>
                    <a:p>
                      <a:r>
                        <a:rPr lang="ru-RU" b="0" dirty="0" smtClean="0"/>
                        <a:t>Итоговое</a:t>
                      </a:r>
                      <a:r>
                        <a:rPr lang="ru-RU" b="0" baseline="0" dirty="0" smtClean="0"/>
                        <a:t> развлечение </a:t>
                      </a:r>
                      <a:r>
                        <a:rPr lang="ru-RU" b="0" baseline="0" smtClean="0"/>
                        <a:t>«Масленица»</a:t>
                      </a:r>
                      <a:endParaRPr lang="ru-RU" b="0" dirty="0"/>
                    </a:p>
                  </a:txBody>
                  <a:tcPr/>
                </a:tc>
                <a:tc>
                  <a:txBody>
                    <a:bodyPr/>
                    <a:lstStyle/>
                    <a:p>
                      <a:r>
                        <a:rPr lang="ru-RU" b="0" dirty="0" smtClean="0"/>
                        <a:t>1 неделя</a:t>
                      </a:r>
                      <a:endParaRPr lang="ru-RU" b="0" dirty="0"/>
                    </a:p>
                  </a:txBody>
                  <a:tcPr/>
                </a:tc>
                <a:tc>
                  <a:txBody>
                    <a:bodyPr/>
                    <a:lstStyle/>
                    <a:p>
                      <a:pPr>
                        <a:lnSpc>
                          <a:spcPct val="115000"/>
                        </a:lnSpc>
                        <a:spcAft>
                          <a:spcPts val="0"/>
                        </a:spcAft>
                      </a:pPr>
                      <a:r>
                        <a:rPr lang="ru-RU" sz="1800" b="0" dirty="0" smtClean="0"/>
                        <a:t>Музыкальный руководитель: Никулина Н.П.</a:t>
                      </a:r>
                    </a:p>
                    <a:p>
                      <a:pPr>
                        <a:lnSpc>
                          <a:spcPct val="115000"/>
                        </a:lnSpc>
                        <a:spcAft>
                          <a:spcPts val="0"/>
                        </a:spcAft>
                      </a:pPr>
                      <a:r>
                        <a:rPr lang="ru-RU" sz="1800" b="0" dirty="0" smtClean="0"/>
                        <a:t>Воспитатели: Власова Т.Н.; </a:t>
                      </a:r>
                      <a:r>
                        <a:rPr lang="ru-RU" sz="1800" b="0" dirty="0" err="1" smtClean="0"/>
                        <a:t>Диева</a:t>
                      </a:r>
                      <a:r>
                        <a:rPr lang="ru-RU" sz="1800" b="0" dirty="0" smtClean="0"/>
                        <a:t> Е.Г.</a:t>
                      </a:r>
                    </a:p>
                    <a:p>
                      <a:endParaRPr lang="ru-RU"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IMG_8823.JPG"/>
          <p:cNvPicPr>
            <a:picLocks noGrp="1" noChangeAspect="1"/>
          </p:cNvPicPr>
          <p:nvPr>
            <p:ph sz="half" idx="1"/>
          </p:nvPr>
        </p:nvPicPr>
        <p:blipFill>
          <a:blip r:embed="rId2" cstate="print"/>
          <a:stretch>
            <a:fillRect/>
          </a:stretch>
        </p:blipFill>
        <p:spPr>
          <a:xfrm>
            <a:off x="304800" y="2209800"/>
            <a:ext cx="3521075" cy="2640806"/>
          </a:xfrm>
        </p:spPr>
      </p:pic>
      <p:pic>
        <p:nvPicPr>
          <p:cNvPr id="6" name="Содержимое 5" descr="IMG_8830.JPG"/>
          <p:cNvPicPr>
            <a:picLocks noGrp="1" noChangeAspect="1"/>
          </p:cNvPicPr>
          <p:nvPr>
            <p:ph sz="half" idx="2"/>
          </p:nvPr>
        </p:nvPicPr>
        <p:blipFill>
          <a:blip r:embed="rId3" cstate="print"/>
          <a:stretch>
            <a:fillRect/>
          </a:stretch>
        </p:blipFill>
        <p:spPr>
          <a:xfrm>
            <a:off x="4343400" y="3429000"/>
            <a:ext cx="3521075" cy="2640806"/>
          </a:xfrm>
        </p:spPr>
      </p:pic>
      <p:pic>
        <p:nvPicPr>
          <p:cNvPr id="2050" name="Picture 2" descr="C:\Users\Натуся\Desktop\весна\IMG_8854.JPG"/>
          <p:cNvPicPr>
            <a:picLocks noChangeAspect="1" noChangeArrowheads="1"/>
          </p:cNvPicPr>
          <p:nvPr/>
        </p:nvPicPr>
        <p:blipFill>
          <a:blip r:embed="rId4" cstate="print"/>
          <a:srcRect/>
          <a:stretch>
            <a:fillRect/>
          </a:stretch>
        </p:blipFill>
        <p:spPr bwMode="auto">
          <a:xfrm>
            <a:off x="4267200" y="304800"/>
            <a:ext cx="3454400" cy="2590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MG_8857.JPG"/>
          <p:cNvPicPr>
            <a:picLocks noGrp="1" noChangeAspect="1"/>
          </p:cNvPicPr>
          <p:nvPr>
            <p:ph sz="half" idx="1"/>
          </p:nvPr>
        </p:nvPicPr>
        <p:blipFill>
          <a:blip r:embed="rId2" cstate="print"/>
          <a:stretch>
            <a:fillRect/>
          </a:stretch>
        </p:blipFill>
        <p:spPr>
          <a:xfrm>
            <a:off x="381000" y="304800"/>
            <a:ext cx="3521075" cy="2640806"/>
          </a:xfrm>
        </p:spPr>
      </p:pic>
      <p:pic>
        <p:nvPicPr>
          <p:cNvPr id="6" name="Содержимое 5" descr="IMG_8845.JPG"/>
          <p:cNvPicPr>
            <a:picLocks noGrp="1" noChangeAspect="1"/>
          </p:cNvPicPr>
          <p:nvPr>
            <p:ph sz="half" idx="2"/>
          </p:nvPr>
        </p:nvPicPr>
        <p:blipFill>
          <a:blip r:embed="rId3" cstate="print"/>
          <a:stretch>
            <a:fillRect/>
          </a:stretch>
        </p:blipFill>
        <p:spPr>
          <a:xfrm>
            <a:off x="4343400" y="1219200"/>
            <a:ext cx="3521075" cy="2640806"/>
          </a:xfrm>
        </p:spPr>
      </p:pic>
      <p:pic>
        <p:nvPicPr>
          <p:cNvPr id="3074" name="Picture 2" descr="C:\Users\Натуся\Desktop\весна\IMG_8841.JPG"/>
          <p:cNvPicPr>
            <a:picLocks noChangeAspect="1" noChangeArrowheads="1"/>
          </p:cNvPicPr>
          <p:nvPr/>
        </p:nvPicPr>
        <p:blipFill>
          <a:blip r:embed="rId4" cstate="print"/>
          <a:srcRect/>
          <a:stretch>
            <a:fillRect/>
          </a:stretch>
        </p:blipFill>
        <p:spPr bwMode="auto">
          <a:xfrm>
            <a:off x="152400" y="3276600"/>
            <a:ext cx="4165600" cy="3124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004560"/>
          </a:xfrm>
        </p:spPr>
        <p:txBody>
          <a:bodyPr>
            <a:normAutofit/>
          </a:bodyPr>
          <a:lstStyle/>
          <a:p>
            <a:r>
              <a:rPr lang="ru-RU" sz="2800" dirty="0" smtClean="0"/>
              <a:t> “ Едва ли можно найти материал более близкий, затрагивающий интересы и потребности   детского возраста и потому самый занимательный, чем тот, который связан с детским бытом, с повседневной детской жизнью, который возник, вырос и развился из исканий высокой радости детской народной массы. Это - детский фольклор.”</a:t>
            </a:r>
            <a:br>
              <a:rPr lang="ru-RU" sz="2800" dirty="0" smtClean="0"/>
            </a:br>
            <a:r>
              <a:rPr lang="ru-RU" sz="2800" i="1" dirty="0" smtClean="0"/>
              <a:t>Г.С. Виноградов, крупнейший исследователь детского фольклора.</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166360"/>
          </a:xfrm>
        </p:spPr>
        <p:txBody>
          <a:bodyPr>
            <a:normAutofit/>
          </a:bodyPr>
          <a:lstStyle/>
          <a:p>
            <a:r>
              <a:rPr lang="ru-RU" b="0" i="1" dirty="0" smtClean="0">
                <a:solidFill>
                  <a:srgbClr val="FF0000"/>
                </a:solidFill>
              </a:rPr>
              <a:t>Вид проекта</a:t>
            </a:r>
            <a:r>
              <a:rPr lang="ru-RU" dirty="0" smtClean="0"/>
              <a:t>: творческий, групповой, комплексный.</a:t>
            </a:r>
            <a:br>
              <a:rPr lang="ru-RU" dirty="0" smtClean="0"/>
            </a:br>
            <a:r>
              <a:rPr lang="ru-RU" dirty="0" smtClean="0">
                <a:solidFill>
                  <a:srgbClr val="FF0000"/>
                </a:solidFill>
              </a:rPr>
              <a:t>Участники</a:t>
            </a:r>
            <a:r>
              <a:rPr lang="ru-RU" dirty="0" smtClean="0"/>
              <a:t>: дети средней группы «Пчелки»; «Непоседы».</a:t>
            </a:r>
            <a:br>
              <a:rPr lang="ru-RU" dirty="0" smtClean="0"/>
            </a:br>
            <a:r>
              <a:rPr lang="ru-RU" dirty="0" smtClean="0">
                <a:solidFill>
                  <a:srgbClr val="FF0000"/>
                </a:solidFill>
              </a:rPr>
              <a:t>Возраст детей</a:t>
            </a:r>
            <a:r>
              <a:rPr lang="ru-RU" dirty="0" smtClean="0"/>
              <a:t>: 4-5 лет.</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309360"/>
          </a:xfrm>
        </p:spPr>
        <p:txBody>
          <a:bodyPr>
            <a:normAutofit/>
          </a:bodyPr>
          <a:lstStyle/>
          <a:p>
            <a:r>
              <a:rPr lang="ru-RU" sz="2700" dirty="0" smtClean="0">
                <a:solidFill>
                  <a:srgbClr val="FF0000"/>
                </a:solidFill>
              </a:rPr>
              <a:t>Продукт совместной деятельности: </a:t>
            </a:r>
            <a:r>
              <a:rPr lang="ru-RU" sz="2700" dirty="0" smtClean="0"/>
              <a:t>народный праздник, вокальное пение.</a:t>
            </a:r>
            <a:br>
              <a:rPr lang="ru-RU" sz="2700" dirty="0" smtClean="0"/>
            </a:br>
            <a:r>
              <a:rPr lang="ru-RU" sz="2700" dirty="0" smtClean="0">
                <a:solidFill>
                  <a:srgbClr val="FF0000"/>
                </a:solidFill>
              </a:rPr>
              <a:t>Продукт детской деятельности:  </a:t>
            </a:r>
            <a:r>
              <a:rPr lang="ru-RU" sz="2700" dirty="0" smtClean="0"/>
              <a:t/>
            </a:r>
            <a:br>
              <a:rPr lang="ru-RU" sz="2700" dirty="0" smtClean="0"/>
            </a:br>
            <a:r>
              <a:rPr lang="ru-RU" sz="2700" dirty="0" smtClean="0"/>
              <a:t>1. Создание альбомов детских работ.</a:t>
            </a:r>
            <a:br>
              <a:rPr lang="ru-RU" sz="2700" dirty="0" smtClean="0"/>
            </a:br>
            <a:r>
              <a:rPr lang="ru-RU" sz="2700" dirty="0" smtClean="0"/>
              <a:t>2. Выставка детских музыкальных инструментов, изготовленных своими руками.</a:t>
            </a:r>
            <a:br>
              <a:rPr lang="ru-RU" sz="2700" dirty="0" smtClean="0"/>
            </a:br>
            <a:r>
              <a:rPr lang="ru-RU" sz="2700" dirty="0" smtClean="0"/>
              <a:t>3. Конкурс детских работ по росписи пасхальных яиц. </a:t>
            </a:r>
            <a:br>
              <a:rPr lang="ru-RU" sz="2700" dirty="0" smtClean="0"/>
            </a:br>
            <a:r>
              <a:rPr lang="ru-RU" sz="2700" dirty="0" smtClean="0"/>
              <a:t/>
            </a:r>
            <a:br>
              <a:rPr lang="ru-RU" sz="2700" dirty="0" smtClean="0"/>
            </a:b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080760"/>
          </a:xfrm>
        </p:spPr>
        <p:txBody>
          <a:bodyPr>
            <a:normAutofit fontScale="90000"/>
          </a:bodyPr>
          <a:lstStyle/>
          <a:p>
            <a:r>
              <a:rPr lang="ru-RU" sz="1600" dirty="0" smtClean="0">
                <a:solidFill>
                  <a:srgbClr val="FF0000"/>
                </a:solidFill>
              </a:rPr>
              <a:t>Постановка проблемы</a:t>
            </a:r>
            <a:r>
              <a:rPr lang="ru-RU" sz="1600" dirty="0" smtClean="0"/>
              <a:t/>
            </a:r>
            <a:br>
              <a:rPr lang="ru-RU" sz="1600" dirty="0" smtClean="0"/>
            </a:br>
            <a:r>
              <a:rPr lang="ru-RU" sz="1600" dirty="0" smtClean="0"/>
              <a:t> </a:t>
            </a:r>
            <a:br>
              <a:rPr lang="ru-RU" sz="1600" dirty="0" smtClean="0"/>
            </a:br>
            <a:r>
              <a:rPr lang="ru-RU" sz="1600" dirty="0" smtClean="0"/>
              <a:t>В настоящее время многие современные дети растут на примитивных музыкальных “шедеврах”, единственной целью которых является бездумное подчинение ритму и оглушительной какофонии звуков. Это создает обстановку духовной бедности и художественной серости,  и не способствует гармоничному и нравственному развитию личности.</a:t>
            </a:r>
            <a:br>
              <a:rPr lang="ru-RU" sz="1600" dirty="0" smtClean="0"/>
            </a:br>
            <a:r>
              <a:rPr lang="ru-RU" sz="1600" dirty="0" smtClean="0"/>
              <a:t>Наблюдая за детьми во время проведения фольклорных праздников, театральных народных представлений, фольклорных спектаклей, при знакомстве с различными формами устного народного творчества и малыми музыкальными фольклорными формами, виден их живой интерес к этому процессу и познавательная активность. У детей рождается ответное, душевное чувство, интерес к обычаям и культуре народа, носителями которой они являются, гармонично формируются нравственные ценности: представление о добре, красоте, правде и верности, которые приобретают в наши дни особую значимость.</a:t>
            </a:r>
            <a:br>
              <a:rPr lang="ru-RU" sz="1600" dirty="0" smtClean="0"/>
            </a:br>
            <a:r>
              <a:rPr lang="ru-RU" sz="1600" dirty="0" smtClean="0"/>
              <a:t>Прислушиваясь к речи детей, можно отметить ее скудность, слабые попытки строить логические фразы, рассказы, высказывать мысли, пересказывать текст. В разговорной речи  детей присутствуют слова уличного жаргона, </a:t>
            </a:r>
            <a:r>
              <a:rPr lang="ru-RU" sz="1600" dirty="0" smtClean="0"/>
              <a:t>а </a:t>
            </a:r>
            <a:r>
              <a:rPr lang="ru-RU" sz="1600" dirty="0" smtClean="0"/>
              <a:t>пословицы, небылицы, поговорки, скороговорки (древнейшая логопедия), прибаутки, песни, потешные и докучные сказки и т.д. не только открывают звуковые красоты родного слова, координируют движение и речь, но и расширяют, обогащают, активизируют словарный запас ребенка.</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537960"/>
          </a:xfrm>
        </p:spPr>
        <p:txBody>
          <a:bodyPr>
            <a:noAutofit/>
          </a:bodyPr>
          <a:lstStyle/>
          <a:p>
            <a:r>
              <a:rPr lang="ru-RU" sz="1400" dirty="0" smtClean="0">
                <a:solidFill>
                  <a:srgbClr val="FF0000"/>
                </a:solidFill>
              </a:rPr>
              <a:t>Краткое описание проекта</a:t>
            </a:r>
            <a:r>
              <a:rPr lang="ru-RU" sz="1400" dirty="0" smtClean="0"/>
              <a:t/>
            </a:r>
            <a:br>
              <a:rPr lang="ru-RU" sz="1400" dirty="0" smtClean="0"/>
            </a:br>
            <a:r>
              <a:rPr lang="ru-RU" sz="1400" dirty="0" smtClean="0"/>
              <a:t>Целью данного проекта является освоение детьми фольклорного наследия русского народа,  как самобытной,  целостной системы гармоничного и творческого развития личности.</a:t>
            </a:r>
            <a:br>
              <a:rPr lang="ru-RU" sz="1400" dirty="0" smtClean="0"/>
            </a:br>
            <a:r>
              <a:rPr lang="ru-RU" sz="1400" dirty="0" smtClean="0"/>
              <a:t> Данный проект является необходимым, т.к. дети нашего сада проявляют активный интерес и желание заниматься поэтическим и музыкальным фольклором, с удовольствием принимают участие в театрализованных представлениях и фольклорных праздниках, проявляют навыки актерского мастерства в инсценировках, играх, плясках, хороводах, что доставляет им большую радость. </a:t>
            </a:r>
            <a:br>
              <a:rPr lang="ru-RU" sz="1400" dirty="0" smtClean="0"/>
            </a:br>
            <a:r>
              <a:rPr lang="ru-RU" sz="1400" dirty="0" smtClean="0"/>
              <a:t>В результате реализации проекта у детей будут сформированы навыки актерского мастерства, будут развиваться импровизационные способности, коммуникативно-речевая деятельность через обыгрывание произведений детского фольклора. И уже как вершина творческого достижения – это их участие в постановке театрализованного представления, где в совокупности представлены различные жанры народного песенного и поэтического творчества. </a:t>
            </a:r>
            <a:br>
              <a:rPr lang="ru-RU" sz="1400" dirty="0" smtClean="0"/>
            </a:br>
            <a:r>
              <a:rPr lang="ru-RU" sz="1400" dirty="0" smtClean="0"/>
              <a:t>Педагоги получат интересную технологию работы с детьми, основанную на создании образно-игровых ситуаций, требующих от детей перевоплощения, работы фантазии, воображения. Они сделают вхождение в мир фольклора для ребенка желанным, интересным, занимательным, личностно окрашенным и значимым. Также педагоги приобретут опыт в изготовлении костюмов, бутафории, реквизита и опыт совместного сотрудничества с детьми и родителями.</a:t>
            </a:r>
            <a:br>
              <a:rPr lang="ru-RU" sz="1400" dirty="0" smtClean="0"/>
            </a:br>
            <a:r>
              <a:rPr lang="ru-RU" sz="1400" dirty="0" smtClean="0"/>
              <a:t>Проект будет реализовываться через систему групповых и игровых занятий с детьми, через презентацию для родителей, через участие детей  в театрализованном представлении.</a:t>
            </a:r>
            <a:br>
              <a:rPr lang="ru-RU" sz="1400" dirty="0" smtClean="0"/>
            </a:br>
            <a:r>
              <a:rPr lang="ru-RU" sz="1400" dirty="0" smtClean="0"/>
              <a:t>Всего в проект будут вовлечены 37  детей дошкольного возраста и их родители, музыкальный руководитель и 2 воспитателя.</a:t>
            </a:r>
            <a:br>
              <a:rPr lang="ru-RU" sz="1400" dirty="0" smtClean="0"/>
            </a:b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95400"/>
            <a:ext cx="7242048" cy="8153400"/>
          </a:xfrm>
        </p:spPr>
        <p:txBody>
          <a:bodyPr>
            <a:normAutofit/>
          </a:bodyPr>
          <a:lstStyle/>
          <a:p>
            <a:r>
              <a:rPr lang="ru-RU" sz="2000" dirty="0" smtClean="0">
                <a:solidFill>
                  <a:srgbClr val="FF0000"/>
                </a:solidFill>
              </a:rPr>
              <a:t>Цель проекта:</a:t>
            </a:r>
            <a:r>
              <a:rPr lang="ru-RU" sz="2000" dirty="0" smtClean="0"/>
              <a:t/>
            </a:r>
            <a:br>
              <a:rPr lang="ru-RU" sz="2000" dirty="0" smtClean="0"/>
            </a:br>
            <a:r>
              <a:rPr lang="ru-RU" sz="2000" dirty="0" smtClean="0"/>
              <a:t>     </a:t>
            </a:r>
            <a:r>
              <a:rPr lang="ru-RU" sz="2000" dirty="0" smtClean="0"/>
              <a:t>Приобщение </a:t>
            </a:r>
            <a:r>
              <a:rPr lang="ru-RU" sz="2000" dirty="0" smtClean="0"/>
              <a:t>детей к истокам русской и карельской </a:t>
            </a:r>
            <a:r>
              <a:rPr lang="ru-RU" sz="2000" dirty="0" smtClean="0"/>
              <a:t>народной культуры</a:t>
            </a:r>
            <a:r>
              <a:rPr lang="ru-RU" sz="2000" dirty="0" smtClean="0"/>
              <a:t>, </a:t>
            </a:r>
            <a:r>
              <a:rPr lang="ru-RU" sz="2000" dirty="0" smtClean="0"/>
              <a:t>воспитание </a:t>
            </a:r>
            <a:r>
              <a:rPr lang="ru-RU" sz="2000" dirty="0" smtClean="0"/>
              <a:t>у детей способность и умение эстетически воспринимать произведения народного творчества, </a:t>
            </a:r>
            <a:r>
              <a:rPr lang="ru-RU" sz="2000" dirty="0" smtClean="0"/>
              <a:t>развитие </a:t>
            </a:r>
            <a:r>
              <a:rPr lang="ru-RU" sz="2000" dirty="0" smtClean="0"/>
              <a:t>умение и навыки исполнительской деятельности.</a:t>
            </a:r>
            <a:br>
              <a:rPr lang="ru-RU" sz="2000" dirty="0" smtClean="0"/>
            </a:br>
            <a:r>
              <a:rPr lang="ru-RU" sz="2000" dirty="0" smtClean="0"/>
              <a:t>    </a:t>
            </a:r>
            <a:r>
              <a:rPr lang="ru-RU" sz="2000" dirty="0" smtClean="0"/>
              <a:t/>
            </a:r>
            <a:br>
              <a:rPr lang="ru-RU" sz="2000" dirty="0" smtClean="0"/>
            </a:br>
            <a:r>
              <a:rPr lang="ru-RU" sz="2000" dirty="0" smtClean="0"/>
              <a:t/>
            </a:r>
            <a:br>
              <a:rPr lang="ru-RU" sz="2000" dirty="0" smtClean="0"/>
            </a:br>
            <a:r>
              <a:rPr lang="ru-RU" sz="2000" dirty="0" smtClean="0"/>
              <a:t> </a:t>
            </a:r>
            <a:r>
              <a:rPr lang="ru-RU" sz="2000" dirty="0" smtClean="0"/>
              <a:t>Процесс познания и усвоения духовной культуры должен начинаться как можно раньше. «С  молоком матери» ребенок должен впитывать культуру своего народа через колыбельные песни, </a:t>
            </a:r>
            <a:r>
              <a:rPr lang="ru-RU" sz="2000" dirty="0" err="1" smtClean="0"/>
              <a:t>потешки</a:t>
            </a:r>
            <a:r>
              <a:rPr lang="ru-RU" sz="2000" dirty="0" smtClean="0"/>
              <a:t>, игры – забавы, пословицы, поговорки, сказки, произведения декоративного народного искусства. Только в этом случае народное творчество оставит в душе ребенка глубокий след, вызовет устойчивый интерес.</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233160"/>
          </a:xfrm>
        </p:spPr>
        <p:txBody>
          <a:bodyPr>
            <a:normAutofit fontScale="90000"/>
          </a:bodyPr>
          <a:lstStyle/>
          <a:p>
            <a:r>
              <a:rPr lang="ru-RU" sz="2700" dirty="0" smtClean="0">
                <a:solidFill>
                  <a:srgbClr val="FF0000"/>
                </a:solidFill>
              </a:rPr>
              <a:t>Задачи:</a:t>
            </a:r>
            <a:r>
              <a:rPr lang="ru-RU" sz="2700" dirty="0" smtClean="0"/>
              <a:t/>
            </a:r>
            <a:br>
              <a:rPr lang="ru-RU" sz="2700" dirty="0" smtClean="0"/>
            </a:br>
            <a:r>
              <a:rPr lang="ru-RU" sz="2700" dirty="0" smtClean="0"/>
              <a:t>1. Формировать у детей устойчивый интерес к народному творчеству, желание  знакомиться с разнообразными жанрами фольклора. </a:t>
            </a:r>
            <a:br>
              <a:rPr lang="ru-RU" sz="2700" dirty="0" smtClean="0"/>
            </a:br>
            <a:r>
              <a:rPr lang="ru-RU" sz="2700" dirty="0" smtClean="0"/>
              <a:t>2. Развивать умение разыгрывать театральные  представления, основанные на русском фольклоре.</a:t>
            </a:r>
            <a:br>
              <a:rPr lang="ru-RU" sz="2700" dirty="0" smtClean="0"/>
            </a:br>
            <a:r>
              <a:rPr lang="ru-RU" sz="2700" dirty="0" smtClean="0"/>
              <a:t>3. Создавать необходимую предметно–развивающую среду. </a:t>
            </a:r>
            <a:br>
              <a:rPr lang="ru-RU" sz="2700" dirty="0" smtClean="0"/>
            </a:br>
            <a:r>
              <a:rPr lang="ru-RU" sz="2700" dirty="0" smtClean="0"/>
              <a:t>4. Развивать творческие способности дошкольника.</a:t>
            </a:r>
            <a:br>
              <a:rPr lang="ru-RU" sz="2700" dirty="0" smtClean="0"/>
            </a:br>
            <a:r>
              <a:rPr lang="ru-RU" sz="2700" dirty="0" smtClean="0"/>
              <a:t>5. Воспитывать патриотические чувства, гордость за великую державу.</a:t>
            </a: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156960"/>
          </a:xfrm>
        </p:spPr>
        <p:txBody>
          <a:bodyPr>
            <a:normAutofit/>
          </a:bodyPr>
          <a:lstStyle/>
          <a:p>
            <a:r>
              <a:rPr lang="ru-RU" sz="2000" dirty="0" smtClean="0">
                <a:solidFill>
                  <a:srgbClr val="FF0000"/>
                </a:solidFill>
              </a:rPr>
              <a:t>Предполагаемый результат:</a:t>
            </a:r>
            <a:r>
              <a:rPr lang="ru-RU" sz="2000" dirty="0" smtClean="0"/>
              <a:t/>
            </a:r>
            <a:br>
              <a:rPr lang="ru-RU" sz="2000" dirty="0" smtClean="0"/>
            </a:br>
            <a:r>
              <a:rPr lang="ru-RU" sz="2000" dirty="0" smtClean="0"/>
              <a:t>В результате реализации проекта: </a:t>
            </a:r>
            <a:br>
              <a:rPr lang="ru-RU" sz="2000" dirty="0" smtClean="0"/>
            </a:br>
            <a:r>
              <a:rPr lang="ru-RU" sz="2000" dirty="0" smtClean="0"/>
              <a:t>1. Дети познакомятся : с устным народным творчеством (скороговорками, </a:t>
            </a:r>
            <a:r>
              <a:rPr lang="ru-RU" sz="2000" dirty="0" err="1" smtClean="0"/>
              <a:t>потешками</a:t>
            </a:r>
            <a:r>
              <a:rPr lang="ru-RU" sz="2000" dirty="0" smtClean="0"/>
              <a:t>, небылицами, прибаутками, присказками, шутками), с разными видами народной песни (хороводной, плясовой, игровой, лирической) и играми. </a:t>
            </a:r>
            <a:br>
              <a:rPr lang="ru-RU" sz="2000" dirty="0" smtClean="0"/>
            </a:br>
            <a:r>
              <a:rPr lang="ru-RU" sz="2000" dirty="0" smtClean="0"/>
              <a:t>2. У детей будут сформировано умение  свободно и  непринужденно  общаться,  умение разыгрывать спектакль по знакомому сюжету,  выразительно в своей роли и в игровом взаимодействии,  умение  сочинять этюды по сказкам, нафантазированным сюжетам. </a:t>
            </a:r>
            <a:br>
              <a:rPr lang="ru-RU" sz="2000" dirty="0" smtClean="0"/>
            </a:br>
            <a:r>
              <a:rPr lang="ru-RU" sz="2000" dirty="0" smtClean="0"/>
              <a:t>3. Разовьется сфера чувств, готовность к творчеству, коммуникабельность.</a:t>
            </a:r>
            <a:br>
              <a:rPr lang="ru-RU" sz="2000" dirty="0" smtClean="0"/>
            </a:br>
            <a:r>
              <a:rPr lang="ru-RU" sz="2000" dirty="0" smtClean="0"/>
              <a:t>4. Будет сформирована выразительная,  красочная, полная ярких сравнений, речь.</a:t>
            </a:r>
            <a:br>
              <a:rPr lang="ru-RU" sz="2000" dirty="0" smtClean="0"/>
            </a:br>
            <a:endParaRPr lang="ru-RU"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95</TotalTime>
  <Words>350</Words>
  <Application>Microsoft Office PowerPoint</Application>
  <PresentationFormat>Экран (4:3)</PresentationFormat>
  <Paragraphs>41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Фольклорный музыкально-образовательный проект «Детский календарь карелии»</vt:lpstr>
      <vt:lpstr> “ Едва ли можно найти материал более близкий, затрагивающий интересы и потребности   детского возраста и потому самый занимательный, чем тот, который связан с детским бытом, с повседневной детской жизнью, который возник, вырос и развился из исканий высокой радости детской народной массы. Это - детский фольклор.” Г.С. Виноградов, крупнейший исследователь детского фольклора.</vt:lpstr>
      <vt:lpstr>Вид проекта: творческий, групповой, комплексный. Участники: дети средней группы «Пчелки»; «Непоседы». Возраст детей: 4-5 лет. </vt:lpstr>
      <vt:lpstr>Продукт совместной деятельности: народный праздник, вокальное пение. Продукт детской деятельности:   1. Создание альбомов детских работ. 2. Выставка детских музыкальных инструментов, изготовленных своими руками. 3. Конкурс детских работ по росписи пасхальных яиц.    </vt:lpstr>
      <vt:lpstr>Постановка проблемы   В настоящее время многие современные дети растут на примитивных музыкальных “шедеврах”, единственной целью которых является бездумное подчинение ритму и оглушительной какофонии звуков. Это создает обстановку духовной бедности и художественной серости,  и не способствует гармоничному и нравственному развитию личности. Наблюдая за детьми во время проведения фольклорных праздников, театральных народных представлений, фольклорных спектаклей, при знакомстве с различными формами устного народного творчества и малыми музыкальными фольклорными формами, виден их живой интерес к этому процессу и познавательная активность. У детей рождается ответное, душевное чувство, интерес к обычаям и культуре народа, носителями которой они являются, гармонично формируются нравственные ценности: представление о добре, красоте, правде и верности, которые приобретают в наши дни особую значимость. Прислушиваясь к речи детей, можно отметить ее скудность, слабые попытки строить логические фразы, рассказы, высказывать мысли, пересказывать текст. В разговорной речи  детей присутствуют слова уличного жаргона, а пословицы, небылицы, поговорки, скороговорки (древнейшая логопедия), прибаутки, песни, потешные и докучные сказки и т.д. не только открывают звуковые красоты родного слова, координируют движение и речь, но и расширяют, обогащают, активизируют словарный запас ребенка. </vt:lpstr>
      <vt:lpstr>Краткое описание проекта Целью данного проекта является освоение детьми фольклорного наследия русского народа,  как самобытной,  целостной системы гармоничного и творческого развития личности.  Данный проект является необходимым, т.к. дети нашего сада проявляют активный интерес и желание заниматься поэтическим и музыкальным фольклором, с удовольствием принимают участие в театрализованных представлениях и фольклорных праздниках, проявляют навыки актерского мастерства в инсценировках, играх, плясках, хороводах, что доставляет им большую радость.  В результате реализации проекта у детей будут сформированы навыки актерского мастерства, будут развиваться импровизационные способности, коммуникативно-речевая деятельность через обыгрывание произведений детского фольклора. И уже как вершина творческого достижения – это их участие в постановке театрализованного представления, где в совокупности представлены различные жанры народного песенного и поэтического творчества.  Педагоги получат интересную технологию работы с детьми, основанную на создании образно-игровых ситуаций, требующих от детей перевоплощения, работы фантазии, воображения. Они сделают вхождение в мир фольклора для ребенка желанным, интересным, занимательным, личностно окрашенным и значимым. Также педагоги приобретут опыт в изготовлении костюмов, бутафории, реквизита и опыт совместного сотрудничества с детьми и родителями. Проект будет реализовываться через систему групповых и игровых занятий с детьми, через презентацию для родителей, через участие детей  в театрализованном представлении. Всего в проект будут вовлечены 37  детей дошкольного возраста и их родители, музыкальный руководитель и 2 воспитателя. </vt:lpstr>
      <vt:lpstr>Цель проекта:      Приобщение детей к истокам русской и карельской народной культуры, воспитание у детей способность и умение эстетически воспринимать произведения народного творчества, развитие умение и навыки исполнительской деятельности.        Процесс познания и усвоения духовной культуры должен начинаться как можно раньше. «С  молоком матери» ребенок должен впитывать культуру своего народа через колыбельные песни, потешки, игры – забавы, пословицы, поговорки, сказки, произведения декоративного народного искусства. Только в этом случае народное творчество оставит в душе ребенка глубокий след, вызовет устойчивый интерес.   </vt:lpstr>
      <vt:lpstr>Задачи: 1. Формировать у детей устойчивый интерес к народному творчеству, желание  знакомиться с разнообразными жанрами фольклора.  2. Развивать умение разыгрывать театральные  представления, основанные на русском фольклоре. 3. Создавать необходимую предметно–развивающую среду.  4. Развивать творческие способности дошкольника. 5. Воспитывать патриотические чувства, гордость за великую державу. </vt:lpstr>
      <vt:lpstr>Предполагаемый результат: В результате реализации проекта:  1. Дети познакомятся : с устным народным творчеством (скороговорками, потешками, небылицами, прибаутками, присказками, шутками), с разными видами народной песни (хороводной, плясовой, игровой, лирической) и играми.  2. У детей будут сформировано умение  свободно и  непринужденно  общаться,  умение разыгрывать спектакль по знакомому сюжету,  выразительно в своей роли и в игровом взаимодействии,  умение  сочинять этюды по сказкам, нафантазированным сюжетам.  3. Разовьется сфера чувств, готовность к творчеству, коммуникабельность. 4. Будет сформирована выразительная,  красочная, полная ярких сравнений, речь. </vt:lpstr>
      <vt:lpstr>     </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Фольклорный музыкально-образовательный проект «Русская изба»</dc:title>
  <dc:creator>Натуся</dc:creator>
  <cp:lastModifiedBy>1</cp:lastModifiedBy>
  <cp:revision>19</cp:revision>
  <dcterms:created xsi:type="dcterms:W3CDTF">2012-10-03T06:05:32Z</dcterms:created>
  <dcterms:modified xsi:type="dcterms:W3CDTF">2016-01-27T06:40:34Z</dcterms:modified>
</cp:coreProperties>
</file>