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65" r:id="rId9"/>
    <p:sldId id="263"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3139597-BC37-49DE-82C3-DF0DB22D6EA3}" type="datetimeFigureOut">
              <a:rPr lang="ru-RU" smtClean="0"/>
              <a:t>12.03.2016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392975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139597-BC37-49DE-82C3-DF0DB22D6EA3}" type="datetimeFigureOut">
              <a:rPr lang="ru-RU" smtClean="0"/>
              <a:t>12.03.2016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117542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139597-BC37-49DE-82C3-DF0DB22D6EA3}" type="datetimeFigureOut">
              <a:rPr lang="ru-RU" smtClean="0"/>
              <a:t>12.03.2016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37016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139597-BC37-49DE-82C3-DF0DB22D6EA3}" type="datetimeFigureOut">
              <a:rPr lang="ru-RU" smtClean="0"/>
              <a:t>12.03.2016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407880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3139597-BC37-49DE-82C3-DF0DB22D6EA3}" type="datetimeFigureOut">
              <a:rPr lang="ru-RU" smtClean="0"/>
              <a:t>12.03.2016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154544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3139597-BC37-49DE-82C3-DF0DB22D6EA3}" type="datetimeFigureOut">
              <a:rPr lang="ru-RU" smtClean="0"/>
              <a:t>12.03.2016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233157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3139597-BC37-49DE-82C3-DF0DB22D6EA3}" type="datetimeFigureOut">
              <a:rPr lang="ru-RU" smtClean="0"/>
              <a:t>12.03.2016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10342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3139597-BC37-49DE-82C3-DF0DB22D6EA3}" type="datetimeFigureOut">
              <a:rPr lang="ru-RU" smtClean="0"/>
              <a:t>12.03.2016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1453644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3139597-BC37-49DE-82C3-DF0DB22D6EA3}" type="datetimeFigureOut">
              <a:rPr lang="ru-RU" smtClean="0"/>
              <a:t>12.03.2016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45321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139597-BC37-49DE-82C3-DF0DB22D6EA3}" type="datetimeFigureOut">
              <a:rPr lang="ru-RU" smtClean="0"/>
              <a:t>12.03.2016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174731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139597-BC37-49DE-82C3-DF0DB22D6EA3}" type="datetimeFigureOut">
              <a:rPr lang="ru-RU" smtClean="0"/>
              <a:t>12.03.2016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0801E-7D81-4CE9-B5F8-BCBC69BF25C1}" type="slidenum">
              <a:rPr lang="ru-RU" smtClean="0"/>
              <a:t>‹#›</a:t>
            </a:fld>
            <a:endParaRPr lang="ru-RU"/>
          </a:p>
        </p:txBody>
      </p:sp>
    </p:spTree>
    <p:extLst>
      <p:ext uri="{BB962C8B-B14F-4D97-AF65-F5344CB8AC3E}">
        <p14:creationId xmlns:p14="http://schemas.microsoft.com/office/powerpoint/2010/main" val="373514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39597-BC37-49DE-82C3-DF0DB22D6EA3}" type="datetimeFigureOut">
              <a:rPr lang="ru-RU" smtClean="0"/>
              <a:t>12.03.2016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0801E-7D81-4CE9-B5F8-BCBC69BF25C1}" type="slidenum">
              <a:rPr lang="ru-RU" smtClean="0"/>
              <a:t>‹#›</a:t>
            </a:fld>
            <a:endParaRPr lang="ru-RU"/>
          </a:p>
        </p:txBody>
      </p:sp>
    </p:spTree>
    <p:extLst>
      <p:ext uri="{BB962C8B-B14F-4D97-AF65-F5344CB8AC3E}">
        <p14:creationId xmlns:p14="http://schemas.microsoft.com/office/powerpoint/2010/main" val="236360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33.jpeg"/><Relationship Id="rId7" Type="http://schemas.openxmlformats.org/officeDocument/2006/relationships/image" Target="../media/image3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34.jpeg"/></Relationships>
</file>

<file path=ppt/slides/_rels/slide11.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image" Target="../media/image42.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41.jpeg"/><Relationship Id="rId5" Type="http://schemas.openxmlformats.org/officeDocument/2006/relationships/image" Target="../media/image40.jpeg"/><Relationship Id="rId4" Type="http://schemas.openxmlformats.org/officeDocument/2006/relationships/image" Target="../media/image39.jpeg"/></Relationships>
</file>

<file path=ppt/slides/_rels/slide12.xml.rels><?xml version="1.0" encoding="UTF-8" standalone="yes"?>
<Relationships xmlns="http://schemas.openxmlformats.org/package/2006/relationships"><Relationship Id="rId8" Type="http://schemas.openxmlformats.org/officeDocument/2006/relationships/image" Target="../media/image48.jpeg"/><Relationship Id="rId3" Type="http://schemas.openxmlformats.org/officeDocument/2006/relationships/image" Target="../media/image43.png"/><Relationship Id="rId7" Type="http://schemas.openxmlformats.org/officeDocument/2006/relationships/image" Target="../media/image4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46.jpeg"/><Relationship Id="rId5" Type="http://schemas.openxmlformats.org/officeDocument/2006/relationships/image" Target="../media/image45.jpeg"/><Relationship Id="rId4" Type="http://schemas.openxmlformats.org/officeDocument/2006/relationships/image" Target="../media/image44.png"/></Relationships>
</file>

<file path=ppt/slides/_rels/slide1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52.jpeg"/><Relationship Id="rId5" Type="http://schemas.openxmlformats.org/officeDocument/2006/relationships/image" Target="../media/image51.jpeg"/><Relationship Id="rId4" Type="http://schemas.openxmlformats.org/officeDocument/2006/relationships/image" Target="../media/image50.jpg"/></Relationships>
</file>

<file path=ppt/slides/_rels/slide14.xml.rels><?xml version="1.0" encoding="UTF-8" standalone="yes"?>
<Relationships xmlns="http://schemas.openxmlformats.org/package/2006/relationships"><Relationship Id="rId3" Type="http://schemas.openxmlformats.org/officeDocument/2006/relationships/image" Target="../media/image53.png"/><Relationship Id="rId7" Type="http://schemas.openxmlformats.org/officeDocument/2006/relationships/image" Target="../media/image5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56.jpeg"/><Relationship Id="rId5" Type="http://schemas.openxmlformats.org/officeDocument/2006/relationships/image" Target="../media/image55.jpeg"/><Relationship Id="rId4" Type="http://schemas.openxmlformats.org/officeDocument/2006/relationships/image" Target="../media/image54.jpeg"/></Relationships>
</file>

<file path=ppt/slides/_rels/slide15.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61.jpeg"/><Relationship Id="rId5" Type="http://schemas.openxmlformats.org/officeDocument/2006/relationships/image" Target="../media/image60.jpeg"/><Relationship Id="rId4" Type="http://schemas.openxmlformats.org/officeDocument/2006/relationships/image" Target="../media/image59.jpeg"/></Relationships>
</file>

<file path=ppt/slides/_rels/slide16.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65.jpeg"/><Relationship Id="rId5" Type="http://schemas.openxmlformats.org/officeDocument/2006/relationships/image" Target="../media/image64.jpeg"/><Relationship Id="rId4" Type="http://schemas.openxmlformats.org/officeDocument/2006/relationships/image" Target="../media/image63.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8.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22.png"/><Relationship Id="rId7" Type="http://schemas.openxmlformats.org/officeDocument/2006/relationships/image" Target="../media/image26.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8" name="Рисунок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1600" y="548680"/>
            <a:ext cx="6696744" cy="904061"/>
          </a:xfrm>
          <a:prstGeom prst="rect">
            <a:avLst/>
          </a:prstGeom>
        </p:spPr>
      </p:pic>
      <p:pic>
        <p:nvPicPr>
          <p:cNvPr id="9" name="Рисунок 8"/>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23528" y="1700808"/>
            <a:ext cx="8675453" cy="1556792"/>
          </a:xfrm>
          <a:prstGeom prst="rect">
            <a:avLst/>
          </a:prstGeom>
        </p:spPr>
      </p:pic>
      <p:pic>
        <p:nvPicPr>
          <p:cNvPr id="10" name="Рисунок 9"/>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171701" y="3257600"/>
            <a:ext cx="2800598" cy="1584176"/>
          </a:xfrm>
          <a:prstGeom prst="rect">
            <a:avLst/>
          </a:prstGeom>
        </p:spPr>
      </p:pic>
      <p:sp>
        <p:nvSpPr>
          <p:cNvPr id="11" name="TextBox 10"/>
          <p:cNvSpPr txBox="1"/>
          <p:nvPr/>
        </p:nvSpPr>
        <p:spPr>
          <a:xfrm>
            <a:off x="5508104" y="5470226"/>
            <a:ext cx="3191756" cy="1200329"/>
          </a:xfrm>
          <a:prstGeom prst="rect">
            <a:avLst/>
          </a:prstGeom>
          <a:noFill/>
        </p:spPr>
        <p:txBody>
          <a:bodyPr wrap="square" rtlCol="0">
            <a:spAutoFit/>
          </a:bodyPr>
          <a:lstStyle/>
          <a:p>
            <a:r>
              <a:rPr lang="ru-RU" sz="2400" b="1" dirty="0" smtClean="0">
                <a:solidFill>
                  <a:schemeClr val="accent6">
                    <a:lumMod val="75000"/>
                  </a:schemeClr>
                </a:solidFill>
                <a:latin typeface="Monotype Corsiva" panose="03010101010201010101" pitchFamily="66" charset="0"/>
              </a:rPr>
              <a:t>Выполнили: </a:t>
            </a:r>
          </a:p>
          <a:p>
            <a:r>
              <a:rPr lang="ru-RU" sz="2400" b="1" dirty="0" smtClean="0">
                <a:solidFill>
                  <a:schemeClr val="accent6">
                    <a:lumMod val="75000"/>
                  </a:schemeClr>
                </a:solidFill>
                <a:latin typeface="Monotype Corsiva" panose="03010101010201010101" pitchFamily="66" charset="0"/>
              </a:rPr>
              <a:t>Восп. Ратникова О.А.</a:t>
            </a:r>
          </a:p>
          <a:p>
            <a:r>
              <a:rPr lang="ru-RU" sz="2400" b="1" dirty="0" smtClean="0">
                <a:solidFill>
                  <a:schemeClr val="accent6">
                    <a:lumMod val="75000"/>
                  </a:schemeClr>
                </a:solidFill>
                <a:latin typeface="Monotype Corsiva" panose="03010101010201010101" pitchFamily="66" charset="0"/>
              </a:rPr>
              <a:t>Восп. Чеховская В.В.</a:t>
            </a:r>
            <a:endParaRPr lang="ru-RU" sz="2400" b="1" dirty="0">
              <a:solidFill>
                <a:schemeClr val="accent6">
                  <a:lumMod val="75000"/>
                </a:schemeClr>
              </a:solidFill>
              <a:latin typeface="Monotype Corsiva" panose="03010101010201010101" pitchFamily="66" charset="0"/>
            </a:endParaRPr>
          </a:p>
        </p:txBody>
      </p:sp>
      <p:pic>
        <p:nvPicPr>
          <p:cNvPr id="2" name="Рисунок 1"/>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979712" y="4680782"/>
            <a:ext cx="4968552" cy="792088"/>
          </a:xfrm>
          <a:prstGeom prst="rect">
            <a:avLst/>
          </a:prstGeom>
        </p:spPr>
      </p:pic>
    </p:spTree>
    <p:extLst>
      <p:ext uri="{BB962C8B-B14F-4D97-AF65-F5344CB8AC3E}">
        <p14:creationId xmlns:p14="http://schemas.microsoft.com/office/powerpoint/2010/main" val="554143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2" name="Рисунок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784106" y="727024"/>
            <a:ext cx="3497365" cy="3135713"/>
          </a:xfrm>
          <a:prstGeom prst="rect">
            <a:avLst/>
          </a:prstGeom>
        </p:spPr>
      </p:pic>
      <p:pic>
        <p:nvPicPr>
          <p:cNvPr id="3" name="Рисунок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14465" y="1713489"/>
            <a:ext cx="1269641" cy="1125545"/>
          </a:xfrm>
          <a:prstGeom prst="rect">
            <a:avLst/>
          </a:prstGeom>
          <a:ln w="19050">
            <a:solidFill>
              <a:schemeClr val="bg2"/>
            </a:solidFill>
          </a:ln>
        </p:spPr>
      </p:pic>
      <p:pic>
        <p:nvPicPr>
          <p:cNvPr id="6" name="Рисунок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4465" y="2819943"/>
            <a:ext cx="1269642" cy="1042794"/>
          </a:xfrm>
          <a:prstGeom prst="rect">
            <a:avLst/>
          </a:prstGeom>
          <a:ln w="19050">
            <a:solidFill>
              <a:schemeClr val="bg2"/>
            </a:solidFill>
          </a:ln>
        </p:spPr>
      </p:pic>
      <p:pic>
        <p:nvPicPr>
          <p:cNvPr id="7" name="Рисунок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14465" y="727024"/>
            <a:ext cx="1269642" cy="990657"/>
          </a:xfrm>
          <a:prstGeom prst="rect">
            <a:avLst/>
          </a:prstGeom>
          <a:ln w="19050">
            <a:solidFill>
              <a:schemeClr val="bg2"/>
            </a:solidFill>
          </a:ln>
        </p:spPr>
      </p:pic>
      <p:cxnSp>
        <p:nvCxnSpPr>
          <p:cNvPr id="9" name="Прямая соединительная линия 8"/>
          <p:cNvCxnSpPr/>
          <p:nvPr/>
        </p:nvCxnSpPr>
        <p:spPr>
          <a:xfrm>
            <a:off x="467543" y="3862737"/>
            <a:ext cx="481392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467543" y="727024"/>
            <a:ext cx="481392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5281471" y="727024"/>
            <a:ext cx="0" cy="313571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14466" y="727024"/>
            <a:ext cx="0" cy="317842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pic>
        <p:nvPicPr>
          <p:cNvPr id="23" name="Рисунок 22"/>
          <p:cNvPicPr>
            <a:picLocks noChangeAspect="1"/>
          </p:cNvPicPr>
          <p:nvPr/>
        </p:nvPicPr>
        <p:blipFill>
          <a:blip r:embed="rId7" cstate="email">
            <a:extLst>
              <a:ext uri="{BEBA8EAE-BF5A-486C-A8C5-ECC9F3942E4B}">
                <a14:imgProps xmlns:a14="http://schemas.microsoft.com/office/drawing/2010/main">
                  <a14:imgLayer r:embed="rId8">
                    <a14:imgEffect>
                      <a14:colorTemperature colorTemp="11200"/>
                    </a14:imgEffect>
                  </a14:imgLayer>
                </a14:imgProps>
              </a:ext>
              <a:ext uri="{28A0092B-C50C-407E-A947-70E740481C1C}">
                <a14:useLocalDpi xmlns:a14="http://schemas.microsoft.com/office/drawing/2010/main"/>
              </a:ext>
            </a:extLst>
          </a:blip>
          <a:stretch>
            <a:fillRect/>
          </a:stretch>
        </p:blipFill>
        <p:spPr>
          <a:xfrm>
            <a:off x="5436096" y="568492"/>
            <a:ext cx="3217939" cy="606045"/>
          </a:xfrm>
          <a:prstGeom prst="rect">
            <a:avLst/>
          </a:prstGeom>
        </p:spPr>
      </p:pic>
      <p:sp>
        <p:nvSpPr>
          <p:cNvPr id="24" name="TextBox 23"/>
          <p:cNvSpPr txBox="1"/>
          <p:nvPr/>
        </p:nvSpPr>
        <p:spPr>
          <a:xfrm>
            <a:off x="5436096" y="1222352"/>
            <a:ext cx="3456384" cy="2800767"/>
          </a:xfrm>
          <a:prstGeom prst="rect">
            <a:avLst/>
          </a:prstGeom>
          <a:noFill/>
        </p:spPr>
        <p:txBody>
          <a:bodyPr wrap="square" rtlCol="0">
            <a:spAutoFit/>
          </a:bodyPr>
          <a:lstStyle/>
          <a:p>
            <a:r>
              <a:rPr lang="ru-RU" sz="1600" b="1" dirty="0">
                <a:solidFill>
                  <a:srgbClr val="660033"/>
                </a:solidFill>
              </a:rPr>
              <a:t>это небольшой элегантный олень красновато-коричневого цвета. Такой окрас животному свойственен в течение лета. Далее косуля становится серой, бледно-коричневой или даже черной - в зимний период года. Хвост у нее совсем небольшой, а в холода он совершенно незаметен или вовсе отсутствует. Самцы крупнее, чем самки, и имеют короткие рога, </a:t>
            </a:r>
          </a:p>
        </p:txBody>
      </p:sp>
      <p:sp>
        <p:nvSpPr>
          <p:cNvPr id="25" name="TextBox 24"/>
          <p:cNvSpPr txBox="1"/>
          <p:nvPr/>
        </p:nvSpPr>
        <p:spPr>
          <a:xfrm>
            <a:off x="467542" y="4009664"/>
            <a:ext cx="8424937" cy="2800767"/>
          </a:xfrm>
          <a:prstGeom prst="rect">
            <a:avLst/>
          </a:prstGeom>
          <a:noFill/>
        </p:spPr>
        <p:txBody>
          <a:bodyPr wrap="square" rtlCol="0">
            <a:spAutoFit/>
          </a:bodyPr>
          <a:lstStyle/>
          <a:p>
            <a:r>
              <a:rPr lang="ru-RU" sz="1600" b="1" dirty="0">
                <a:solidFill>
                  <a:srgbClr val="660033"/>
                </a:solidFill>
              </a:rPr>
              <a:t>как правило, с тремя точками. Навес держится с октября по январь. Новая пара, которая начинает быстро расти, сразу покрывается «бархатом» обложенной кожи, именно она поставляет кровь к растущим рогам</a:t>
            </a:r>
            <a:r>
              <a:rPr lang="ru-RU" sz="1600" b="1" dirty="0" smtClean="0">
                <a:solidFill>
                  <a:srgbClr val="660033"/>
                </a:solidFill>
              </a:rPr>
              <a:t>.</a:t>
            </a:r>
            <a:r>
              <a:rPr lang="ru-RU" sz="1600" dirty="0"/>
              <a:t> </a:t>
            </a:r>
            <a:r>
              <a:rPr lang="ru-RU" sz="1600" b="1" dirty="0" smtClean="0">
                <a:solidFill>
                  <a:srgbClr val="660033"/>
                </a:solidFill>
              </a:rPr>
              <a:t> В </a:t>
            </a:r>
            <a:r>
              <a:rPr lang="ru-RU" sz="1600" b="1" dirty="0">
                <a:solidFill>
                  <a:srgbClr val="660033"/>
                </a:solidFill>
              </a:rPr>
              <a:t>крае обитает только две ограниченных популяции данного вида (в лесостепи </a:t>
            </a:r>
            <a:r>
              <a:rPr lang="ru-RU" sz="1600" b="1" dirty="0" err="1">
                <a:solidFill>
                  <a:srgbClr val="660033"/>
                </a:solidFill>
              </a:rPr>
              <a:t>Ачинского</a:t>
            </a:r>
            <a:r>
              <a:rPr lang="ru-RU" sz="1600" b="1" dirty="0">
                <a:solidFill>
                  <a:srgbClr val="660033"/>
                </a:solidFill>
              </a:rPr>
              <a:t> и </a:t>
            </a:r>
            <a:r>
              <a:rPr lang="ru-RU" sz="1600" b="1" dirty="0" err="1">
                <a:solidFill>
                  <a:srgbClr val="660033"/>
                </a:solidFill>
              </a:rPr>
              <a:t>Боготольского</a:t>
            </a:r>
            <a:r>
              <a:rPr lang="ru-RU" sz="1600" b="1" dirty="0">
                <a:solidFill>
                  <a:srgbClr val="660033"/>
                </a:solidFill>
              </a:rPr>
              <a:t> районов и в Сухобузимском районе) общей численностью 410-440 особей. За последние 15-20 лет общая численность косули сократилась примерно на треть.</a:t>
            </a:r>
            <a:r>
              <a:rPr lang="ru-RU" sz="1600" dirty="0"/>
              <a:t> </a:t>
            </a:r>
            <a:r>
              <a:rPr lang="ru-RU" sz="1600" b="1" dirty="0">
                <a:solidFill>
                  <a:srgbClr val="660033"/>
                </a:solidFill>
              </a:rPr>
              <a:t>Причины сокращения — браконьерская охота и сокращение мест обитания из-за хозяйственной деятельности человека.</a:t>
            </a:r>
            <a:r>
              <a:rPr lang="ru-RU" sz="1600" dirty="0"/>
              <a:t/>
            </a:r>
            <a:br>
              <a:rPr lang="ru-RU" sz="1600" dirty="0"/>
            </a:br>
            <a:r>
              <a:rPr lang="ru-RU" sz="1600" dirty="0"/>
              <a:t/>
            </a:r>
            <a:br>
              <a:rPr lang="ru-RU" sz="1600" dirty="0"/>
            </a:br>
            <a:r>
              <a:rPr lang="ru-RU" sz="1600" dirty="0"/>
              <a:t/>
            </a:r>
            <a:br>
              <a:rPr lang="ru-RU" sz="1600" dirty="0"/>
            </a:br>
            <a:r>
              <a:rPr lang="ru-RU" sz="1600" dirty="0"/>
              <a:t/>
            </a:r>
            <a:br>
              <a:rPr lang="ru-RU" sz="1600" dirty="0"/>
            </a:br>
            <a:endParaRPr lang="ru-RU" sz="1600" b="1" dirty="0">
              <a:solidFill>
                <a:srgbClr val="660033"/>
              </a:solidFill>
            </a:endParaRPr>
          </a:p>
        </p:txBody>
      </p:sp>
    </p:spTree>
    <p:extLst>
      <p:ext uri="{BB962C8B-B14F-4D97-AF65-F5344CB8AC3E}">
        <p14:creationId xmlns:p14="http://schemas.microsoft.com/office/powerpoint/2010/main" val="625515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98746" y="502548"/>
            <a:ext cx="3441529" cy="647740"/>
          </a:xfrm>
          <a:prstGeom prst="rect">
            <a:avLst/>
          </a:prstGeom>
        </p:spPr>
      </p:pic>
      <p:pic>
        <p:nvPicPr>
          <p:cNvPr id="6" name="Рисунок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907724" y="875868"/>
            <a:ext cx="3287664" cy="3240360"/>
          </a:xfrm>
          <a:prstGeom prst="rect">
            <a:avLst/>
          </a:prstGeom>
        </p:spPr>
      </p:pic>
      <p:pic>
        <p:nvPicPr>
          <p:cNvPr id="7" name="Рисунок 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82555" y="875868"/>
            <a:ext cx="1325169" cy="1008956"/>
          </a:xfrm>
          <a:prstGeom prst="rect">
            <a:avLst/>
          </a:prstGeom>
          <a:ln w="28575">
            <a:solidFill>
              <a:schemeClr val="bg2"/>
            </a:solidFill>
          </a:ln>
        </p:spPr>
      </p:pic>
      <p:pic>
        <p:nvPicPr>
          <p:cNvPr id="8" name="Рисунок 7"/>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587809" y="1884824"/>
            <a:ext cx="1325169" cy="1085992"/>
          </a:xfrm>
          <a:prstGeom prst="rect">
            <a:avLst/>
          </a:prstGeom>
          <a:ln w="28575">
            <a:solidFill>
              <a:schemeClr val="bg2"/>
            </a:solidFill>
          </a:ln>
        </p:spPr>
      </p:pic>
      <p:pic>
        <p:nvPicPr>
          <p:cNvPr id="9" name="Рисунок 8"/>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87809" y="2970816"/>
            <a:ext cx="1325169" cy="1119515"/>
          </a:xfrm>
          <a:prstGeom prst="rect">
            <a:avLst/>
          </a:prstGeom>
          <a:ln w="28575">
            <a:solidFill>
              <a:schemeClr val="bg2"/>
            </a:solidFill>
          </a:ln>
        </p:spPr>
      </p:pic>
      <p:cxnSp>
        <p:nvCxnSpPr>
          <p:cNvPr id="11" name="Прямая соединительная линия 10"/>
          <p:cNvCxnSpPr/>
          <p:nvPr/>
        </p:nvCxnSpPr>
        <p:spPr>
          <a:xfrm>
            <a:off x="582555" y="826418"/>
            <a:ext cx="4612833"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587809" y="4116228"/>
            <a:ext cx="4612833"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5172261" y="826418"/>
            <a:ext cx="0" cy="3290232"/>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587809" y="790641"/>
            <a:ext cx="0" cy="3326009"/>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292080" y="1058665"/>
            <a:ext cx="3600400" cy="3416320"/>
          </a:xfrm>
          <a:prstGeom prst="rect">
            <a:avLst/>
          </a:prstGeom>
          <a:noFill/>
        </p:spPr>
        <p:txBody>
          <a:bodyPr wrap="square" rtlCol="0">
            <a:spAutoFit/>
          </a:bodyPr>
          <a:lstStyle/>
          <a:p>
            <a:r>
              <a:rPr lang="ru-RU" b="1" dirty="0">
                <a:solidFill>
                  <a:srgbClr val="660033"/>
                </a:solidFill>
              </a:rPr>
              <a:t>Белый медведь является одним из видов крупных млекопитающих семейства </a:t>
            </a:r>
            <a:r>
              <a:rPr lang="ru-RU" b="1" dirty="0" err="1">
                <a:solidFill>
                  <a:srgbClr val="660033"/>
                </a:solidFill>
              </a:rPr>
              <a:t>медведевых</a:t>
            </a:r>
            <a:r>
              <a:rPr lang="ru-RU" b="1" dirty="0">
                <a:solidFill>
                  <a:srgbClr val="660033"/>
                </a:solidFill>
              </a:rPr>
              <a:t> и обитает в Арктике</a:t>
            </a:r>
            <a:r>
              <a:rPr lang="ru-RU" b="1" dirty="0" smtClean="0">
                <a:solidFill>
                  <a:srgbClr val="660033"/>
                </a:solidFill>
              </a:rPr>
              <a:t>.</a:t>
            </a:r>
          </a:p>
          <a:p>
            <a:r>
              <a:rPr lang="ru-RU" b="1" dirty="0" smtClean="0">
                <a:solidFill>
                  <a:srgbClr val="660033"/>
                </a:solidFill>
              </a:rPr>
              <a:t>В Красноярском </a:t>
            </a:r>
            <a:r>
              <a:rPr lang="ru-RU" b="1" dirty="0">
                <a:solidFill>
                  <a:srgbClr val="660033"/>
                </a:solidFill>
              </a:rPr>
              <a:t>крае встречается в полярной области акваторий морей Лаптевых и Карского и в прибрежной материковой зоне от Енисейского до </a:t>
            </a:r>
            <a:r>
              <a:rPr lang="ru-RU" b="1" dirty="0" err="1">
                <a:solidFill>
                  <a:srgbClr val="660033"/>
                </a:solidFill>
              </a:rPr>
              <a:t>Хатангского</a:t>
            </a:r>
            <a:r>
              <a:rPr lang="ru-RU" b="1" dirty="0">
                <a:solidFill>
                  <a:srgbClr val="660033"/>
                </a:solidFill>
              </a:rPr>
              <a:t> залива</a:t>
            </a:r>
            <a:r>
              <a:rPr lang="ru-RU" b="1" dirty="0" smtClean="0">
                <a:solidFill>
                  <a:srgbClr val="660033"/>
                </a:solidFill>
              </a:rPr>
              <a:t>. </a:t>
            </a:r>
            <a:r>
              <a:rPr lang="ru-RU" b="1" dirty="0">
                <a:solidFill>
                  <a:srgbClr val="660033"/>
                </a:solidFill>
              </a:rPr>
              <a:t>Имеет обтекаемую форму туловища, у него </a:t>
            </a:r>
            <a:r>
              <a:rPr lang="ru-RU" b="1" dirty="0" smtClean="0">
                <a:solidFill>
                  <a:srgbClr val="660033"/>
                </a:solidFill>
              </a:rPr>
              <a:t>расширенные</a:t>
            </a:r>
            <a:endParaRPr lang="ru-RU" b="1" dirty="0">
              <a:solidFill>
                <a:srgbClr val="660033"/>
              </a:solidFill>
            </a:endParaRPr>
          </a:p>
        </p:txBody>
      </p:sp>
      <p:sp>
        <p:nvSpPr>
          <p:cNvPr id="23" name="TextBox 22"/>
          <p:cNvSpPr txBox="1"/>
          <p:nvPr/>
        </p:nvSpPr>
        <p:spPr>
          <a:xfrm>
            <a:off x="345577" y="4365104"/>
            <a:ext cx="8545280" cy="1477328"/>
          </a:xfrm>
          <a:prstGeom prst="rect">
            <a:avLst/>
          </a:prstGeom>
          <a:noFill/>
        </p:spPr>
        <p:txBody>
          <a:bodyPr wrap="square" rtlCol="0">
            <a:spAutoFit/>
          </a:bodyPr>
          <a:lstStyle/>
          <a:p>
            <a:r>
              <a:rPr lang="ru-RU" b="1" dirty="0">
                <a:solidFill>
                  <a:srgbClr val="660033"/>
                </a:solidFill>
              </a:rPr>
              <a:t>лапы, узкая голова со спрямленным профилем, высоко расположенные глаза, удлиненная подвижная шея, крепкие зубы, мощные клыки и когти. Длина тела взрослого самца равна 200—250 см, взрослой самки — 160—250 см. Хвост короткий, скрыт в шерсти. Масса взрослых особей осенью: самцов 350—400 кг (максимальная до 800 кг), самок 200—250 кг (максимальная до 400 кг).</a:t>
            </a:r>
          </a:p>
        </p:txBody>
      </p:sp>
    </p:spTree>
    <p:extLst>
      <p:ext uri="{BB962C8B-B14F-4D97-AF65-F5344CB8AC3E}">
        <p14:creationId xmlns:p14="http://schemas.microsoft.com/office/powerpoint/2010/main" val="3527276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a:ln>
            <a:solidFill>
              <a:schemeClr val="bg2"/>
            </a:solidFill>
          </a:ln>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2040" y="476672"/>
            <a:ext cx="3472068" cy="645302"/>
          </a:xfrm>
          <a:prstGeom prst="rect">
            <a:avLst/>
          </a:prstGeom>
        </p:spPr>
      </p:pic>
      <p:pic>
        <p:nvPicPr>
          <p:cNvPr id="6" name="Рисунок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20072" y="1075422"/>
            <a:ext cx="3417431" cy="499351"/>
          </a:xfrm>
          <a:prstGeom prst="rect">
            <a:avLst/>
          </a:prstGeom>
        </p:spPr>
      </p:pic>
      <p:pic>
        <p:nvPicPr>
          <p:cNvPr id="7" name="Рисунок 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61931" y="4395886"/>
            <a:ext cx="1462462" cy="1027363"/>
          </a:xfrm>
          <a:prstGeom prst="rect">
            <a:avLst/>
          </a:prstGeom>
          <a:ln w="28575">
            <a:solidFill>
              <a:schemeClr val="bg2"/>
            </a:solidFill>
          </a:ln>
        </p:spPr>
      </p:pic>
      <p:pic>
        <p:nvPicPr>
          <p:cNvPr id="8" name="Рисунок 7"/>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61931" y="1050337"/>
            <a:ext cx="4556894" cy="3317353"/>
          </a:xfrm>
          <a:prstGeom prst="rect">
            <a:avLst/>
          </a:prstGeom>
        </p:spPr>
      </p:pic>
      <p:pic>
        <p:nvPicPr>
          <p:cNvPr id="9" name="Рисунок 8"/>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1962634" y="4410085"/>
            <a:ext cx="1457304" cy="1013164"/>
          </a:xfrm>
          <a:prstGeom prst="rect">
            <a:avLst/>
          </a:prstGeom>
          <a:ln w="38100">
            <a:solidFill>
              <a:schemeClr val="bg2"/>
            </a:solidFill>
          </a:ln>
        </p:spPr>
      </p:pic>
      <p:pic>
        <p:nvPicPr>
          <p:cNvPr id="10" name="Рисунок 9"/>
          <p:cNvPicPr>
            <a:picLocks noChangeAspect="1"/>
          </p:cNvPicPr>
          <p:nvPr/>
        </p:nvPicPr>
        <p:blipFill rotWithShape="1">
          <a:blip r:embed="rId8" cstate="email">
            <a:extLst>
              <a:ext uri="{28A0092B-C50C-407E-A947-70E740481C1C}">
                <a14:useLocalDpi xmlns:a14="http://schemas.microsoft.com/office/drawing/2010/main"/>
              </a:ext>
            </a:extLst>
          </a:blip>
          <a:srcRect b="-1"/>
          <a:stretch/>
        </p:blipFill>
        <p:spPr>
          <a:xfrm>
            <a:off x="3471161" y="4402985"/>
            <a:ext cx="1547664" cy="1013164"/>
          </a:xfrm>
          <a:prstGeom prst="rect">
            <a:avLst/>
          </a:prstGeom>
          <a:ln w="38100">
            <a:solidFill>
              <a:schemeClr val="bg2"/>
            </a:solidFill>
          </a:ln>
        </p:spPr>
      </p:pic>
      <p:cxnSp>
        <p:nvCxnSpPr>
          <p:cNvPr id="12" name="Прямая соединительная линия 11"/>
          <p:cNvCxnSpPr/>
          <p:nvPr/>
        </p:nvCxnSpPr>
        <p:spPr>
          <a:xfrm>
            <a:off x="5018825" y="1050337"/>
            <a:ext cx="0" cy="4372912"/>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461931" y="1043237"/>
            <a:ext cx="0" cy="4372912"/>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21312" y="5409049"/>
            <a:ext cx="4638132" cy="71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419757" y="1060345"/>
            <a:ext cx="4638132" cy="71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67370" y="1546513"/>
            <a:ext cx="3825110" cy="4278094"/>
          </a:xfrm>
          <a:prstGeom prst="rect">
            <a:avLst/>
          </a:prstGeom>
          <a:noFill/>
        </p:spPr>
        <p:txBody>
          <a:bodyPr wrap="square" rtlCol="0">
            <a:spAutoFit/>
          </a:bodyPr>
          <a:lstStyle/>
          <a:p>
            <a:r>
              <a:rPr lang="ru-RU" sz="1600" b="1" dirty="0">
                <a:solidFill>
                  <a:srgbClr val="660033"/>
                </a:solidFill>
              </a:rPr>
              <a:t>Северный финвал по размерам уступает лишь синему киту. Длина тела взрослого животного 18—19 м, масса около 50 т, тело стройное, голова небольшая. Довольно высокий спинной плавник расположен в последней четверти тела. Вдоль хвостового стебля сверху и снизу проходит по острому килю. Китовый ус невысокий, до 70—90 см, число пластин китового уса в каждой половине челюсти 260—470. Они имеют темно-серо-голубую окраску, но в передней половине правого ряда целиком белые. Окраска двухтонная: спина </a:t>
            </a:r>
            <a:r>
              <a:rPr lang="ru-RU" sz="1600" b="1" dirty="0" err="1">
                <a:solidFill>
                  <a:srgbClr val="660033"/>
                </a:solidFill>
              </a:rPr>
              <a:t>шиферно</a:t>
            </a:r>
            <a:r>
              <a:rPr lang="ru-RU" sz="1600" b="1" dirty="0">
                <a:solidFill>
                  <a:srgbClr val="660033"/>
                </a:solidFill>
              </a:rPr>
              <a:t>-серая с небольшими серыми пятнами в задней части, низ белый. На брюхе 56—114 продольных кожных складок.</a:t>
            </a:r>
          </a:p>
        </p:txBody>
      </p:sp>
      <p:sp>
        <p:nvSpPr>
          <p:cNvPr id="21" name="TextBox 20"/>
          <p:cNvSpPr txBox="1"/>
          <p:nvPr/>
        </p:nvSpPr>
        <p:spPr>
          <a:xfrm>
            <a:off x="461931" y="5661248"/>
            <a:ext cx="8430549" cy="830997"/>
          </a:xfrm>
          <a:prstGeom prst="rect">
            <a:avLst/>
          </a:prstGeom>
          <a:noFill/>
        </p:spPr>
        <p:txBody>
          <a:bodyPr wrap="square" rtlCol="0">
            <a:spAutoFit/>
          </a:bodyPr>
          <a:lstStyle/>
          <a:p>
            <a:r>
              <a:rPr lang="ru-RU" sz="1600" b="1" dirty="0">
                <a:solidFill>
                  <a:srgbClr val="660033"/>
                </a:solidFill>
              </a:rPr>
              <a:t>Для Красноярского края является очень редким заходящим видом. Включен в Красную книгу Международного союза охраны природы, Российской Федерации и Красноярского края.</a:t>
            </a:r>
          </a:p>
        </p:txBody>
      </p:sp>
    </p:spTree>
    <p:extLst>
      <p:ext uri="{BB962C8B-B14F-4D97-AF65-F5344CB8AC3E}">
        <p14:creationId xmlns:p14="http://schemas.microsoft.com/office/powerpoint/2010/main" val="1495284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09842" y="427449"/>
            <a:ext cx="4248472" cy="747057"/>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73015" y="620688"/>
            <a:ext cx="3974253" cy="3456384"/>
          </a:xfrm>
          <a:prstGeom prst="rect">
            <a:avLst/>
          </a:prstGeom>
        </p:spPr>
      </p:pic>
      <p:pic>
        <p:nvPicPr>
          <p:cNvPr id="7" name="Рисунок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3015" y="4046782"/>
            <a:ext cx="2051720" cy="1068177"/>
          </a:xfrm>
          <a:prstGeom prst="rect">
            <a:avLst/>
          </a:prstGeom>
          <a:ln w="38100">
            <a:solidFill>
              <a:schemeClr val="bg2"/>
            </a:solidFill>
          </a:ln>
        </p:spPr>
      </p:pic>
      <p:pic>
        <p:nvPicPr>
          <p:cNvPr id="8" name="Рисунок 7"/>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2624736" y="4053285"/>
            <a:ext cx="1947264" cy="1061674"/>
          </a:xfrm>
          <a:prstGeom prst="rect">
            <a:avLst/>
          </a:prstGeom>
          <a:ln w="38100">
            <a:solidFill>
              <a:schemeClr val="bg2"/>
            </a:solidFill>
          </a:ln>
        </p:spPr>
      </p:pic>
      <p:cxnSp>
        <p:nvCxnSpPr>
          <p:cNvPr id="10" name="Прямая соединительная линия 9"/>
          <p:cNvCxnSpPr/>
          <p:nvPr/>
        </p:nvCxnSpPr>
        <p:spPr>
          <a:xfrm>
            <a:off x="4547268" y="620688"/>
            <a:ext cx="24732" cy="4494271"/>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573015" y="620688"/>
            <a:ext cx="24732" cy="4494271"/>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flipH="1" flipV="1">
            <a:off x="597747" y="5067435"/>
            <a:ext cx="4022237" cy="1327"/>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flipH="1" flipV="1">
            <a:off x="558005" y="620688"/>
            <a:ext cx="4022237" cy="1327"/>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16016" y="1189719"/>
            <a:ext cx="4142298" cy="4278094"/>
          </a:xfrm>
          <a:prstGeom prst="rect">
            <a:avLst/>
          </a:prstGeom>
          <a:noFill/>
        </p:spPr>
        <p:txBody>
          <a:bodyPr wrap="square" rtlCol="0">
            <a:spAutoFit/>
          </a:bodyPr>
          <a:lstStyle/>
          <a:p>
            <a:r>
              <a:rPr lang="ru-RU" sz="1600" b="1" dirty="0">
                <a:solidFill>
                  <a:srgbClr val="660033"/>
                </a:solidFill>
              </a:rPr>
              <a:t>Нарвал представляет собой своеобразного крупного дельфина, родственного белухе. Достигает в длину до 6 м, масса до 1 т. У самцов имеется бивень до 3 м длиной весом до 12—14 кг. Это левый, гигантски развитый, винтообразно закрученный клык верхней челюсти, где имеется пара зубов. Бивень, возможно, служит органом защиты, взлома крепкого льда для отдушин. Окраска взрослого зверя светлая с темными пятнами, молодого — темная. Спинного плавника </a:t>
            </a:r>
            <a:r>
              <a:rPr lang="ru-RU" sz="1600" b="1" dirty="0" smtClean="0">
                <a:solidFill>
                  <a:srgbClr val="660033"/>
                </a:solidFill>
              </a:rPr>
              <a:t>нет. </a:t>
            </a:r>
            <a:r>
              <a:rPr lang="ru-RU" sz="1600" b="1" dirty="0">
                <a:solidFill>
                  <a:srgbClr val="660033"/>
                </a:solidFill>
              </a:rPr>
              <a:t>В 1993 г. на территории Красноярского края был организован государственный природный заповедник «Большой Арктический», охватывающий и районы обитания нарвала.</a:t>
            </a:r>
          </a:p>
        </p:txBody>
      </p:sp>
      <p:sp>
        <p:nvSpPr>
          <p:cNvPr id="17" name="TextBox 16"/>
          <p:cNvSpPr txBox="1"/>
          <p:nvPr/>
        </p:nvSpPr>
        <p:spPr>
          <a:xfrm>
            <a:off x="558005" y="5373216"/>
            <a:ext cx="8190459" cy="830997"/>
          </a:xfrm>
          <a:prstGeom prst="rect">
            <a:avLst/>
          </a:prstGeom>
          <a:noFill/>
        </p:spPr>
        <p:txBody>
          <a:bodyPr wrap="square" rtlCol="0">
            <a:spAutoFit/>
          </a:bodyPr>
          <a:lstStyle/>
          <a:p>
            <a:r>
              <a:rPr lang="ru-RU" sz="1600" b="1" dirty="0" smtClean="0">
                <a:solidFill>
                  <a:srgbClr val="660033"/>
                </a:solidFill>
              </a:rPr>
              <a:t>Млекопитающее</a:t>
            </a:r>
            <a:r>
              <a:rPr lang="ru-RU" sz="1600" b="1" dirty="0">
                <a:solidFill>
                  <a:srgbClr val="660033"/>
                </a:solidFill>
              </a:rPr>
              <a:t>, относится к отряду китообразных, является редким высокоарктическим видом. Занесен в Красную книгу Российской Федерации и Красноярского края.</a:t>
            </a:r>
          </a:p>
        </p:txBody>
      </p:sp>
    </p:spTree>
    <p:extLst>
      <p:ext uri="{BB962C8B-B14F-4D97-AF65-F5344CB8AC3E}">
        <p14:creationId xmlns:p14="http://schemas.microsoft.com/office/powerpoint/2010/main" val="3810073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48875" y="458876"/>
            <a:ext cx="3057388" cy="709153"/>
          </a:xfrm>
          <a:prstGeom prst="rect">
            <a:avLst/>
          </a:prstGeom>
        </p:spPr>
      </p:pic>
      <p:sp>
        <p:nvSpPr>
          <p:cNvPr id="6" name="TextBox 5"/>
          <p:cNvSpPr txBox="1"/>
          <p:nvPr/>
        </p:nvSpPr>
        <p:spPr>
          <a:xfrm>
            <a:off x="4995622" y="1066877"/>
            <a:ext cx="3763894" cy="4278094"/>
          </a:xfrm>
          <a:prstGeom prst="rect">
            <a:avLst/>
          </a:prstGeom>
          <a:noFill/>
        </p:spPr>
        <p:txBody>
          <a:bodyPr wrap="square" rtlCol="0">
            <a:spAutoFit/>
          </a:bodyPr>
          <a:lstStyle/>
          <a:p>
            <a:r>
              <a:rPr lang="ru-RU" sz="1600" b="1" dirty="0" smtClean="0">
                <a:solidFill>
                  <a:srgbClr val="660033"/>
                </a:solidFill>
              </a:rPr>
              <a:t>Крупная </a:t>
            </a:r>
            <a:r>
              <a:rPr lang="ru-RU" sz="1600" b="1" dirty="0">
                <a:solidFill>
                  <a:srgbClr val="660033"/>
                </a:solidFill>
              </a:rPr>
              <a:t>птица из отряда </a:t>
            </a:r>
            <a:r>
              <a:rPr lang="ru-RU" sz="1600" b="1" dirty="0" err="1" smtClean="0">
                <a:solidFill>
                  <a:srgbClr val="660033"/>
                </a:solidFill>
              </a:rPr>
              <a:t>аистообразных</a:t>
            </a:r>
            <a:r>
              <a:rPr lang="ru-RU" sz="1600" b="1" dirty="0" smtClean="0">
                <a:solidFill>
                  <a:srgbClr val="660033"/>
                </a:solidFill>
              </a:rPr>
              <a:t>, семейства аистовых, рода аистов.</a:t>
            </a:r>
          </a:p>
          <a:p>
            <a:r>
              <a:rPr lang="ru-RU" sz="1600" b="1" dirty="0" smtClean="0">
                <a:solidFill>
                  <a:srgbClr val="660033"/>
                </a:solidFill>
              </a:rPr>
              <a:t>Черного </a:t>
            </a:r>
            <a:r>
              <a:rPr lang="ru-RU" sz="1600" b="1" dirty="0">
                <a:solidFill>
                  <a:srgbClr val="660033"/>
                </a:solidFill>
              </a:rPr>
              <a:t>аиста трудно спутать с другими крупными птицами, населяющими территорию России. От других аистов отличается глубоким черным цветом верхней части тела и крыльев</a:t>
            </a:r>
            <a:r>
              <a:rPr lang="ru-RU" sz="1600" b="1" dirty="0" smtClean="0">
                <a:solidFill>
                  <a:srgbClr val="660033"/>
                </a:solidFill>
              </a:rPr>
              <a:t>.</a:t>
            </a:r>
            <a:r>
              <a:rPr lang="ru-RU" sz="1600" dirty="0"/>
              <a:t> </a:t>
            </a:r>
            <a:r>
              <a:rPr lang="ru-RU" sz="1600" b="1" dirty="0">
                <a:solidFill>
                  <a:srgbClr val="660033"/>
                </a:solidFill>
              </a:rPr>
              <a:t>Клюв длинный, прямой, конусообразный, с узкими щелевыми ноздрями, достигает 190 мм. Хвост слегка закруглен. Ноги длинные с перепонками между передними пальцами и короткими тупыми когтями. Взлетает после продолжительного пробега по земле, медленно и глубоко взмахивая </a:t>
            </a:r>
            <a:r>
              <a:rPr lang="ru-RU" sz="1600" b="1" dirty="0" smtClean="0">
                <a:solidFill>
                  <a:srgbClr val="660033"/>
                </a:solidFill>
              </a:rPr>
              <a:t>крыльями.</a:t>
            </a:r>
            <a:endParaRPr lang="ru-RU" sz="1600" b="1" dirty="0">
              <a:solidFill>
                <a:srgbClr val="660033"/>
              </a:solidFill>
            </a:endParaRPr>
          </a:p>
        </p:txBody>
      </p:sp>
      <p:sp>
        <p:nvSpPr>
          <p:cNvPr id="7" name="TextBox 6"/>
          <p:cNvSpPr txBox="1"/>
          <p:nvPr/>
        </p:nvSpPr>
        <p:spPr>
          <a:xfrm>
            <a:off x="503548" y="5268418"/>
            <a:ext cx="8136904" cy="1323439"/>
          </a:xfrm>
          <a:prstGeom prst="rect">
            <a:avLst/>
          </a:prstGeom>
          <a:noFill/>
        </p:spPr>
        <p:txBody>
          <a:bodyPr wrap="square" rtlCol="0">
            <a:spAutoFit/>
          </a:bodyPr>
          <a:lstStyle/>
          <a:p>
            <a:r>
              <a:rPr lang="ru-RU" sz="1600" b="1" dirty="0" smtClean="0">
                <a:solidFill>
                  <a:srgbClr val="660033"/>
                </a:solidFill>
              </a:rPr>
              <a:t>В </a:t>
            </a:r>
            <a:r>
              <a:rPr lang="ru-RU" sz="1600" b="1" dirty="0">
                <a:solidFill>
                  <a:srgbClr val="660033"/>
                </a:solidFill>
              </a:rPr>
              <a:t>полете вытягивает шею и длинные ноги. Имеет большие, широкие крылья и может парить на большой высоте в восходящих потоках воздуха. Очень осторожен и не подпускает человека близко, стараясь сразу </a:t>
            </a:r>
            <a:r>
              <a:rPr lang="ru-RU" sz="1600" b="1" dirty="0" smtClean="0">
                <a:solidFill>
                  <a:srgbClr val="660033"/>
                </a:solidFill>
              </a:rPr>
              <a:t>улететь. Размах </a:t>
            </a:r>
            <a:r>
              <a:rPr lang="ru-RU" sz="1600" b="1" dirty="0">
                <a:solidFill>
                  <a:srgbClr val="660033"/>
                </a:solidFill>
              </a:rPr>
              <a:t>крыльев — до полутора метров, вес тела — до 3 кг. Самки чуть меньше самцов, окрашены одинаково. Брюхо и нижняя часть тела белые, верх тела черный с металлическим отливом.</a:t>
            </a:r>
          </a:p>
        </p:txBody>
      </p:sp>
      <p:pic>
        <p:nvPicPr>
          <p:cNvPr id="8" name="Рисунок 7"/>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11560" y="769225"/>
            <a:ext cx="4271960" cy="3569460"/>
          </a:xfrm>
          <a:prstGeom prst="rect">
            <a:avLst/>
          </a:prstGeom>
        </p:spPr>
      </p:pic>
      <p:pic>
        <p:nvPicPr>
          <p:cNvPr id="9" name="Рисунок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11560" y="4306788"/>
            <a:ext cx="1491630" cy="994420"/>
          </a:xfrm>
          <a:prstGeom prst="rect">
            <a:avLst/>
          </a:prstGeom>
          <a:ln w="28575">
            <a:solidFill>
              <a:schemeClr val="bg2"/>
            </a:solidFill>
          </a:ln>
        </p:spPr>
      </p:pic>
      <p:pic>
        <p:nvPicPr>
          <p:cNvPr id="10" name="Рисунок 9"/>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2103189" y="4325923"/>
            <a:ext cx="1467247" cy="975285"/>
          </a:xfrm>
          <a:prstGeom prst="rect">
            <a:avLst/>
          </a:prstGeom>
          <a:ln w="28575">
            <a:solidFill>
              <a:schemeClr val="bg2"/>
            </a:solidFill>
          </a:ln>
        </p:spPr>
      </p:pic>
      <p:pic>
        <p:nvPicPr>
          <p:cNvPr id="11" name="Рисунок 10"/>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rot="5400000">
            <a:off x="3729768" y="4147457"/>
            <a:ext cx="994420" cy="1313083"/>
          </a:xfrm>
          <a:prstGeom prst="rect">
            <a:avLst/>
          </a:prstGeom>
          <a:ln w="28575">
            <a:solidFill>
              <a:schemeClr val="bg2"/>
            </a:solidFill>
          </a:ln>
        </p:spPr>
      </p:pic>
      <p:cxnSp>
        <p:nvCxnSpPr>
          <p:cNvPr id="13" name="Прямая соединительная линия 12"/>
          <p:cNvCxnSpPr/>
          <p:nvPr/>
        </p:nvCxnSpPr>
        <p:spPr>
          <a:xfrm>
            <a:off x="4883520" y="769225"/>
            <a:ext cx="0" cy="453198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611560" y="769224"/>
            <a:ext cx="0" cy="453198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611560" y="5268418"/>
            <a:ext cx="427196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611560" y="813453"/>
            <a:ext cx="427196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24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724128" y="324635"/>
            <a:ext cx="2305372" cy="1028844"/>
          </a:xfrm>
          <a:prstGeom prst="rect">
            <a:avLst/>
          </a:prstGeom>
        </p:spPr>
      </p:pic>
      <p:sp>
        <p:nvSpPr>
          <p:cNvPr id="7" name="TextBox 6"/>
          <p:cNvSpPr txBox="1"/>
          <p:nvPr/>
        </p:nvSpPr>
        <p:spPr>
          <a:xfrm>
            <a:off x="5004048" y="1353479"/>
            <a:ext cx="3600400" cy="3785652"/>
          </a:xfrm>
          <a:prstGeom prst="rect">
            <a:avLst/>
          </a:prstGeom>
          <a:noFill/>
        </p:spPr>
        <p:txBody>
          <a:bodyPr wrap="square" rtlCol="0">
            <a:spAutoFit/>
          </a:bodyPr>
          <a:lstStyle/>
          <a:p>
            <a:r>
              <a:rPr lang="ru-RU" sz="1600" b="1" dirty="0" smtClean="0">
                <a:solidFill>
                  <a:srgbClr val="660033"/>
                </a:solidFill>
              </a:rPr>
              <a:t>Рыба </a:t>
            </a:r>
            <a:r>
              <a:rPr lang="ru-RU" sz="1600" b="1" dirty="0">
                <a:solidFill>
                  <a:srgbClr val="660033"/>
                </a:solidFill>
              </a:rPr>
              <a:t>отряда лососеобразных, относится к классу костных рыб. В Красноярском крае популяция обитает в верховьях реки Чулым бассейна Оби. Ленок — рыба средней величины: тело </a:t>
            </a:r>
            <a:r>
              <a:rPr lang="ru-RU" sz="1600" b="1" dirty="0" err="1">
                <a:solidFill>
                  <a:srgbClr val="660033"/>
                </a:solidFill>
              </a:rPr>
              <a:t>прогонистое</a:t>
            </a:r>
            <a:r>
              <a:rPr lang="ru-RU" sz="1600" b="1" dirty="0">
                <a:solidFill>
                  <a:srgbClr val="660033"/>
                </a:solidFill>
              </a:rPr>
              <a:t>, чуть сжато с боков. Рот небольшой. Нижняя челюсть сочленяется с черепом впереди заднего края глаза или под ним. Зубы на челюстях, сошнике и небных костях образуют сплошную подковообразную полоску. Чешуя мелкая, в боковой линии 140—175 чешуй. На теле обычны темные пятна.</a:t>
            </a:r>
          </a:p>
        </p:txBody>
      </p:sp>
      <p:sp>
        <p:nvSpPr>
          <p:cNvPr id="8" name="TextBox 7"/>
          <p:cNvSpPr txBox="1"/>
          <p:nvPr/>
        </p:nvSpPr>
        <p:spPr>
          <a:xfrm>
            <a:off x="467544" y="5046002"/>
            <a:ext cx="8136904" cy="1077218"/>
          </a:xfrm>
          <a:prstGeom prst="rect">
            <a:avLst/>
          </a:prstGeom>
          <a:noFill/>
        </p:spPr>
        <p:txBody>
          <a:bodyPr wrap="square" rtlCol="0">
            <a:spAutoFit/>
          </a:bodyPr>
          <a:lstStyle/>
          <a:p>
            <a:r>
              <a:rPr lang="ru-RU" sz="1600" b="1" dirty="0">
                <a:solidFill>
                  <a:srgbClr val="660033"/>
                </a:solidFill>
              </a:rPr>
              <a:t>Ленок достигает 8 кг массы, чаще встречаются экземпляры от 1 до 3 кг. Созревает ленок на 5—7-м году при достижении длины более 35 см и массы более 600 г. Максимальный зарегистрированный возраст ленка, отловленного в водоемах Красноярского края, составил 15 лет. </a:t>
            </a:r>
          </a:p>
        </p:txBody>
      </p:sp>
      <p:pic>
        <p:nvPicPr>
          <p:cNvPr id="9" name="Рисунок 8"/>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11560" y="808762"/>
            <a:ext cx="4309527" cy="2876928"/>
          </a:xfrm>
          <a:prstGeom prst="rect">
            <a:avLst/>
          </a:prstGeom>
        </p:spPr>
      </p:pic>
      <p:pic>
        <p:nvPicPr>
          <p:cNvPr id="10" name="Рисунок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11561" y="3685690"/>
            <a:ext cx="2304256" cy="1110813"/>
          </a:xfrm>
          <a:prstGeom prst="rect">
            <a:avLst/>
          </a:prstGeom>
          <a:ln w="38100">
            <a:solidFill>
              <a:schemeClr val="bg2"/>
            </a:solidFill>
          </a:ln>
        </p:spPr>
      </p:pic>
      <p:pic>
        <p:nvPicPr>
          <p:cNvPr id="11" name="Рисунок 10"/>
          <p:cNvPicPr>
            <a:picLocks noChangeAspect="1"/>
          </p:cNvPicPr>
          <p:nvPr/>
        </p:nvPicPr>
        <p:blipFill rotWithShape="1">
          <a:blip r:embed="rId6" cstate="email">
            <a:extLst>
              <a:ext uri="{28A0092B-C50C-407E-A947-70E740481C1C}">
                <a14:useLocalDpi xmlns:a14="http://schemas.microsoft.com/office/drawing/2010/main"/>
              </a:ext>
            </a:extLst>
          </a:blip>
          <a:srcRect r="-1"/>
          <a:stretch/>
        </p:blipFill>
        <p:spPr>
          <a:xfrm>
            <a:off x="2943268" y="3685690"/>
            <a:ext cx="1977819" cy="1110813"/>
          </a:xfrm>
          <a:prstGeom prst="rect">
            <a:avLst/>
          </a:prstGeom>
          <a:ln w="28575">
            <a:solidFill>
              <a:schemeClr val="bg2"/>
            </a:solidFill>
          </a:ln>
        </p:spPr>
      </p:pic>
      <p:cxnSp>
        <p:nvCxnSpPr>
          <p:cNvPr id="13" name="Прямая соединительная линия 12"/>
          <p:cNvCxnSpPr/>
          <p:nvPr/>
        </p:nvCxnSpPr>
        <p:spPr>
          <a:xfrm>
            <a:off x="4921087" y="808762"/>
            <a:ext cx="0" cy="398774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611561" y="802880"/>
            <a:ext cx="0" cy="398774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flipH="1">
            <a:off x="572988" y="4754774"/>
            <a:ext cx="4348099"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flipH="1">
            <a:off x="572987" y="839057"/>
            <a:ext cx="4348099"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392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04048" y="620688"/>
            <a:ext cx="3569013" cy="636668"/>
          </a:xfrm>
          <a:prstGeom prst="rect">
            <a:avLst/>
          </a:prstGeom>
        </p:spPr>
      </p:pic>
      <p:sp>
        <p:nvSpPr>
          <p:cNvPr id="6" name="TextBox 5"/>
          <p:cNvSpPr txBox="1"/>
          <p:nvPr/>
        </p:nvSpPr>
        <p:spPr>
          <a:xfrm>
            <a:off x="4716016" y="1401332"/>
            <a:ext cx="4176464" cy="4031873"/>
          </a:xfrm>
          <a:prstGeom prst="rect">
            <a:avLst/>
          </a:prstGeom>
          <a:noFill/>
        </p:spPr>
        <p:txBody>
          <a:bodyPr wrap="square" rtlCol="0">
            <a:spAutoFit/>
          </a:bodyPr>
          <a:lstStyle/>
          <a:p>
            <a:r>
              <a:rPr lang="ru-RU" sz="1600" b="1" dirty="0">
                <a:solidFill>
                  <a:srgbClr val="660033"/>
                </a:solidFill>
              </a:rPr>
              <a:t>Осетр </a:t>
            </a:r>
            <a:r>
              <a:rPr lang="ru-RU" sz="1600" b="1" dirty="0" smtClean="0">
                <a:solidFill>
                  <a:srgbClr val="660033"/>
                </a:solidFill>
              </a:rPr>
              <a:t>относится </a:t>
            </a:r>
            <a:r>
              <a:rPr lang="ru-RU" sz="1600" b="1" dirty="0">
                <a:solidFill>
                  <a:srgbClr val="660033"/>
                </a:solidFill>
              </a:rPr>
              <a:t>к типу хордовых, классу костных рыб, отряду </a:t>
            </a:r>
            <a:r>
              <a:rPr lang="ru-RU" sz="1600" b="1" dirty="0" smtClean="0">
                <a:solidFill>
                  <a:srgbClr val="660033"/>
                </a:solidFill>
              </a:rPr>
              <a:t>осетрообразных.  Ареал </a:t>
            </a:r>
            <a:r>
              <a:rPr lang="ru-RU" sz="1600" b="1" dirty="0">
                <a:solidFill>
                  <a:srgbClr val="660033"/>
                </a:solidFill>
              </a:rPr>
              <a:t>распространения вида ограничен, находится под угрозой </a:t>
            </a:r>
            <a:r>
              <a:rPr lang="ru-RU" sz="1600" b="1" dirty="0" smtClean="0">
                <a:solidFill>
                  <a:srgbClr val="660033"/>
                </a:solidFill>
              </a:rPr>
              <a:t>исчезновения. </a:t>
            </a:r>
            <a:r>
              <a:rPr lang="ru-RU" sz="1600" b="1" dirty="0">
                <a:solidFill>
                  <a:srgbClr val="660033"/>
                </a:solidFill>
              </a:rPr>
              <a:t>Форма тела, как и у всех других видов осетров, удлиненная веретеновидная. Длина рыла сильно варьирует, нижняя губа прервана. Усики простые, очень </a:t>
            </a:r>
            <a:r>
              <a:rPr lang="ru-RU" sz="1600" b="1" dirty="0" err="1">
                <a:solidFill>
                  <a:srgbClr val="660033"/>
                </a:solidFill>
              </a:rPr>
              <a:t>редкобахромчатые</a:t>
            </a:r>
            <a:r>
              <a:rPr lang="ru-RU" sz="1600" b="1" dirty="0">
                <a:solidFill>
                  <a:srgbClr val="660033"/>
                </a:solidFill>
              </a:rPr>
              <a:t>. Окраска спины и боков от светло-серой до темно-коричневой. У рыб массой до 6—8 кг тело шершавое из-за большого количества костных пластинок с </a:t>
            </a:r>
            <a:r>
              <a:rPr lang="ru-RU" sz="1600" b="1" dirty="0" err="1">
                <a:solidFill>
                  <a:srgbClr val="660033"/>
                </a:solidFill>
              </a:rPr>
              <a:t>шипиками</a:t>
            </a:r>
            <a:r>
              <a:rPr lang="ru-RU" sz="1600" b="1" dirty="0">
                <a:solidFill>
                  <a:srgbClr val="660033"/>
                </a:solidFill>
              </a:rPr>
              <a:t> на коже. Спинных жучек 10—17, боковых 38—62, брюшных 8—14. Довольно крупная рыба, длина достигает 2 м, масса свыше 100 кг.</a:t>
            </a:r>
          </a:p>
        </p:txBody>
      </p:sp>
      <p:sp>
        <p:nvSpPr>
          <p:cNvPr id="7" name="TextBox 6"/>
          <p:cNvSpPr txBox="1"/>
          <p:nvPr/>
        </p:nvSpPr>
        <p:spPr>
          <a:xfrm>
            <a:off x="239011" y="5421090"/>
            <a:ext cx="8640960" cy="830997"/>
          </a:xfrm>
          <a:prstGeom prst="rect">
            <a:avLst/>
          </a:prstGeom>
          <a:noFill/>
        </p:spPr>
        <p:txBody>
          <a:bodyPr wrap="square" rtlCol="0">
            <a:spAutoFit/>
          </a:bodyPr>
          <a:lstStyle/>
          <a:p>
            <a:r>
              <a:rPr lang="ru-RU" sz="1600" b="1" dirty="0">
                <a:solidFill>
                  <a:srgbClr val="660033"/>
                </a:solidFill>
              </a:rPr>
              <a:t>Осетр в Сибири обитает в бассейнах рек Обь, Енисей, Колыма, Лена, в реке Чулым на протяжении 1 300 км от устья, встречается в реке </a:t>
            </a:r>
            <a:r>
              <a:rPr lang="ru-RU" sz="1600" b="1" dirty="0" err="1" smtClean="0">
                <a:solidFill>
                  <a:srgbClr val="660033"/>
                </a:solidFill>
              </a:rPr>
              <a:t>Пясина</a:t>
            </a:r>
            <a:r>
              <a:rPr lang="ru-RU" sz="1600" b="1" dirty="0" smtClean="0">
                <a:solidFill>
                  <a:srgbClr val="660033"/>
                </a:solidFill>
              </a:rPr>
              <a:t>. Есть </a:t>
            </a:r>
            <a:r>
              <a:rPr lang="ru-RU" sz="1600" b="1" dirty="0">
                <a:solidFill>
                  <a:srgbClr val="660033"/>
                </a:solidFill>
              </a:rPr>
              <a:t>сведения, что осетр из реки Чулым отличается от обского высоким темпом роста.</a:t>
            </a:r>
          </a:p>
        </p:txBody>
      </p:sp>
      <p:pic>
        <p:nvPicPr>
          <p:cNvPr id="8" name="Рисунок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8925" y="939022"/>
            <a:ext cx="4010566" cy="1480090"/>
          </a:xfrm>
          <a:prstGeom prst="rect">
            <a:avLst/>
          </a:prstGeom>
        </p:spPr>
      </p:pic>
      <p:pic>
        <p:nvPicPr>
          <p:cNvPr id="9" name="Рисунок 8"/>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flipH="1">
            <a:off x="548925" y="2419112"/>
            <a:ext cx="4023075" cy="1648945"/>
          </a:xfrm>
          <a:prstGeom prst="rect">
            <a:avLst/>
          </a:prstGeom>
        </p:spPr>
      </p:pic>
      <p:pic>
        <p:nvPicPr>
          <p:cNvPr id="10" name="Рисунок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55551" y="4097876"/>
            <a:ext cx="4031729" cy="1191352"/>
          </a:xfrm>
          <a:prstGeom prst="rect">
            <a:avLst/>
          </a:prstGeom>
        </p:spPr>
      </p:pic>
      <p:cxnSp>
        <p:nvCxnSpPr>
          <p:cNvPr id="13" name="Прямая соединительная линия 12"/>
          <p:cNvCxnSpPr>
            <a:endCxn id="7" idx="0"/>
          </p:cNvCxnSpPr>
          <p:nvPr/>
        </p:nvCxnSpPr>
        <p:spPr>
          <a:xfrm>
            <a:off x="4559491" y="1070884"/>
            <a:ext cx="0" cy="435020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555551" y="939022"/>
            <a:ext cx="0" cy="435020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548925" y="5289228"/>
            <a:ext cx="403835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521136" y="948679"/>
            <a:ext cx="403835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502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4752"/>
            <a:ext cx="9144000" cy="6853248"/>
          </a:xfrm>
          <a:prstGeom prst="rect">
            <a:avLst/>
          </a:prstGeom>
        </p:spPr>
      </p:pic>
      <p:pic>
        <p:nvPicPr>
          <p:cNvPr id="5" name="Рисунок 4"/>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brightnessContrast contrast="40000"/>
                    </a14:imgEffect>
                  </a14:imgLayer>
                </a14:imgProps>
              </a:ext>
              <a:ext uri="{28A0092B-C50C-407E-A947-70E740481C1C}">
                <a14:useLocalDpi xmlns:a14="http://schemas.microsoft.com/office/drawing/2010/main"/>
              </a:ext>
            </a:extLst>
          </a:blip>
          <a:stretch>
            <a:fillRect/>
          </a:stretch>
        </p:blipFill>
        <p:spPr>
          <a:xfrm>
            <a:off x="761468" y="476672"/>
            <a:ext cx="7621064" cy="838317"/>
          </a:xfrm>
          <a:prstGeom prst="rect">
            <a:avLst/>
          </a:prstGeom>
        </p:spPr>
      </p:pic>
      <p:pic>
        <p:nvPicPr>
          <p:cNvPr id="3074" name="Picture 2" descr="http://norisretrievers.ru/pic/80155-krasnaya-kniga-krasnoyarskogo-kraya.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83567" y="1341020"/>
            <a:ext cx="3153355" cy="446424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861715" y="1341020"/>
            <a:ext cx="4536504" cy="4708981"/>
          </a:xfrm>
          <a:prstGeom prst="rect">
            <a:avLst/>
          </a:prstGeom>
          <a:noFill/>
        </p:spPr>
        <p:txBody>
          <a:bodyPr wrap="square" rtlCol="0">
            <a:spAutoFit/>
          </a:bodyPr>
          <a:lstStyle/>
          <a:p>
            <a:r>
              <a:rPr lang="ru-RU" sz="2000" b="1" dirty="0" smtClean="0">
                <a:solidFill>
                  <a:srgbClr val="C00000"/>
                </a:solidFill>
                <a:latin typeface="Monotype Corsiva" panose="03010101010201010101" pitchFamily="66" charset="0"/>
              </a:rPr>
              <a:t>Не только люди обладают даром речи. Говорят и книги. Но такая книга – она кричит! Это Красная книга – справочник о исчезающих растениях и животных. Почему она красная?</a:t>
            </a:r>
          </a:p>
          <a:p>
            <a:endParaRPr lang="ru-RU" sz="2000" b="1" dirty="0">
              <a:solidFill>
                <a:srgbClr val="C00000"/>
              </a:solidFill>
              <a:latin typeface="Monotype Corsiva" panose="03010101010201010101" pitchFamily="66" charset="0"/>
            </a:endParaRPr>
          </a:p>
          <a:p>
            <a:r>
              <a:rPr lang="ru-RU" sz="2000" b="1" dirty="0" smtClean="0">
                <a:solidFill>
                  <a:srgbClr val="C00000"/>
                </a:solidFill>
                <a:latin typeface="Monotype Corsiva" panose="03010101010201010101" pitchFamily="66" charset="0"/>
              </a:rPr>
              <a:t>Красный цвет-сигнал  запрета, понятный людям всего мира. Горит красный светофор  - значит, проезда нет, прохода нет!  Стой человек! </a:t>
            </a:r>
          </a:p>
          <a:p>
            <a:endParaRPr lang="ru-RU" sz="2000" b="1" dirty="0">
              <a:solidFill>
                <a:srgbClr val="C00000"/>
              </a:solidFill>
              <a:latin typeface="Monotype Corsiva" panose="03010101010201010101" pitchFamily="66" charset="0"/>
            </a:endParaRPr>
          </a:p>
          <a:p>
            <a:r>
              <a:rPr lang="ru-RU" sz="2000" b="1" dirty="0" smtClean="0">
                <a:solidFill>
                  <a:srgbClr val="C00000"/>
                </a:solidFill>
                <a:latin typeface="Monotype Corsiva" panose="03010101010201010101" pitchFamily="66" charset="0"/>
              </a:rPr>
              <a:t>Красная книга - своеобразный сигнал опасности, угрозы. Красный цвет - цвет крови, цвет жизни. А пока есть  жизнь – есть надежда!</a:t>
            </a:r>
            <a:endParaRPr lang="ru-RU" sz="2000" b="1" dirty="0">
              <a:solidFill>
                <a:srgbClr val="C00000"/>
              </a:solidFill>
              <a:latin typeface="Monotype Corsiva" panose="03010101010201010101" pitchFamily="66" charset="0"/>
            </a:endParaRPr>
          </a:p>
        </p:txBody>
      </p:sp>
    </p:spTree>
    <p:extLst>
      <p:ext uri="{BB962C8B-B14F-4D97-AF65-F5344CB8AC3E}">
        <p14:creationId xmlns:p14="http://schemas.microsoft.com/office/powerpoint/2010/main" val="1864037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0209"/>
            <a:ext cx="9144000" cy="6847791"/>
          </a:xfrm>
          <a:prstGeom prst="rect">
            <a:avLst/>
          </a:prstGeom>
        </p:spPr>
      </p:pic>
      <p:sp>
        <p:nvSpPr>
          <p:cNvPr id="6" name="TextBox 5"/>
          <p:cNvSpPr txBox="1"/>
          <p:nvPr/>
        </p:nvSpPr>
        <p:spPr>
          <a:xfrm>
            <a:off x="611560" y="764704"/>
            <a:ext cx="4824536" cy="3046988"/>
          </a:xfrm>
          <a:prstGeom prst="rect">
            <a:avLst/>
          </a:prstGeom>
          <a:noFill/>
        </p:spPr>
        <p:txBody>
          <a:bodyPr wrap="square" rtlCol="0">
            <a:spAutoFit/>
          </a:bodyPr>
          <a:lstStyle/>
          <a:p>
            <a:r>
              <a:rPr lang="ru-RU" sz="1600" b="1" dirty="0" smtClean="0">
                <a:solidFill>
                  <a:srgbClr val="A50021"/>
                </a:solidFill>
                <a:latin typeface="Monotype Corsiva" panose="03010101010201010101" pitchFamily="66" charset="0"/>
              </a:rPr>
              <a:t>Все-все-все </a:t>
            </a:r>
            <a:r>
              <a:rPr lang="ru-RU" sz="1600" b="1" dirty="0">
                <a:solidFill>
                  <a:srgbClr val="A50021"/>
                </a:solidFill>
                <a:latin typeface="Monotype Corsiva" panose="03010101010201010101" pitchFamily="66" charset="0"/>
              </a:rPr>
              <a:t>На </a:t>
            </a:r>
            <a:r>
              <a:rPr lang="ru-RU" sz="1600" b="1" dirty="0" smtClean="0">
                <a:solidFill>
                  <a:srgbClr val="A50021"/>
                </a:solidFill>
                <a:latin typeface="Monotype Corsiva" panose="03010101010201010101" pitchFamily="66" charset="0"/>
              </a:rPr>
              <a:t>Свете </a:t>
            </a:r>
            <a:r>
              <a:rPr lang="ru-RU" sz="1600" b="1" dirty="0">
                <a:solidFill>
                  <a:srgbClr val="A50021"/>
                </a:solidFill>
                <a:latin typeface="Monotype Corsiva" panose="03010101010201010101" pitchFamily="66" charset="0"/>
              </a:rPr>
              <a:t>нужны,</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И </a:t>
            </a:r>
            <a:r>
              <a:rPr lang="ru-RU" sz="1600" b="1" dirty="0" smtClean="0">
                <a:solidFill>
                  <a:srgbClr val="A50021"/>
                </a:solidFill>
                <a:latin typeface="Monotype Corsiva" panose="03010101010201010101" pitchFamily="66" charset="0"/>
              </a:rPr>
              <a:t>мошки</a:t>
            </a:r>
            <a:r>
              <a:rPr lang="ru-RU" sz="1600" b="1" dirty="0">
                <a:solidFill>
                  <a:srgbClr val="A50021"/>
                </a:solidFill>
                <a:latin typeface="Monotype Corsiva" panose="03010101010201010101" pitchFamily="66" charset="0"/>
              </a:rPr>
              <a:t> н</a:t>
            </a:r>
            <a:r>
              <a:rPr lang="ru-RU" sz="1600" b="1" dirty="0" smtClean="0">
                <a:solidFill>
                  <a:srgbClr val="A50021"/>
                </a:solidFill>
                <a:latin typeface="Monotype Corsiva" panose="03010101010201010101" pitchFamily="66" charset="0"/>
              </a:rPr>
              <a:t>е </a:t>
            </a:r>
            <a:r>
              <a:rPr lang="ru-RU" sz="1600" b="1" dirty="0">
                <a:solidFill>
                  <a:srgbClr val="A50021"/>
                </a:solidFill>
                <a:latin typeface="Monotype Corsiva" panose="03010101010201010101" pitchFamily="66" charset="0"/>
              </a:rPr>
              <a:t>меньше </a:t>
            </a:r>
            <a:r>
              <a:rPr lang="ru-RU" sz="1600" b="1" dirty="0" smtClean="0">
                <a:solidFill>
                  <a:srgbClr val="A50021"/>
                </a:solidFill>
                <a:latin typeface="Monotype Corsiva" panose="03010101010201010101" pitchFamily="66" charset="0"/>
              </a:rPr>
              <a:t>нужны, чем </a:t>
            </a:r>
            <a:r>
              <a:rPr lang="ru-RU" sz="1600" b="1" dirty="0">
                <a:solidFill>
                  <a:srgbClr val="A50021"/>
                </a:solidFill>
                <a:latin typeface="Monotype Corsiva" panose="03010101010201010101" pitchFamily="66" charset="0"/>
              </a:rPr>
              <a:t>слоны.</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Нужны все на </a:t>
            </a:r>
            <a:r>
              <a:rPr lang="ru-RU" sz="1600" b="1" dirty="0" smtClean="0">
                <a:solidFill>
                  <a:srgbClr val="A50021"/>
                </a:solidFill>
                <a:latin typeface="Monotype Corsiva" panose="03010101010201010101" pitchFamily="66" charset="0"/>
              </a:rPr>
              <a:t>свете!</a:t>
            </a:r>
            <a:r>
              <a:rPr lang="ru-RU" sz="1600" b="1" dirty="0">
                <a:solidFill>
                  <a:srgbClr val="A50021"/>
                </a:solidFill>
                <a:latin typeface="Monotype Corsiva" panose="03010101010201010101" pitchFamily="66" charset="0"/>
              </a:rPr>
              <a:t> </a:t>
            </a:r>
            <a:r>
              <a:rPr lang="ru-RU" sz="1600" b="1" dirty="0" smtClean="0">
                <a:solidFill>
                  <a:srgbClr val="A50021"/>
                </a:solidFill>
                <a:latin typeface="Monotype Corsiva" panose="03010101010201010101" pitchFamily="66" charset="0"/>
              </a:rPr>
              <a:t>Нужны </a:t>
            </a:r>
            <a:r>
              <a:rPr lang="ru-RU" sz="1600" b="1" dirty="0">
                <a:solidFill>
                  <a:srgbClr val="A50021"/>
                </a:solidFill>
                <a:latin typeface="Monotype Corsiva" panose="03010101010201010101" pitchFamily="66" charset="0"/>
              </a:rPr>
              <a:t>все подряд -</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Кто делает </a:t>
            </a:r>
            <a:r>
              <a:rPr lang="ru-RU" sz="1600" b="1" dirty="0" smtClean="0">
                <a:solidFill>
                  <a:srgbClr val="A50021"/>
                </a:solidFill>
                <a:latin typeface="Monotype Corsiva" panose="03010101010201010101" pitchFamily="66" charset="0"/>
              </a:rPr>
              <a:t>мёд, и </a:t>
            </a:r>
            <a:r>
              <a:rPr lang="ru-RU" sz="1600" b="1" dirty="0">
                <a:solidFill>
                  <a:srgbClr val="A50021"/>
                </a:solidFill>
                <a:latin typeface="Monotype Corsiva" panose="03010101010201010101" pitchFamily="66" charset="0"/>
              </a:rPr>
              <a:t>кто делает яд.</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Нельзя </a:t>
            </a:r>
            <a:r>
              <a:rPr lang="ru-RU" sz="1600" b="1" dirty="0" smtClean="0">
                <a:solidFill>
                  <a:srgbClr val="A50021"/>
                </a:solidFill>
                <a:latin typeface="Monotype Corsiva" panose="03010101010201010101" pitchFamily="66" charset="0"/>
              </a:rPr>
              <a:t>обойтись</a:t>
            </a:r>
            <a:r>
              <a:rPr lang="ru-RU" sz="1600" b="1" dirty="0">
                <a:solidFill>
                  <a:srgbClr val="A50021"/>
                </a:solidFill>
                <a:latin typeface="Monotype Corsiva" panose="03010101010201010101" pitchFamily="66" charset="0"/>
              </a:rPr>
              <a:t> </a:t>
            </a:r>
            <a:r>
              <a:rPr lang="ru-RU" sz="1600" b="1" dirty="0" smtClean="0">
                <a:solidFill>
                  <a:srgbClr val="A50021"/>
                </a:solidFill>
                <a:latin typeface="Monotype Corsiva" panose="03010101010201010101" pitchFamily="66" charset="0"/>
              </a:rPr>
              <a:t>без </a:t>
            </a:r>
            <a:r>
              <a:rPr lang="ru-RU" sz="1600" b="1" dirty="0">
                <a:solidFill>
                  <a:srgbClr val="A50021"/>
                </a:solidFill>
                <a:latin typeface="Monotype Corsiva" panose="03010101010201010101" pitchFamily="66" charset="0"/>
              </a:rPr>
              <a:t>чудищ нелепых</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И даже без </a:t>
            </a:r>
            <a:r>
              <a:rPr lang="ru-RU" sz="1600" b="1" dirty="0" smtClean="0">
                <a:solidFill>
                  <a:srgbClr val="A50021"/>
                </a:solidFill>
                <a:latin typeface="Monotype Corsiva" panose="03010101010201010101" pitchFamily="66" charset="0"/>
              </a:rPr>
              <a:t>хищников</a:t>
            </a:r>
            <a:r>
              <a:rPr lang="ru-RU" sz="1600" b="1" dirty="0">
                <a:solidFill>
                  <a:srgbClr val="A50021"/>
                </a:solidFill>
                <a:latin typeface="Monotype Corsiva" panose="03010101010201010101" pitchFamily="66" charset="0"/>
              </a:rPr>
              <a:t> </a:t>
            </a:r>
            <a:r>
              <a:rPr lang="ru-RU" sz="1600" b="1" dirty="0" smtClean="0">
                <a:solidFill>
                  <a:srgbClr val="A50021"/>
                </a:solidFill>
                <a:latin typeface="Monotype Corsiva" panose="03010101010201010101" pitchFamily="66" charset="0"/>
              </a:rPr>
              <a:t>- злых </a:t>
            </a:r>
            <a:r>
              <a:rPr lang="ru-RU" sz="1600" b="1" dirty="0">
                <a:solidFill>
                  <a:srgbClr val="A50021"/>
                </a:solidFill>
                <a:latin typeface="Monotype Corsiva" panose="03010101010201010101" pitchFamily="66" charset="0"/>
              </a:rPr>
              <a:t>и свирепых.</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Плохие </a:t>
            </a:r>
            <a:r>
              <a:rPr lang="ru-RU" sz="1600" b="1" dirty="0" smtClean="0">
                <a:solidFill>
                  <a:srgbClr val="A50021"/>
                </a:solidFill>
                <a:latin typeface="Monotype Corsiva" panose="03010101010201010101" pitchFamily="66" charset="0"/>
              </a:rPr>
              <a:t>дела</a:t>
            </a:r>
            <a:r>
              <a:rPr lang="ru-RU" sz="1600" b="1" dirty="0">
                <a:solidFill>
                  <a:srgbClr val="A50021"/>
                </a:solidFill>
                <a:latin typeface="Monotype Corsiva" panose="03010101010201010101" pitchFamily="66" charset="0"/>
              </a:rPr>
              <a:t> </a:t>
            </a:r>
            <a:r>
              <a:rPr lang="ru-RU" sz="1600" b="1" dirty="0" smtClean="0">
                <a:solidFill>
                  <a:srgbClr val="A50021"/>
                </a:solidFill>
                <a:latin typeface="Monotype Corsiva" panose="03010101010201010101" pitchFamily="66" charset="0"/>
              </a:rPr>
              <a:t>у </a:t>
            </a:r>
            <a:r>
              <a:rPr lang="ru-RU" sz="1600" b="1" dirty="0">
                <a:solidFill>
                  <a:srgbClr val="A50021"/>
                </a:solidFill>
                <a:latin typeface="Monotype Corsiva" panose="03010101010201010101" pitchFamily="66" charset="0"/>
              </a:rPr>
              <a:t>кошки без мышки,</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У мышки без </a:t>
            </a:r>
            <a:r>
              <a:rPr lang="ru-RU" sz="1600" b="1" dirty="0" smtClean="0">
                <a:solidFill>
                  <a:srgbClr val="A50021"/>
                </a:solidFill>
                <a:latin typeface="Monotype Corsiva" panose="03010101010201010101" pitchFamily="66" charset="0"/>
              </a:rPr>
              <a:t>кошки</a:t>
            </a:r>
            <a:r>
              <a:rPr lang="ru-RU" sz="1600" b="1" dirty="0">
                <a:solidFill>
                  <a:srgbClr val="A50021"/>
                </a:solidFill>
                <a:latin typeface="Monotype Corsiva" panose="03010101010201010101" pitchFamily="66" charset="0"/>
              </a:rPr>
              <a:t> </a:t>
            </a:r>
            <a:r>
              <a:rPr lang="ru-RU" sz="1600" b="1" dirty="0" smtClean="0">
                <a:solidFill>
                  <a:srgbClr val="A50021"/>
                </a:solidFill>
                <a:latin typeface="Monotype Corsiva" panose="03010101010201010101" pitchFamily="66" charset="0"/>
              </a:rPr>
              <a:t>не </a:t>
            </a:r>
            <a:r>
              <a:rPr lang="ru-RU" sz="1600" b="1" dirty="0">
                <a:solidFill>
                  <a:srgbClr val="A50021"/>
                </a:solidFill>
                <a:latin typeface="Monotype Corsiva" panose="03010101010201010101" pitchFamily="66" charset="0"/>
              </a:rPr>
              <a:t>лучше делишки.</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Да если мы с </a:t>
            </a:r>
            <a:r>
              <a:rPr lang="ru-RU" sz="1600" b="1" dirty="0" smtClean="0">
                <a:solidFill>
                  <a:srgbClr val="A50021"/>
                </a:solidFill>
                <a:latin typeface="Monotype Corsiva" panose="03010101010201010101" pitchFamily="66" charset="0"/>
              </a:rPr>
              <a:t>кем-то</a:t>
            </a:r>
            <a:r>
              <a:rPr lang="ru-RU" sz="1600" b="1" dirty="0">
                <a:solidFill>
                  <a:srgbClr val="A50021"/>
                </a:solidFill>
                <a:latin typeface="Monotype Corsiva" panose="03010101010201010101" pitchFamily="66" charset="0"/>
              </a:rPr>
              <a:t> </a:t>
            </a:r>
            <a:r>
              <a:rPr lang="ru-RU" sz="1600" b="1" dirty="0" smtClean="0">
                <a:solidFill>
                  <a:srgbClr val="A50021"/>
                </a:solidFill>
                <a:latin typeface="Monotype Corsiva" panose="03010101010201010101" pitchFamily="66" charset="0"/>
              </a:rPr>
              <a:t>не </a:t>
            </a:r>
            <a:r>
              <a:rPr lang="ru-RU" sz="1600" b="1" dirty="0">
                <a:solidFill>
                  <a:srgbClr val="A50021"/>
                </a:solidFill>
                <a:latin typeface="Monotype Corsiva" panose="03010101010201010101" pitchFamily="66" charset="0"/>
              </a:rPr>
              <a:t>очень дружны,</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Мы всё-таки </a:t>
            </a:r>
            <a:r>
              <a:rPr lang="ru-RU" sz="1600" b="1" dirty="0" smtClean="0">
                <a:solidFill>
                  <a:srgbClr val="A50021"/>
                </a:solidFill>
                <a:latin typeface="Monotype Corsiva" panose="03010101010201010101" pitchFamily="66" charset="0"/>
              </a:rPr>
              <a:t>ОЧЕНЬ</a:t>
            </a:r>
            <a:r>
              <a:rPr lang="ru-RU" sz="1600" b="1" dirty="0">
                <a:solidFill>
                  <a:srgbClr val="A50021"/>
                </a:solidFill>
                <a:latin typeface="Monotype Corsiva" panose="03010101010201010101" pitchFamily="66" charset="0"/>
              </a:rPr>
              <a:t> </a:t>
            </a:r>
            <a:r>
              <a:rPr lang="ru-RU" sz="1600" b="1" dirty="0" smtClean="0">
                <a:solidFill>
                  <a:srgbClr val="A50021"/>
                </a:solidFill>
                <a:latin typeface="Monotype Corsiva" panose="03010101010201010101" pitchFamily="66" charset="0"/>
              </a:rPr>
              <a:t>друг </a:t>
            </a:r>
            <a:r>
              <a:rPr lang="ru-RU" sz="1600" b="1" dirty="0">
                <a:solidFill>
                  <a:srgbClr val="A50021"/>
                </a:solidFill>
                <a:latin typeface="Monotype Corsiva" panose="03010101010201010101" pitchFamily="66" charset="0"/>
              </a:rPr>
              <a:t>другу нужны,</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А если нам </a:t>
            </a:r>
            <a:r>
              <a:rPr lang="ru-RU" sz="1600" b="1" dirty="0" smtClean="0">
                <a:solidFill>
                  <a:srgbClr val="A50021"/>
                </a:solidFill>
                <a:latin typeface="Monotype Corsiva" panose="03010101010201010101" pitchFamily="66" charset="0"/>
              </a:rPr>
              <a:t>кто-нибудь</a:t>
            </a:r>
            <a:r>
              <a:rPr lang="ru-RU" sz="1600" b="1" dirty="0">
                <a:solidFill>
                  <a:srgbClr val="A50021"/>
                </a:solidFill>
                <a:latin typeface="Monotype Corsiva" panose="03010101010201010101" pitchFamily="66" charset="0"/>
              </a:rPr>
              <a:t> л</a:t>
            </a:r>
            <a:r>
              <a:rPr lang="ru-RU" sz="1600" b="1" dirty="0" smtClean="0">
                <a:solidFill>
                  <a:srgbClr val="A50021"/>
                </a:solidFill>
                <a:latin typeface="Monotype Corsiva" panose="03010101010201010101" pitchFamily="66" charset="0"/>
              </a:rPr>
              <a:t>ишним </a:t>
            </a:r>
            <a:r>
              <a:rPr lang="ru-RU" sz="1600" b="1" dirty="0">
                <a:solidFill>
                  <a:srgbClr val="A50021"/>
                </a:solidFill>
                <a:latin typeface="Monotype Corsiva" panose="03010101010201010101" pitchFamily="66" charset="0"/>
              </a:rPr>
              <a:t>покажется,</a:t>
            </a:r>
            <a:r>
              <a:rPr lang="ru-RU" sz="1600" b="1" dirty="0" smtClean="0">
                <a:solidFill>
                  <a:srgbClr val="A50021"/>
                </a:solidFill>
                <a:latin typeface="Monotype Corsiva" panose="03010101010201010101" pitchFamily="66" charset="0"/>
              </a:rPr>
              <a:t/>
            </a:r>
            <a:br>
              <a:rPr lang="ru-RU" sz="1600" b="1" dirty="0" smtClean="0">
                <a:solidFill>
                  <a:srgbClr val="A50021"/>
                </a:solidFill>
                <a:latin typeface="Monotype Corsiva" panose="03010101010201010101" pitchFamily="66" charset="0"/>
              </a:rPr>
            </a:br>
            <a:r>
              <a:rPr lang="ru-RU" sz="1600" b="1" dirty="0">
                <a:solidFill>
                  <a:srgbClr val="A50021"/>
                </a:solidFill>
                <a:latin typeface="Monotype Corsiva" panose="03010101010201010101" pitchFamily="66" charset="0"/>
              </a:rPr>
              <a:t>То это, </a:t>
            </a:r>
            <a:r>
              <a:rPr lang="ru-RU" sz="1600" b="1" dirty="0" smtClean="0">
                <a:solidFill>
                  <a:srgbClr val="A50021"/>
                </a:solidFill>
                <a:latin typeface="Monotype Corsiva" panose="03010101010201010101" pitchFamily="66" charset="0"/>
              </a:rPr>
              <a:t>конечно,</a:t>
            </a:r>
            <a:r>
              <a:rPr lang="ru-RU" sz="1600" b="1" dirty="0">
                <a:solidFill>
                  <a:srgbClr val="A50021"/>
                </a:solidFill>
                <a:latin typeface="Monotype Corsiva" panose="03010101010201010101" pitchFamily="66" charset="0"/>
              </a:rPr>
              <a:t> </a:t>
            </a:r>
            <a:r>
              <a:rPr lang="ru-RU" sz="1600" b="1" dirty="0" smtClean="0">
                <a:solidFill>
                  <a:srgbClr val="A50021"/>
                </a:solidFill>
                <a:latin typeface="Monotype Corsiva" panose="03010101010201010101" pitchFamily="66" charset="0"/>
              </a:rPr>
              <a:t>ошибкой </a:t>
            </a:r>
            <a:r>
              <a:rPr lang="ru-RU" sz="1600" b="1" dirty="0">
                <a:solidFill>
                  <a:srgbClr val="A50021"/>
                </a:solidFill>
                <a:latin typeface="Monotype Corsiva" panose="03010101010201010101" pitchFamily="66" charset="0"/>
              </a:rPr>
              <a:t>окажется...</a:t>
            </a:r>
          </a:p>
        </p:txBody>
      </p:sp>
      <p:pic>
        <p:nvPicPr>
          <p:cNvPr id="7" name="Рисунок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5976" y="731370"/>
            <a:ext cx="1563308" cy="2084411"/>
          </a:xfrm>
          <a:prstGeom prst="rect">
            <a:avLst/>
          </a:prstGeom>
        </p:spPr>
      </p:pic>
      <p:pic>
        <p:nvPicPr>
          <p:cNvPr id="8" name="Рисунок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12566" y="711424"/>
            <a:ext cx="1528444" cy="2037380"/>
          </a:xfrm>
          <a:prstGeom prst="rect">
            <a:avLst/>
          </a:prstGeom>
        </p:spPr>
      </p:pic>
      <p:pic>
        <p:nvPicPr>
          <p:cNvPr id="9" name="Рисунок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64088" y="1661676"/>
            <a:ext cx="1649340" cy="2133849"/>
          </a:xfrm>
          <a:prstGeom prst="rect">
            <a:avLst/>
          </a:prstGeom>
        </p:spPr>
      </p:pic>
      <p:sp>
        <p:nvSpPr>
          <p:cNvPr id="10" name="TextBox 9"/>
          <p:cNvSpPr txBox="1"/>
          <p:nvPr/>
        </p:nvSpPr>
        <p:spPr>
          <a:xfrm>
            <a:off x="755576" y="3933056"/>
            <a:ext cx="7776864" cy="2062103"/>
          </a:xfrm>
          <a:prstGeom prst="rect">
            <a:avLst/>
          </a:prstGeom>
          <a:noFill/>
        </p:spPr>
        <p:txBody>
          <a:bodyPr wrap="square" rtlCol="0">
            <a:spAutoFit/>
          </a:bodyPr>
          <a:lstStyle/>
          <a:p>
            <a:r>
              <a:rPr lang="ru-RU" sz="1600" b="1" dirty="0" smtClean="0">
                <a:solidFill>
                  <a:srgbClr val="A50021"/>
                </a:solidFill>
              </a:rPr>
              <a:t>В прошлом веке люди впервые всерьез стали беспокоиться о сохранении природы. Был создан Международный союз охраны природы и природных ресурсов. Первая Красная книга (международная) появилась в 1966 году (50 лет назад)- ее изданию предшествовала кропотливая работа ученых всего мира. Они решили впервые подсчитать тот ущерб, который нанесли люди природе Земли. Результат ошеломил всех, опасность грозила многим видам растений и животных. Вот тогда и было решено опубликовать эти данные, оповестить всех о грозящей катастрофе. Красный переплет этой книги неслучаен, он как бы предупреждает о возможной беде.</a:t>
            </a:r>
            <a:endParaRPr lang="ru-RU" sz="1600" b="1" dirty="0">
              <a:solidFill>
                <a:srgbClr val="A50021"/>
              </a:solidFill>
            </a:endParaRPr>
          </a:p>
        </p:txBody>
      </p:sp>
    </p:spTree>
    <p:extLst>
      <p:ext uri="{BB962C8B-B14F-4D97-AF65-F5344CB8AC3E}">
        <p14:creationId xmlns:p14="http://schemas.microsoft.com/office/powerpoint/2010/main" val="1899734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369" y="368444"/>
            <a:ext cx="7045000" cy="739725"/>
          </a:xfrm>
          <a:prstGeom prst="rect">
            <a:avLst/>
          </a:prstGeom>
        </p:spPr>
      </p:pic>
      <p:pic>
        <p:nvPicPr>
          <p:cNvPr id="6" name="Рисунок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60803" y="908720"/>
            <a:ext cx="5222394" cy="753993"/>
          </a:xfrm>
          <a:prstGeom prst="rect">
            <a:avLst/>
          </a:prstGeom>
        </p:spPr>
      </p:pic>
      <p:sp>
        <p:nvSpPr>
          <p:cNvPr id="7" name="TextBox 6"/>
          <p:cNvSpPr txBox="1"/>
          <p:nvPr/>
        </p:nvSpPr>
        <p:spPr>
          <a:xfrm>
            <a:off x="539552" y="1662943"/>
            <a:ext cx="8064896" cy="4524315"/>
          </a:xfrm>
          <a:prstGeom prst="rect">
            <a:avLst/>
          </a:prstGeom>
          <a:noFill/>
        </p:spPr>
        <p:txBody>
          <a:bodyPr wrap="square" rtlCol="0">
            <a:spAutoFit/>
          </a:bodyPr>
          <a:lstStyle/>
          <a:p>
            <a:r>
              <a:rPr lang="ru-RU" b="1" dirty="0" smtClean="0">
                <a:solidFill>
                  <a:srgbClr val="A50021"/>
                </a:solidFill>
                <a:latin typeface="Monotype Corsiva" panose="03010101010201010101" pitchFamily="66" charset="0"/>
              </a:rPr>
              <a:t>	Через </a:t>
            </a:r>
            <a:r>
              <a:rPr lang="ru-RU" b="1" dirty="0">
                <a:solidFill>
                  <a:srgbClr val="A50021"/>
                </a:solidFill>
                <a:latin typeface="Monotype Corsiva" panose="03010101010201010101" pitchFamily="66" charset="0"/>
              </a:rPr>
              <a:t>некоторое время выяснилось, что одной только международной книги недостаточно, ведь она отражает состояние животного и растительного мира в целом на планете. А в каждой стране положение редких или даже вымирающих видов неодинаково. Поэтому и стали создавать Красные книги отдельных стран. Красная книга нашей страны увидела свет лишь в 1983 г. и повторно в 1988 г. В 1995 году была издана первая </a:t>
            </a:r>
            <a:r>
              <a:rPr lang="ru-RU" b="1" i="1" dirty="0">
                <a:solidFill>
                  <a:srgbClr val="A50021"/>
                </a:solidFill>
                <a:latin typeface="Monotype Corsiva" panose="03010101010201010101" pitchFamily="66" charset="0"/>
              </a:rPr>
              <a:t>Красная книга Красноярского края</a:t>
            </a:r>
            <a:r>
              <a:rPr lang="ru-RU" b="1" dirty="0">
                <a:solidFill>
                  <a:srgbClr val="A50021"/>
                </a:solidFill>
                <a:latin typeface="Monotype Corsiva" panose="03010101010201010101" pitchFamily="66" charset="0"/>
              </a:rPr>
              <a:t>, авторами которой были известные московские ученые академик Е.Е. Сыроечковский и профессор Э.В. Рогачева. В нее вошли сведения о 167 видах и подвидах различных систематических групп животных. В 2000 году вышло второе издание Красной книги края, которая явилась результатом совместной работы московских и красноярских научных </a:t>
            </a:r>
            <a:r>
              <a:rPr lang="ru-RU" b="1" dirty="0" smtClean="0">
                <a:solidFill>
                  <a:srgbClr val="A50021"/>
                </a:solidFill>
                <a:latin typeface="Monotype Corsiva" panose="03010101010201010101" pitchFamily="66" charset="0"/>
              </a:rPr>
              <a:t>коллективов.</a:t>
            </a:r>
          </a:p>
          <a:p>
            <a:endParaRPr lang="ru-RU" b="1" dirty="0" smtClean="0">
              <a:solidFill>
                <a:srgbClr val="A50021"/>
              </a:solidFill>
              <a:latin typeface="Monotype Corsiva" panose="03010101010201010101" pitchFamily="66" charset="0"/>
            </a:endParaRPr>
          </a:p>
          <a:p>
            <a:r>
              <a:rPr lang="ru-RU" b="1" dirty="0">
                <a:solidFill>
                  <a:srgbClr val="660033"/>
                </a:solidFill>
                <a:latin typeface="Monotype Corsiva" panose="03010101010201010101" pitchFamily="66" charset="0"/>
              </a:rPr>
              <a:t>В 3-е издание Красной книги Красноярского края (с учётом объединения в 2007 году Красноярского края, Таймырского (Долгано-Ненецкого) и Эвенкийского муниципальных районов в единый субъект) , вышедшее в 2011 году были включены 141 вид животных, в том числе 89 вид птиц, 25 — млекопитающих, 4 — рыб, 3 — земноводных, 1 — пресмыкающихся, 1 — моллюск и 18 видов насекомых.</a:t>
            </a:r>
          </a:p>
        </p:txBody>
      </p:sp>
    </p:spTree>
    <p:extLst>
      <p:ext uri="{BB962C8B-B14F-4D97-AF65-F5344CB8AC3E}">
        <p14:creationId xmlns:p14="http://schemas.microsoft.com/office/powerpoint/2010/main" val="421159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71600" y="404664"/>
            <a:ext cx="6811326" cy="781159"/>
          </a:xfrm>
          <a:prstGeom prst="rect">
            <a:avLst/>
          </a:prstGeom>
        </p:spPr>
      </p:pic>
      <p:sp>
        <p:nvSpPr>
          <p:cNvPr id="6" name="TextBox 5"/>
          <p:cNvSpPr txBox="1"/>
          <p:nvPr/>
        </p:nvSpPr>
        <p:spPr>
          <a:xfrm>
            <a:off x="503548" y="1217760"/>
            <a:ext cx="8136904" cy="830997"/>
          </a:xfrm>
          <a:prstGeom prst="rect">
            <a:avLst/>
          </a:prstGeom>
          <a:noFill/>
        </p:spPr>
        <p:txBody>
          <a:bodyPr wrap="square" rtlCol="0">
            <a:spAutoFit/>
          </a:bodyPr>
          <a:lstStyle/>
          <a:p>
            <a:r>
              <a:rPr lang="ru-RU" sz="2400" b="1" dirty="0" smtClean="0">
                <a:solidFill>
                  <a:srgbClr val="A50021"/>
                </a:solidFill>
                <a:latin typeface="Monotype Corsiva" panose="03010101010201010101" pitchFamily="66" charset="0"/>
              </a:rPr>
              <a:t>Название «Красная книга» вполне конкретное, но в то же время символическое. Символичны и её страницы: </a:t>
            </a:r>
            <a:endParaRPr lang="ru-RU" sz="2400" b="1" dirty="0">
              <a:solidFill>
                <a:srgbClr val="A50021"/>
              </a:solidFill>
              <a:latin typeface="Monotype Corsiva" panose="03010101010201010101" pitchFamily="66" charset="0"/>
            </a:endParaRPr>
          </a:p>
        </p:txBody>
      </p:sp>
      <p:sp>
        <p:nvSpPr>
          <p:cNvPr id="11" name="Прямоугольник 10"/>
          <p:cNvSpPr/>
          <p:nvPr/>
        </p:nvSpPr>
        <p:spPr>
          <a:xfrm>
            <a:off x="1066003" y="2127679"/>
            <a:ext cx="500843" cy="491965"/>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p:sp>
        <p:nvSpPr>
          <p:cNvPr id="12" name="TextBox 11"/>
          <p:cNvSpPr txBox="1"/>
          <p:nvPr/>
        </p:nvSpPr>
        <p:spPr>
          <a:xfrm>
            <a:off x="1785392" y="2050498"/>
            <a:ext cx="6984776" cy="523220"/>
          </a:xfrm>
          <a:prstGeom prst="rect">
            <a:avLst/>
          </a:prstGeom>
          <a:noFill/>
        </p:spPr>
        <p:txBody>
          <a:bodyPr wrap="square" rtlCol="0">
            <a:spAutoFit/>
          </a:bodyPr>
          <a:lstStyle/>
          <a:p>
            <a:r>
              <a:rPr lang="ru-RU" sz="1400" b="1" dirty="0" smtClean="0">
                <a:solidFill>
                  <a:srgbClr val="A50021"/>
                </a:solidFill>
                <a:latin typeface="Georgia" panose="02040502050405020303" pitchFamily="18" charset="0"/>
              </a:rPr>
              <a:t>страницы черного цвета включают в себя названия исчезнувших видов;</a:t>
            </a:r>
            <a:endParaRPr lang="ru-RU" sz="1400" b="1" dirty="0">
              <a:solidFill>
                <a:srgbClr val="A50021"/>
              </a:solidFill>
              <a:latin typeface="Georgia" panose="02040502050405020303" pitchFamily="18" charset="0"/>
            </a:endParaRPr>
          </a:p>
        </p:txBody>
      </p:sp>
      <p:sp>
        <p:nvSpPr>
          <p:cNvPr id="13" name="TextBox 12"/>
          <p:cNvSpPr txBox="1"/>
          <p:nvPr/>
        </p:nvSpPr>
        <p:spPr>
          <a:xfrm>
            <a:off x="1818184" y="2630940"/>
            <a:ext cx="6192688" cy="523220"/>
          </a:xfrm>
          <a:prstGeom prst="rect">
            <a:avLst/>
          </a:prstGeom>
          <a:noFill/>
        </p:spPr>
        <p:txBody>
          <a:bodyPr wrap="square" rtlCol="0">
            <a:spAutoFit/>
          </a:bodyPr>
          <a:lstStyle/>
          <a:p>
            <a:r>
              <a:rPr lang="ru-RU" sz="1400" b="1" dirty="0" smtClean="0">
                <a:solidFill>
                  <a:srgbClr val="A50021"/>
                </a:solidFill>
                <a:latin typeface="Georgia" panose="02040502050405020303" pitchFamily="18" charset="0"/>
              </a:rPr>
              <a:t>страницы красного цвета включают в себя виды находящиеся на гране исчезновения; </a:t>
            </a:r>
            <a:endParaRPr lang="ru-RU" sz="1400" b="1" dirty="0">
              <a:solidFill>
                <a:srgbClr val="A50021"/>
              </a:solidFill>
              <a:latin typeface="Georgia" panose="02040502050405020303" pitchFamily="18" charset="0"/>
            </a:endParaRPr>
          </a:p>
        </p:txBody>
      </p:sp>
      <p:sp>
        <p:nvSpPr>
          <p:cNvPr id="25" name="TextBox 24"/>
          <p:cNvSpPr txBox="1"/>
          <p:nvPr/>
        </p:nvSpPr>
        <p:spPr>
          <a:xfrm>
            <a:off x="1797359" y="3154464"/>
            <a:ext cx="6965371" cy="738664"/>
          </a:xfrm>
          <a:prstGeom prst="rect">
            <a:avLst/>
          </a:prstGeom>
          <a:noFill/>
        </p:spPr>
        <p:txBody>
          <a:bodyPr wrap="square" rtlCol="0">
            <a:spAutoFit/>
          </a:bodyPr>
          <a:lstStyle/>
          <a:p>
            <a:r>
              <a:rPr lang="ru-RU" sz="1400" b="1" dirty="0" smtClean="0">
                <a:solidFill>
                  <a:srgbClr val="A50021"/>
                </a:solidFill>
                <a:latin typeface="Georgia" panose="02040502050405020303" pitchFamily="18" charset="0"/>
              </a:rPr>
              <a:t>страницы желтого цвета включают в себя названия видов численность которых восстанавливается благодаря вмешательству человека; </a:t>
            </a:r>
            <a:endParaRPr lang="ru-RU" sz="1400" b="1" dirty="0">
              <a:solidFill>
                <a:srgbClr val="A50021"/>
              </a:solidFill>
              <a:latin typeface="Georgia" panose="02040502050405020303" pitchFamily="18" charset="0"/>
            </a:endParaRPr>
          </a:p>
        </p:txBody>
      </p:sp>
      <p:sp>
        <p:nvSpPr>
          <p:cNvPr id="26" name="TextBox 25"/>
          <p:cNvSpPr txBox="1"/>
          <p:nvPr/>
        </p:nvSpPr>
        <p:spPr>
          <a:xfrm>
            <a:off x="1809935" y="3899782"/>
            <a:ext cx="6984776" cy="523220"/>
          </a:xfrm>
          <a:prstGeom prst="rect">
            <a:avLst/>
          </a:prstGeom>
          <a:noFill/>
        </p:spPr>
        <p:txBody>
          <a:bodyPr wrap="square" rtlCol="0">
            <a:spAutoFit/>
          </a:bodyPr>
          <a:lstStyle/>
          <a:p>
            <a:r>
              <a:rPr lang="ru-RU" sz="1400" b="1" dirty="0" smtClean="0">
                <a:solidFill>
                  <a:srgbClr val="A50021"/>
                </a:solidFill>
                <a:latin typeface="Georgia" panose="02040502050405020303" pitchFamily="18" charset="0"/>
              </a:rPr>
              <a:t>страницы зеленого цвета включают в себя названия малоизученных видов;</a:t>
            </a:r>
            <a:endParaRPr lang="ru-RU" sz="1400" b="1" dirty="0">
              <a:solidFill>
                <a:srgbClr val="A50021"/>
              </a:solidFill>
              <a:latin typeface="Georgia" panose="02040502050405020303" pitchFamily="18" charset="0"/>
            </a:endParaRPr>
          </a:p>
        </p:txBody>
      </p:sp>
      <p:sp>
        <p:nvSpPr>
          <p:cNvPr id="27" name="TextBox 26"/>
          <p:cNvSpPr txBox="1"/>
          <p:nvPr/>
        </p:nvSpPr>
        <p:spPr>
          <a:xfrm>
            <a:off x="1822443" y="4451857"/>
            <a:ext cx="6984776" cy="523220"/>
          </a:xfrm>
          <a:prstGeom prst="rect">
            <a:avLst/>
          </a:prstGeom>
          <a:noFill/>
        </p:spPr>
        <p:txBody>
          <a:bodyPr wrap="square" rtlCol="0">
            <a:spAutoFit/>
          </a:bodyPr>
          <a:lstStyle/>
          <a:p>
            <a:r>
              <a:rPr lang="ru-RU" sz="1400" b="1" dirty="0" smtClean="0">
                <a:solidFill>
                  <a:srgbClr val="A50021"/>
                </a:solidFill>
                <a:latin typeface="Georgia" panose="02040502050405020303" pitchFamily="18" charset="0"/>
              </a:rPr>
              <a:t>страницы белого цвета включают в себя названия практически не изученных  видов;</a:t>
            </a:r>
            <a:endParaRPr lang="ru-RU" sz="1400" b="1" dirty="0">
              <a:solidFill>
                <a:srgbClr val="A50021"/>
              </a:solidFill>
              <a:latin typeface="Georgia" panose="02040502050405020303" pitchFamily="18" charset="0"/>
            </a:endParaRPr>
          </a:p>
        </p:txBody>
      </p:sp>
      <p:sp>
        <p:nvSpPr>
          <p:cNvPr id="28" name="Прямоугольник 27"/>
          <p:cNvSpPr/>
          <p:nvPr/>
        </p:nvSpPr>
        <p:spPr>
          <a:xfrm>
            <a:off x="1066003" y="2696829"/>
            <a:ext cx="500843" cy="49196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29" name="Прямоугольник 28"/>
          <p:cNvSpPr/>
          <p:nvPr/>
        </p:nvSpPr>
        <p:spPr>
          <a:xfrm>
            <a:off x="1066003" y="3284984"/>
            <a:ext cx="500843" cy="491965"/>
          </a:xfrm>
          <a:prstGeom prst="rect">
            <a:avLst/>
          </a:prstGeom>
          <a:solidFill>
            <a:srgbClr val="FFC000"/>
          </a:solidFill>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p:sp>
        <p:nvSpPr>
          <p:cNvPr id="30" name="Прямоугольник 29"/>
          <p:cNvSpPr/>
          <p:nvPr/>
        </p:nvSpPr>
        <p:spPr>
          <a:xfrm>
            <a:off x="1066003" y="3899782"/>
            <a:ext cx="500843" cy="49196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31" name="Прямоугольник 30"/>
          <p:cNvSpPr/>
          <p:nvPr/>
        </p:nvSpPr>
        <p:spPr>
          <a:xfrm>
            <a:off x="1065394" y="4504836"/>
            <a:ext cx="500843" cy="491965"/>
          </a:xfrm>
          <a:prstGeom prst="rect">
            <a:avLst/>
          </a:prstGeom>
          <a:solidFill>
            <a:schemeClr val="bg2"/>
          </a:solidFill>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p:sp>
        <p:nvSpPr>
          <p:cNvPr id="32" name="Прямоугольник 31"/>
          <p:cNvSpPr/>
          <p:nvPr/>
        </p:nvSpPr>
        <p:spPr>
          <a:xfrm>
            <a:off x="1066003" y="5076940"/>
            <a:ext cx="500843" cy="49196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3" name="TextBox 32"/>
          <p:cNvSpPr txBox="1"/>
          <p:nvPr/>
        </p:nvSpPr>
        <p:spPr>
          <a:xfrm>
            <a:off x="1828393" y="5061312"/>
            <a:ext cx="6984776" cy="523220"/>
          </a:xfrm>
          <a:prstGeom prst="rect">
            <a:avLst/>
          </a:prstGeom>
          <a:noFill/>
        </p:spPr>
        <p:txBody>
          <a:bodyPr wrap="square" rtlCol="0">
            <a:spAutoFit/>
          </a:bodyPr>
          <a:lstStyle/>
          <a:p>
            <a:r>
              <a:rPr lang="ru-RU" sz="1400" b="1" dirty="0" smtClean="0">
                <a:solidFill>
                  <a:srgbClr val="A50021"/>
                </a:solidFill>
                <a:latin typeface="Georgia" panose="02040502050405020303" pitchFamily="18" charset="0"/>
              </a:rPr>
              <a:t>страницы синего цвета включают в себя названия редких залетных (заходящих) видов;</a:t>
            </a:r>
            <a:endParaRPr lang="ru-RU" sz="1400" b="1" dirty="0">
              <a:solidFill>
                <a:srgbClr val="A50021"/>
              </a:solidFill>
              <a:latin typeface="Georgia" panose="02040502050405020303" pitchFamily="18" charset="0"/>
            </a:endParaRPr>
          </a:p>
        </p:txBody>
      </p:sp>
    </p:spTree>
    <p:extLst>
      <p:ext uri="{BB962C8B-B14F-4D97-AF65-F5344CB8AC3E}">
        <p14:creationId xmlns:p14="http://schemas.microsoft.com/office/powerpoint/2010/main" val="2494114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1790" y="750823"/>
            <a:ext cx="4675061" cy="3595122"/>
          </a:xfrm>
          <a:prstGeom prst="rect">
            <a:avLst/>
          </a:prstGeom>
          <a:ln w="57150">
            <a:solidFill>
              <a:srgbClr val="FF0000"/>
            </a:solidFill>
          </a:ln>
        </p:spPr>
      </p:pic>
      <p:pic>
        <p:nvPicPr>
          <p:cNvPr id="6" name="Рисунок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64088" y="709173"/>
            <a:ext cx="2808312" cy="726857"/>
          </a:xfrm>
          <a:prstGeom prst="rect">
            <a:avLst/>
          </a:prstGeom>
        </p:spPr>
      </p:pic>
      <p:sp>
        <p:nvSpPr>
          <p:cNvPr id="2" name="TextBox 1"/>
          <p:cNvSpPr txBox="1"/>
          <p:nvPr/>
        </p:nvSpPr>
        <p:spPr>
          <a:xfrm>
            <a:off x="5283561" y="1340768"/>
            <a:ext cx="3528392" cy="3293209"/>
          </a:xfrm>
          <a:prstGeom prst="rect">
            <a:avLst/>
          </a:prstGeom>
          <a:noFill/>
        </p:spPr>
        <p:txBody>
          <a:bodyPr wrap="square" rtlCol="0">
            <a:spAutoFit/>
          </a:bodyPr>
          <a:lstStyle/>
          <a:p>
            <a:r>
              <a:rPr lang="ru-RU" sz="1600" b="1" dirty="0">
                <a:solidFill>
                  <a:srgbClr val="660033"/>
                </a:solidFill>
              </a:rPr>
              <a:t>Красный волк — довольно крупный зверь с длиной тела 76—110 см, хвоста — 45—50 см и массой 17—21 кг. В его облике сочетаются черты </a:t>
            </a:r>
            <a:r>
              <a:rPr lang="ru-RU" sz="1600" b="1" dirty="0" smtClean="0">
                <a:solidFill>
                  <a:srgbClr val="660033"/>
                </a:solidFill>
              </a:rPr>
              <a:t>волка, лисицы и шакала. </a:t>
            </a:r>
            <a:r>
              <a:rPr lang="ru-RU" sz="1600" b="1" dirty="0">
                <a:solidFill>
                  <a:srgbClr val="660033"/>
                </a:solidFill>
              </a:rPr>
              <a:t>От </a:t>
            </a:r>
            <a:r>
              <a:rPr lang="ru-RU" sz="1600" b="1" dirty="0" smtClean="0">
                <a:solidFill>
                  <a:srgbClr val="660033"/>
                </a:solidFill>
              </a:rPr>
              <a:t>обыкновенного волка</a:t>
            </a:r>
            <a:r>
              <a:rPr lang="ru-RU" sz="1600" b="1" dirty="0">
                <a:solidFill>
                  <a:srgbClr val="660033"/>
                </a:solidFill>
              </a:rPr>
              <a:t> </a:t>
            </a:r>
            <a:r>
              <a:rPr lang="ru-RU" sz="1600" b="1" dirty="0" smtClean="0">
                <a:solidFill>
                  <a:srgbClr val="660033"/>
                </a:solidFill>
              </a:rPr>
              <a:t>отличается </a:t>
            </a:r>
            <a:r>
              <a:rPr lang="ru-RU" sz="1600" b="1" dirty="0">
                <a:solidFill>
                  <a:srgbClr val="660033"/>
                </a:solidFill>
              </a:rPr>
              <a:t>окраской, пушистой шерстью и более длинным хвостом, почти достигающим земли. Характерна укороченная, заострённая морда. Уши большие, стоячие, с закруглёнными вершинами, высоко посажены на голове</a:t>
            </a:r>
            <a:r>
              <a:rPr lang="ru-RU" sz="1600" b="1" dirty="0" smtClean="0">
                <a:solidFill>
                  <a:srgbClr val="660033"/>
                </a:solidFill>
              </a:rPr>
              <a:t>.</a:t>
            </a:r>
            <a:endParaRPr lang="ru-RU" sz="1600" b="1" dirty="0">
              <a:solidFill>
                <a:srgbClr val="660033"/>
              </a:solidFill>
            </a:endParaRPr>
          </a:p>
        </p:txBody>
      </p:sp>
      <p:sp>
        <p:nvSpPr>
          <p:cNvPr id="3" name="TextBox 2"/>
          <p:cNvSpPr txBox="1"/>
          <p:nvPr/>
        </p:nvSpPr>
        <p:spPr>
          <a:xfrm>
            <a:off x="323528" y="4509120"/>
            <a:ext cx="8488425" cy="1569660"/>
          </a:xfrm>
          <a:prstGeom prst="rect">
            <a:avLst/>
          </a:prstGeom>
          <a:noFill/>
        </p:spPr>
        <p:txBody>
          <a:bodyPr wrap="square" rtlCol="0">
            <a:spAutoFit/>
          </a:bodyPr>
          <a:lstStyle/>
          <a:p>
            <a:r>
              <a:rPr lang="ru-RU" sz="1600" b="1" dirty="0">
                <a:solidFill>
                  <a:srgbClr val="660033"/>
                </a:solidFill>
              </a:rPr>
              <a:t>Общий тон окраски рыжий, сильно изменчивый, у отдельных особей и в разных частях ареала. Конец хвоста чёрный. Волчата до 3 месяцев — тёмно-коричневые. Волосяной покров зимой очень высокий, густой и мягкий; летом заметно короче, грубее и темнее. Хвост пушистый, как у лисицы. На основании изменчивости окраски, густоты меха и размеров тела описано 10 подвидов красного волка, на территории </a:t>
            </a:r>
            <a:r>
              <a:rPr lang="ru-RU" sz="1600" b="1" dirty="0" smtClean="0">
                <a:solidFill>
                  <a:srgbClr val="660033"/>
                </a:solidFill>
              </a:rPr>
              <a:t>России</a:t>
            </a:r>
            <a:r>
              <a:rPr lang="ru-RU" sz="1600" b="1" dirty="0">
                <a:solidFill>
                  <a:srgbClr val="660033"/>
                </a:solidFill>
              </a:rPr>
              <a:t> встречаются два из </a:t>
            </a:r>
            <a:r>
              <a:rPr lang="ru-RU" sz="1600" b="1" dirty="0" smtClean="0">
                <a:solidFill>
                  <a:srgbClr val="660033"/>
                </a:solidFill>
              </a:rPr>
              <a:t>них.</a:t>
            </a:r>
            <a:endParaRPr lang="ru-RU" sz="1600" b="1" dirty="0">
              <a:solidFill>
                <a:srgbClr val="660033"/>
              </a:solidFill>
            </a:endParaRPr>
          </a:p>
        </p:txBody>
      </p:sp>
    </p:spTree>
    <p:extLst>
      <p:ext uri="{BB962C8B-B14F-4D97-AF65-F5344CB8AC3E}">
        <p14:creationId xmlns:p14="http://schemas.microsoft.com/office/powerpoint/2010/main" val="3507318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5" name="Рисунок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821337" y="913299"/>
            <a:ext cx="3349036" cy="3312368"/>
          </a:xfrm>
          <a:prstGeom prst="rect">
            <a:avLst/>
          </a:prstGeom>
        </p:spPr>
      </p:pic>
      <p:pic>
        <p:nvPicPr>
          <p:cNvPr id="6" name="Рисунок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53750" y="908718"/>
            <a:ext cx="1253871" cy="1152129"/>
          </a:xfrm>
          <a:prstGeom prst="rect">
            <a:avLst/>
          </a:prstGeom>
          <a:ln w="28575">
            <a:solidFill>
              <a:schemeClr val="bg2"/>
            </a:solidFill>
          </a:ln>
        </p:spPr>
      </p:pic>
      <p:pic>
        <p:nvPicPr>
          <p:cNvPr id="7" name="Рисунок 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39552" y="2060847"/>
            <a:ext cx="1281785" cy="1129308"/>
          </a:xfrm>
          <a:prstGeom prst="rect">
            <a:avLst/>
          </a:prstGeom>
          <a:ln w="28575">
            <a:solidFill>
              <a:schemeClr val="bg2"/>
            </a:solidFill>
          </a:ln>
        </p:spPr>
      </p:pic>
      <p:pic>
        <p:nvPicPr>
          <p:cNvPr id="8" name="Рисунок 7"/>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552118" y="3193878"/>
            <a:ext cx="1269219" cy="1027210"/>
          </a:xfrm>
          <a:prstGeom prst="rect">
            <a:avLst/>
          </a:prstGeom>
          <a:ln w="28575">
            <a:solidFill>
              <a:schemeClr val="bg2"/>
            </a:solidFill>
          </a:ln>
        </p:spPr>
      </p:pic>
      <p:cxnSp>
        <p:nvCxnSpPr>
          <p:cNvPr id="10" name="Прямая соединительная линия 9"/>
          <p:cNvCxnSpPr/>
          <p:nvPr/>
        </p:nvCxnSpPr>
        <p:spPr>
          <a:xfrm>
            <a:off x="539552" y="4225667"/>
            <a:ext cx="4620553"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552118" y="904728"/>
            <a:ext cx="4620553"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5142445" y="934853"/>
            <a:ext cx="0" cy="3312369"/>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flipH="1">
            <a:off x="552118" y="876871"/>
            <a:ext cx="1632" cy="3385223"/>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pic>
        <p:nvPicPr>
          <p:cNvPr id="20" name="Рисунок 1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113845" y="341112"/>
            <a:ext cx="3200568" cy="621526"/>
          </a:xfrm>
          <a:prstGeom prst="rect">
            <a:avLst/>
          </a:prstGeom>
        </p:spPr>
      </p:pic>
      <p:sp>
        <p:nvSpPr>
          <p:cNvPr id="21" name="TextBox 20"/>
          <p:cNvSpPr txBox="1"/>
          <p:nvPr/>
        </p:nvSpPr>
        <p:spPr>
          <a:xfrm>
            <a:off x="5206759" y="963507"/>
            <a:ext cx="3685721" cy="3539430"/>
          </a:xfrm>
          <a:prstGeom prst="rect">
            <a:avLst/>
          </a:prstGeom>
          <a:noFill/>
        </p:spPr>
        <p:txBody>
          <a:bodyPr wrap="square" rtlCol="0">
            <a:spAutoFit/>
          </a:bodyPr>
          <a:lstStyle/>
          <a:p>
            <a:r>
              <a:rPr lang="ru-RU" sz="1600" b="1" dirty="0">
                <a:solidFill>
                  <a:srgbClr val="660033"/>
                </a:solidFill>
              </a:rPr>
              <a:t>Сибирские горные козлы достигают длины от 130 до 165 см, высоты в плечах от 67 до 110 см и веса от 35 до 130 кг. Самки значительно легче самцов. Окраска </a:t>
            </a:r>
            <a:r>
              <a:rPr lang="ru-RU" sz="1600" b="1" dirty="0" smtClean="0">
                <a:solidFill>
                  <a:srgbClr val="660033"/>
                </a:solidFill>
              </a:rPr>
              <a:t>шерсти</a:t>
            </a:r>
            <a:r>
              <a:rPr lang="ru-RU" sz="1600" b="1" dirty="0">
                <a:solidFill>
                  <a:srgbClr val="660033"/>
                </a:solidFill>
              </a:rPr>
              <a:t> варьирует в зависимости от региона и времени года, однако преимущественно сохраняется в коричневых тонах. Зимой она становится заметно темнее, к тому же у самцов могут появиться белые пятна на шее и спине. Представители обоих полов носят </a:t>
            </a:r>
            <a:r>
              <a:rPr lang="ru-RU" sz="1600" b="1" dirty="0" smtClean="0">
                <a:solidFill>
                  <a:srgbClr val="660033"/>
                </a:solidFill>
              </a:rPr>
              <a:t>рога. </a:t>
            </a:r>
            <a:r>
              <a:rPr lang="ru-RU" sz="1600" b="1" dirty="0">
                <a:solidFill>
                  <a:srgbClr val="660033"/>
                </a:solidFill>
              </a:rPr>
              <a:t>У самок они небольшие и слегка выгнутые </a:t>
            </a:r>
            <a:r>
              <a:rPr lang="ru-RU" sz="1600" b="1" dirty="0" smtClean="0">
                <a:solidFill>
                  <a:srgbClr val="660033"/>
                </a:solidFill>
              </a:rPr>
              <a:t>назад.</a:t>
            </a:r>
            <a:endParaRPr lang="ru-RU" sz="1600" b="1" dirty="0">
              <a:solidFill>
                <a:srgbClr val="660033"/>
              </a:solidFill>
            </a:endParaRPr>
          </a:p>
        </p:txBody>
      </p:sp>
      <p:sp>
        <p:nvSpPr>
          <p:cNvPr id="22" name="TextBox 21"/>
          <p:cNvSpPr txBox="1"/>
          <p:nvPr/>
        </p:nvSpPr>
        <p:spPr>
          <a:xfrm>
            <a:off x="467544" y="4375582"/>
            <a:ext cx="8424936" cy="2092881"/>
          </a:xfrm>
          <a:prstGeom prst="rect">
            <a:avLst/>
          </a:prstGeom>
          <a:noFill/>
        </p:spPr>
        <p:txBody>
          <a:bodyPr wrap="square" rtlCol="0">
            <a:spAutoFit/>
          </a:bodyPr>
          <a:lstStyle/>
          <a:p>
            <a:r>
              <a:rPr lang="ru-RU" b="1" dirty="0" smtClean="0"/>
              <a:t> </a:t>
            </a:r>
            <a:r>
              <a:rPr lang="ru-RU" sz="1600" b="1" dirty="0">
                <a:solidFill>
                  <a:srgbClr val="660033"/>
                </a:solidFill>
              </a:rPr>
              <a:t>А самцов рога значительно массивнее, сильно выгнуты назад и могут по длине превышать 1 м. У самцов значительно сильнее выражена </a:t>
            </a:r>
            <a:r>
              <a:rPr lang="ru-RU" sz="1600" b="1" dirty="0" smtClean="0">
                <a:solidFill>
                  <a:srgbClr val="660033"/>
                </a:solidFill>
              </a:rPr>
              <a:t>бородка. </a:t>
            </a:r>
            <a:r>
              <a:rPr lang="ru-RU" sz="1600" b="1" dirty="0">
                <a:solidFill>
                  <a:srgbClr val="660033"/>
                </a:solidFill>
              </a:rPr>
              <a:t>Когда-то это животное обитало на обширнейшей территории Саян и отрогов Саян. </a:t>
            </a:r>
            <a:r>
              <a:rPr lang="ru-RU" sz="1600" b="1" dirty="0" smtClean="0">
                <a:solidFill>
                  <a:srgbClr val="660033"/>
                </a:solidFill>
              </a:rPr>
              <a:t>Сейчас </a:t>
            </a:r>
            <a:r>
              <a:rPr lang="ru-RU" sz="1600" b="1" dirty="0">
                <a:solidFill>
                  <a:srgbClr val="660033"/>
                </a:solidFill>
              </a:rPr>
              <a:t>особи сибирского козла встречаются крайне редко в горах на юге региона. </a:t>
            </a:r>
            <a:r>
              <a:rPr lang="ru-RU" sz="1600" dirty="0"/>
              <a:t/>
            </a:r>
            <a:br>
              <a:rPr lang="ru-RU" sz="1600" dirty="0"/>
            </a:br>
            <a:r>
              <a:rPr lang="ru-RU" sz="1600" b="1" dirty="0" smtClean="0">
                <a:solidFill>
                  <a:srgbClr val="660033"/>
                </a:solidFill>
              </a:rPr>
              <a:t>Основная </a:t>
            </a:r>
            <a:r>
              <a:rPr lang="ru-RU" sz="1600" b="1" dirty="0">
                <a:solidFill>
                  <a:srgbClr val="660033"/>
                </a:solidFill>
              </a:rPr>
              <a:t>угроза для популяции сибирского козла — хищники и конкуренция за корм с другими травоядными.</a:t>
            </a:r>
            <a:br>
              <a:rPr lang="ru-RU" sz="1600" b="1" dirty="0">
                <a:solidFill>
                  <a:srgbClr val="660033"/>
                </a:solidFill>
              </a:rPr>
            </a:br>
            <a:r>
              <a:rPr lang="ru-RU" sz="1600" dirty="0"/>
              <a:t/>
            </a:r>
            <a:br>
              <a:rPr lang="ru-RU" sz="1600" dirty="0"/>
            </a:br>
            <a:endParaRPr lang="ru-RU" sz="1600" dirty="0">
              <a:solidFill>
                <a:srgbClr val="660033"/>
              </a:solidFill>
            </a:endParaRPr>
          </a:p>
        </p:txBody>
      </p:sp>
    </p:spTree>
    <p:extLst>
      <p:ext uri="{BB962C8B-B14F-4D97-AF65-F5344CB8AC3E}">
        <p14:creationId xmlns:p14="http://schemas.microsoft.com/office/powerpoint/2010/main" val="400025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08104" y="476672"/>
            <a:ext cx="2324706" cy="653824"/>
          </a:xfrm>
          <a:prstGeom prst="rect">
            <a:avLst/>
          </a:prstGeom>
        </p:spPr>
      </p:pic>
      <p:pic>
        <p:nvPicPr>
          <p:cNvPr id="6" name="Рисунок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92080" y="908720"/>
            <a:ext cx="3132283" cy="703298"/>
          </a:xfrm>
          <a:prstGeom prst="rect">
            <a:avLst/>
          </a:prstGeom>
        </p:spPr>
      </p:pic>
      <p:pic>
        <p:nvPicPr>
          <p:cNvPr id="7" name="Рисунок 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875732" y="773496"/>
            <a:ext cx="3374775" cy="3090274"/>
          </a:xfrm>
          <a:prstGeom prst="rect">
            <a:avLst/>
          </a:prstGeom>
        </p:spPr>
      </p:pic>
      <p:pic>
        <p:nvPicPr>
          <p:cNvPr id="8" name="Рисунок 7"/>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611560" y="773496"/>
            <a:ext cx="1264172" cy="1042494"/>
          </a:xfrm>
          <a:prstGeom prst="rect">
            <a:avLst/>
          </a:prstGeom>
          <a:ln w="38100">
            <a:solidFill>
              <a:schemeClr val="bg2"/>
            </a:solidFill>
          </a:ln>
        </p:spPr>
      </p:pic>
      <p:pic>
        <p:nvPicPr>
          <p:cNvPr id="9" name="Рисунок 8"/>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604257" y="1802938"/>
            <a:ext cx="1271476" cy="1031390"/>
          </a:xfrm>
          <a:prstGeom prst="rect">
            <a:avLst/>
          </a:prstGeom>
          <a:ln w="28575">
            <a:solidFill>
              <a:schemeClr val="bg2"/>
            </a:solidFill>
          </a:ln>
        </p:spPr>
      </p:pic>
      <p:pic>
        <p:nvPicPr>
          <p:cNvPr id="10" name="Рисунок 9"/>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611561" y="2834327"/>
            <a:ext cx="1264172" cy="1021291"/>
          </a:xfrm>
          <a:prstGeom prst="rect">
            <a:avLst/>
          </a:prstGeom>
          <a:ln w="28575">
            <a:solidFill>
              <a:schemeClr val="bg2"/>
            </a:solidFill>
          </a:ln>
        </p:spPr>
      </p:pic>
      <p:cxnSp>
        <p:nvCxnSpPr>
          <p:cNvPr id="14" name="Прямая соединительная линия 13"/>
          <p:cNvCxnSpPr/>
          <p:nvPr/>
        </p:nvCxnSpPr>
        <p:spPr>
          <a:xfrm>
            <a:off x="611560" y="3855618"/>
            <a:ext cx="4638947"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604257" y="764685"/>
            <a:ext cx="4638947"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5235911" y="725183"/>
            <a:ext cx="0" cy="3138587"/>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flipH="1">
            <a:off x="611561" y="725183"/>
            <a:ext cx="1" cy="3138587"/>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364088" y="1612018"/>
            <a:ext cx="3456384" cy="2308324"/>
          </a:xfrm>
          <a:prstGeom prst="rect">
            <a:avLst/>
          </a:prstGeom>
          <a:noFill/>
        </p:spPr>
        <p:txBody>
          <a:bodyPr wrap="square" rtlCol="0">
            <a:spAutoFit/>
          </a:bodyPr>
          <a:lstStyle/>
          <a:p>
            <a:r>
              <a:rPr lang="ru-RU" sz="1600" b="1" dirty="0" err="1" smtClean="0">
                <a:solidFill>
                  <a:srgbClr val="660033"/>
                </a:solidFill>
              </a:rPr>
              <a:t>И́рбис</a:t>
            </a:r>
            <a:r>
              <a:rPr lang="ru-RU" sz="1600" b="1" dirty="0" smtClean="0">
                <a:solidFill>
                  <a:srgbClr val="660033"/>
                </a:solidFill>
              </a:rPr>
              <a:t>, </a:t>
            </a:r>
            <a:r>
              <a:rPr lang="ru-RU" sz="1600" b="1" dirty="0">
                <a:solidFill>
                  <a:srgbClr val="660033"/>
                </a:solidFill>
              </a:rPr>
              <a:t>или </a:t>
            </a:r>
            <a:r>
              <a:rPr lang="ru-RU" sz="1600" b="1" dirty="0" err="1">
                <a:solidFill>
                  <a:srgbClr val="660033"/>
                </a:solidFill>
              </a:rPr>
              <a:t>сне́жный</a:t>
            </a:r>
            <a:r>
              <a:rPr lang="ru-RU" sz="1600" b="1" dirty="0">
                <a:solidFill>
                  <a:srgbClr val="660033"/>
                </a:solidFill>
              </a:rPr>
              <a:t> барс, или снежный </a:t>
            </a:r>
            <a:r>
              <a:rPr lang="ru-RU" sz="1600" b="1" dirty="0" smtClean="0">
                <a:solidFill>
                  <a:srgbClr val="660033"/>
                </a:solidFill>
              </a:rPr>
              <a:t>леопард</a:t>
            </a:r>
            <a:r>
              <a:rPr lang="ru-RU" sz="1600" b="1" dirty="0">
                <a:solidFill>
                  <a:srgbClr val="660033"/>
                </a:solidFill>
              </a:rPr>
              <a:t>  — </a:t>
            </a:r>
            <a:r>
              <a:rPr lang="ru-RU" sz="1600" b="1" dirty="0" smtClean="0">
                <a:solidFill>
                  <a:srgbClr val="660033"/>
                </a:solidFill>
              </a:rPr>
              <a:t>крупное хищное</a:t>
            </a:r>
            <a:r>
              <a:rPr lang="ru-RU" sz="1600" b="1" dirty="0">
                <a:solidFill>
                  <a:srgbClr val="660033"/>
                </a:solidFill>
              </a:rPr>
              <a:t> </a:t>
            </a:r>
            <a:r>
              <a:rPr lang="ru-RU" sz="1600" b="1" dirty="0" smtClean="0">
                <a:solidFill>
                  <a:srgbClr val="660033"/>
                </a:solidFill>
              </a:rPr>
              <a:t>млекопитающее</a:t>
            </a:r>
            <a:r>
              <a:rPr lang="ru-RU" sz="1600" b="1" dirty="0">
                <a:solidFill>
                  <a:srgbClr val="660033"/>
                </a:solidFill>
              </a:rPr>
              <a:t> из семейства </a:t>
            </a:r>
            <a:r>
              <a:rPr lang="ru-RU" sz="1600" b="1" dirty="0" smtClean="0">
                <a:solidFill>
                  <a:srgbClr val="660033"/>
                </a:solidFill>
              </a:rPr>
              <a:t>кошачьих, </a:t>
            </a:r>
            <a:r>
              <a:rPr lang="ru-RU" sz="1600" b="1" dirty="0">
                <a:solidFill>
                  <a:srgbClr val="660033"/>
                </a:solidFill>
              </a:rPr>
              <a:t>обитающее в горных массивах </a:t>
            </a:r>
            <a:r>
              <a:rPr lang="ru-RU" sz="1600" b="1" dirty="0" smtClean="0">
                <a:solidFill>
                  <a:srgbClr val="660033"/>
                </a:solidFill>
              </a:rPr>
              <a:t>Центральной Азии.</a:t>
            </a:r>
            <a:endParaRPr lang="ru-RU" sz="1600" b="1" dirty="0">
              <a:solidFill>
                <a:srgbClr val="660033"/>
              </a:solidFill>
            </a:endParaRPr>
          </a:p>
          <a:p>
            <a:r>
              <a:rPr lang="ru-RU" sz="1600" b="1" dirty="0">
                <a:solidFill>
                  <a:srgbClr val="660033"/>
                </a:solidFill>
              </a:rPr>
              <a:t>Ирбис отличается тонким, длинным, гибким телом, относительно короткими лапами, небольшой головой и очень длинным хвостом. </a:t>
            </a:r>
          </a:p>
        </p:txBody>
      </p:sp>
      <p:sp>
        <p:nvSpPr>
          <p:cNvPr id="24" name="TextBox 23"/>
          <p:cNvSpPr txBox="1"/>
          <p:nvPr/>
        </p:nvSpPr>
        <p:spPr>
          <a:xfrm>
            <a:off x="251520" y="3920342"/>
            <a:ext cx="8561649" cy="3046988"/>
          </a:xfrm>
          <a:prstGeom prst="rect">
            <a:avLst/>
          </a:prstGeom>
          <a:noFill/>
        </p:spPr>
        <p:txBody>
          <a:bodyPr wrap="square" rtlCol="0">
            <a:spAutoFit/>
          </a:bodyPr>
          <a:lstStyle/>
          <a:p>
            <a:r>
              <a:rPr lang="ru-RU" sz="1600" b="1" dirty="0">
                <a:solidFill>
                  <a:srgbClr val="660033"/>
                </a:solidFill>
              </a:rPr>
              <a:t>Достигая вместе с хвостом длины 200—230 см, весит до 55 кг. Окраска меха светлая дымчато-серая с кольцеобразными и сплошными тёмными пятнами.</a:t>
            </a:r>
          </a:p>
          <a:p>
            <a:r>
              <a:rPr lang="ru-RU" sz="1600" b="1" dirty="0">
                <a:solidFill>
                  <a:srgbClr val="660033"/>
                </a:solidFill>
              </a:rPr>
              <a:t>В силу труднодоступности местообитания и </a:t>
            </a:r>
            <a:r>
              <a:rPr lang="ru-RU" sz="1600" b="1" dirty="0" smtClean="0">
                <a:solidFill>
                  <a:srgbClr val="660033"/>
                </a:solidFill>
              </a:rPr>
              <a:t>малого количества особей вида </a:t>
            </a:r>
            <a:r>
              <a:rPr lang="ru-RU" sz="1600" b="1" dirty="0">
                <a:solidFill>
                  <a:srgbClr val="660033"/>
                </a:solidFill>
              </a:rPr>
              <a:t>до сих пор остаются </a:t>
            </a:r>
            <a:r>
              <a:rPr lang="ru-RU" sz="1600" b="1" dirty="0" smtClean="0">
                <a:solidFill>
                  <a:srgbClr val="660033"/>
                </a:solidFill>
              </a:rPr>
              <a:t>малоисследованными. По</a:t>
            </a:r>
            <a:r>
              <a:rPr lang="ru-RU" sz="1600" b="1" dirty="0">
                <a:solidFill>
                  <a:srgbClr val="660033"/>
                </a:solidFill>
              </a:rPr>
              <a:t> подсчетам зоологов, может обитать до 60-65 особей ирбиса. Наиболее крупная группировка (около 20 особей) встречена на территории Саяно-Шушенского заповедника. Малая численность снежного барса — следствие уменьшения численности копытных и, в первую очередь, козла сибирского. Серьёзный урон популяциям хищника приносит браконьерский отстрел.</a:t>
            </a:r>
            <a:r>
              <a:rPr lang="ru-RU" sz="1600" dirty="0"/>
              <a:t/>
            </a:r>
            <a:br>
              <a:rPr lang="ru-RU" sz="1600" dirty="0"/>
            </a:br>
            <a:r>
              <a:rPr lang="ru-RU" sz="1600" dirty="0"/>
              <a:t/>
            </a:r>
            <a:br>
              <a:rPr lang="ru-RU" sz="1600" dirty="0"/>
            </a:br>
            <a:r>
              <a:rPr lang="ru-RU" sz="1600" dirty="0"/>
              <a:t/>
            </a:r>
            <a:br>
              <a:rPr lang="ru-RU" sz="1600" dirty="0"/>
            </a:br>
            <a:r>
              <a:rPr lang="ru-RU" sz="1600" dirty="0"/>
              <a:t/>
            </a:r>
            <a:br>
              <a:rPr lang="ru-RU" sz="1600" dirty="0"/>
            </a:br>
            <a:endParaRPr lang="ru-RU" sz="1600" b="1" dirty="0">
              <a:solidFill>
                <a:srgbClr val="660033"/>
              </a:solidFill>
            </a:endParaRPr>
          </a:p>
        </p:txBody>
      </p:sp>
    </p:spTree>
    <p:extLst>
      <p:ext uri="{BB962C8B-B14F-4D97-AF65-F5344CB8AC3E}">
        <p14:creationId xmlns:p14="http://schemas.microsoft.com/office/powerpoint/2010/main" val="362481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3462"/>
            <a:ext cx="9144000" cy="6881462"/>
          </a:xfrm>
          <a:prstGeom prst="rect">
            <a:avLst/>
          </a:prstGeom>
        </p:spPr>
      </p:pic>
      <p:sp>
        <p:nvSpPr>
          <p:cNvPr id="2" name="TextBox 1"/>
          <p:cNvSpPr txBox="1"/>
          <p:nvPr/>
        </p:nvSpPr>
        <p:spPr>
          <a:xfrm>
            <a:off x="4925211" y="1393670"/>
            <a:ext cx="3744416" cy="3046988"/>
          </a:xfrm>
          <a:prstGeom prst="rect">
            <a:avLst/>
          </a:prstGeom>
          <a:noFill/>
        </p:spPr>
        <p:txBody>
          <a:bodyPr wrap="square" rtlCol="0">
            <a:spAutoFit/>
          </a:bodyPr>
          <a:lstStyle/>
          <a:p>
            <a:r>
              <a:rPr lang="ru-RU" sz="1600" b="1" dirty="0">
                <a:solidFill>
                  <a:srgbClr val="660033"/>
                </a:solidFill>
              </a:rPr>
              <a:t>Олень средних размеров. Туловище удлиненное, шея довольно длинная, из-за сильной </a:t>
            </a:r>
            <a:r>
              <a:rPr lang="ru-RU" sz="1600" b="1" dirty="0" err="1">
                <a:solidFill>
                  <a:srgbClr val="660033"/>
                </a:solidFill>
              </a:rPr>
              <a:t>оброслости</a:t>
            </a:r>
            <a:r>
              <a:rPr lang="ru-RU" sz="1600" b="1" dirty="0">
                <a:solidFill>
                  <a:srgbClr val="660033"/>
                </a:solidFill>
              </a:rPr>
              <a:t> кажется толстой и массивной, ноги относительно короткие. Голову и шею животное держит обычно низко, как бы горбится. В целом олень выглядит приземистым и значительно менее стройным и красивым, чем остальные олени. </a:t>
            </a:r>
            <a:r>
              <a:rPr lang="ru-RU" sz="1600" b="1" dirty="0" smtClean="0">
                <a:solidFill>
                  <a:srgbClr val="660033"/>
                </a:solidFill>
              </a:rPr>
              <a:t>Голова </a:t>
            </a:r>
            <a:r>
              <a:rPr lang="ru-RU" sz="1600" b="1" dirty="0">
                <a:solidFill>
                  <a:srgbClr val="660033"/>
                </a:solidFill>
              </a:rPr>
              <a:t>у северного оленя хотя и пропорциональная, но несколько вытянутая. </a:t>
            </a:r>
          </a:p>
        </p:txBody>
      </p:sp>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00610" y="603258"/>
            <a:ext cx="3393618" cy="790412"/>
          </a:xfrm>
          <a:prstGeom prst="rect">
            <a:avLst/>
          </a:prstGeom>
        </p:spPr>
      </p:pic>
      <p:pic>
        <p:nvPicPr>
          <p:cNvPr id="5" name="Рисунок 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002024" y="819200"/>
            <a:ext cx="2950029" cy="3456384"/>
          </a:xfrm>
          <a:prstGeom prst="rect">
            <a:avLst/>
          </a:prstGeom>
        </p:spPr>
      </p:pic>
      <p:pic>
        <p:nvPicPr>
          <p:cNvPr id="6" name="Рисунок 5"/>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96349" y="819200"/>
            <a:ext cx="1405675" cy="1211004"/>
          </a:xfrm>
          <a:prstGeom prst="rect">
            <a:avLst/>
          </a:prstGeom>
          <a:ln w="28575">
            <a:solidFill>
              <a:schemeClr val="bg2"/>
            </a:solidFill>
          </a:ln>
        </p:spPr>
      </p:pic>
      <p:pic>
        <p:nvPicPr>
          <p:cNvPr id="7" name="Рисунок 6"/>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596349" y="3093993"/>
            <a:ext cx="1405675" cy="1181591"/>
          </a:xfrm>
          <a:prstGeom prst="rect">
            <a:avLst/>
          </a:prstGeom>
          <a:ln w="28575">
            <a:solidFill>
              <a:schemeClr val="bg2"/>
            </a:solidFill>
          </a:ln>
        </p:spPr>
      </p:pic>
      <p:pic>
        <p:nvPicPr>
          <p:cNvPr id="8" name="Рисунок 7"/>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96348" y="2030205"/>
            <a:ext cx="1405675" cy="1171520"/>
          </a:xfrm>
          <a:prstGeom prst="rect">
            <a:avLst/>
          </a:prstGeom>
          <a:ln w="28575">
            <a:solidFill>
              <a:schemeClr val="bg2"/>
            </a:solidFill>
          </a:ln>
        </p:spPr>
      </p:pic>
      <p:cxnSp>
        <p:nvCxnSpPr>
          <p:cNvPr id="10" name="Прямая соединительная линия 9"/>
          <p:cNvCxnSpPr/>
          <p:nvPr/>
        </p:nvCxnSpPr>
        <p:spPr>
          <a:xfrm>
            <a:off x="596348" y="781336"/>
            <a:ext cx="4355705" cy="0"/>
          </a:xfrm>
          <a:prstGeom prst="line">
            <a:avLst/>
          </a:prstGeom>
          <a:ln w="762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3" name="Прямая соединительная линия 12"/>
          <p:cNvCxnSpPr/>
          <p:nvPr/>
        </p:nvCxnSpPr>
        <p:spPr>
          <a:xfrm>
            <a:off x="596348" y="4275584"/>
            <a:ext cx="4355705" cy="0"/>
          </a:xfrm>
          <a:prstGeom prst="line">
            <a:avLst/>
          </a:prstGeom>
          <a:ln w="762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4" name="Прямая соединительная линия 13"/>
          <p:cNvCxnSpPr/>
          <p:nvPr/>
        </p:nvCxnSpPr>
        <p:spPr>
          <a:xfrm flipH="1" flipV="1">
            <a:off x="596349" y="762773"/>
            <a:ext cx="3" cy="3510550"/>
          </a:xfrm>
          <a:prstGeom prst="line">
            <a:avLst/>
          </a:prstGeom>
          <a:ln w="762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9" name="Прямая соединительная линия 18"/>
          <p:cNvCxnSpPr/>
          <p:nvPr/>
        </p:nvCxnSpPr>
        <p:spPr>
          <a:xfrm flipH="1" flipV="1">
            <a:off x="4925208" y="792117"/>
            <a:ext cx="3" cy="3510550"/>
          </a:xfrm>
          <a:prstGeom prst="line">
            <a:avLst/>
          </a:prstGeom>
          <a:ln w="76200">
            <a:solidFill>
              <a:srgbClr val="FF0000"/>
            </a:solidFill>
          </a:ln>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645356" y="4427301"/>
            <a:ext cx="7848872" cy="1077218"/>
          </a:xfrm>
          <a:prstGeom prst="rect">
            <a:avLst/>
          </a:prstGeom>
          <a:noFill/>
        </p:spPr>
        <p:txBody>
          <a:bodyPr wrap="square" rtlCol="0">
            <a:spAutoFit/>
          </a:bodyPr>
          <a:lstStyle/>
          <a:p>
            <a:r>
              <a:rPr lang="ru-RU" sz="1600" b="1" dirty="0">
                <a:solidFill>
                  <a:srgbClr val="660033"/>
                </a:solidFill>
              </a:rPr>
              <a:t>Хвост длиной 11–21 см, уши — 13–18 см. Самки несколько мельче самцов. Длина тела особей в разных популяциях </a:t>
            </a:r>
            <a:r>
              <a:rPr lang="ru-RU" sz="1600" b="1" i="1" dirty="0">
                <a:solidFill>
                  <a:srgbClr val="660033"/>
                </a:solidFill>
              </a:rPr>
              <a:t>Rangifer</a:t>
            </a:r>
            <a:r>
              <a:rPr lang="ru-RU" sz="1600" b="1" dirty="0">
                <a:solidFill>
                  <a:srgbClr val="660033"/>
                </a:solidFill>
              </a:rPr>
              <a:t> в среднем: самцов 184–210 (до 226) см, самок 166–199 см; высота в холке 114–141 см и 102–119 см, масса тела 74–194 кг и 71–123 кг, </a:t>
            </a:r>
            <a:r>
              <a:rPr lang="ru-RU" sz="1600" b="1" dirty="0" smtClean="0">
                <a:solidFill>
                  <a:srgbClr val="660033"/>
                </a:solidFill>
              </a:rPr>
              <a:t>соответственно.</a:t>
            </a:r>
            <a:endParaRPr lang="ru-RU" sz="1600" b="1" dirty="0">
              <a:solidFill>
                <a:srgbClr val="660033"/>
              </a:solidFill>
            </a:endParaRPr>
          </a:p>
        </p:txBody>
      </p:sp>
    </p:spTree>
    <p:extLst>
      <p:ext uri="{BB962C8B-B14F-4D97-AF65-F5344CB8AC3E}">
        <p14:creationId xmlns:p14="http://schemas.microsoft.com/office/powerpoint/2010/main" val="31199490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1142</Words>
  <Application>Microsoft Office PowerPoint</Application>
  <PresentationFormat>Экран (4:3)</PresentationFormat>
  <Paragraphs>46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123</dc:creator>
  <cp:lastModifiedBy>123</cp:lastModifiedBy>
  <cp:revision>36</cp:revision>
  <dcterms:created xsi:type="dcterms:W3CDTF">2016-03-12T08:34:50Z</dcterms:created>
  <dcterms:modified xsi:type="dcterms:W3CDTF">2016-03-12T14:26:15Z</dcterms:modified>
</cp:coreProperties>
</file>