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60" r:id="rId5"/>
    <p:sldId id="264" r:id="rId6"/>
    <p:sldId id="266" r:id="rId7"/>
    <p:sldId id="265" r:id="rId8"/>
    <p:sldId id="259" r:id="rId9"/>
    <p:sldId id="262" r:id="rId10"/>
    <p:sldId id="258" r:id="rId11"/>
    <p:sldId id="263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00"/>
    <a:srgbClr val="005A00"/>
    <a:srgbClr val="009900"/>
    <a:srgbClr val="33CC33"/>
    <a:srgbClr val="00CC00"/>
    <a:srgbClr val="00CC99"/>
    <a:srgbClr val="66FF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81" autoAdjust="0"/>
  </p:normalViewPr>
  <p:slideViewPr>
    <p:cSldViewPr>
      <p:cViewPr varScale="1">
        <p:scale>
          <a:sx n="42" d="100"/>
          <a:sy n="42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A7A11-8D89-40F4-8CA7-EAE348588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1FA9D-3AA9-4FE1-8C6C-27DF9C840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5B0D-DBE8-4A79-BEF6-6A9F9BD6C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8DCA5-8827-4312-B655-99ADBC016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6E832-82C3-4589-917D-F1FD2823D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D5D07-0B35-4459-8C21-45B3D1D4AA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4F5B9-1E0D-4681-86A1-8106BFBB5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12C12-12E0-4ABF-A840-2AFEACD90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D3F2E-1328-4BBB-BB82-740FAAB1DA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DF58F-7195-4782-B9EC-E8E3EF92D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C4985-5883-4A49-988C-2BD4C6BF1F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0D3FE-5D73-4907-ADC9-75F9BED63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A9F3B-AD05-4EE7-A1F3-951701481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76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BAEF2C-FFBE-487A-B5D1-5563B6E34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5.wmf"/><Relationship Id="rId7" Type="http://schemas.openxmlformats.org/officeDocument/2006/relationships/image" Target="../media/image38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Relationship Id="rId9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66FF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772400" cy="4319588"/>
          </a:xfrm>
        </p:spPr>
        <p:txBody>
          <a:bodyPr/>
          <a:lstStyle/>
          <a:p>
            <a:pPr>
              <a:defRPr/>
            </a:pPr>
            <a:r>
              <a:rPr lang="ru-RU" sz="66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ЗДОРОВЫМ</a:t>
            </a:r>
            <a:br>
              <a:rPr lang="ru-RU" sz="66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6600" b="1" smtClean="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БЫТЬ ЗДОРОВО!</a:t>
            </a:r>
          </a:p>
        </p:txBody>
      </p:sp>
      <p:pic>
        <p:nvPicPr>
          <p:cNvPr id="2051" name="Picture 4" descr="000803_1069_5279_vnv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789363"/>
            <a:ext cx="1778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 descr="000803_1069_5353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0"/>
            <a:ext cx="2354263" cy="248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6" descr="000803_1055_5842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0"/>
            <a:ext cx="1627188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7" descr="000803_1055_6420_vnv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53364">
            <a:off x="6227763" y="3213100"/>
            <a:ext cx="21907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67" name="Picture 5" descr="Goroh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5FDFF"/>
              </a:clrFrom>
              <a:clrTo>
                <a:srgbClr val="F5FD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4519613"/>
            <a:ext cx="2663825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3" descr="n_kz_pomidor_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287972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9" descr="20080616_00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2636838"/>
            <a:ext cx="28797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708400" y="3284538"/>
            <a:ext cx="47529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Чтоб здоровым, сильным быть,</a:t>
            </a:r>
            <a:b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Надо овощи любить</a:t>
            </a:r>
            <a:b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Все без исключения. </a:t>
            </a:r>
            <a:b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В этом нет сомнения!</a:t>
            </a:r>
            <a:b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В каждом польза есть и вкус,</a:t>
            </a:r>
            <a:b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И решить я не берусь:</a:t>
            </a:r>
            <a:b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Кто из вас вкуснее,</a:t>
            </a:r>
            <a:b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Кто из вас нужнее!</a:t>
            </a:r>
          </a:p>
          <a:p>
            <a:pPr algn="ctr"/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Ешьте больше овощей –</a:t>
            </a:r>
            <a:b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</a:br>
            <a:r>
              <a:rPr lang="ru-RU" sz="2000" b="1" i="1">
                <a:solidFill>
                  <a:srgbClr val="006600"/>
                </a:solidFill>
                <a:latin typeface="Bookman Old Style" pitchFamily="18" charset="0"/>
              </a:rPr>
              <a:t>Будете вы здоровей!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3276600" y="476250"/>
            <a:ext cx="55435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663300"/>
                </a:solidFill>
                <a:latin typeface="Palatino Linotype" pitchFamily="18" charset="0"/>
              </a:rPr>
              <a:t>Сырые овощи и фрукты по праву считаются наиболее полезными продуктами питания. Они содержат огромное количество витаминов, укрепляют иммунитет, являются отличной профилактикой многих болезней.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3316" name="Picture 4" descr="j04079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24075" y="1557338"/>
            <a:ext cx="1841500" cy="140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j04079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5013325"/>
            <a:ext cx="2160588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j041334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91388" y="2852738"/>
            <a:ext cx="145732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 descr="j04234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5013325"/>
            <a:ext cx="1511300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j040410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51500" y="1341438"/>
            <a:ext cx="1685925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j041255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3113" y="2852738"/>
            <a:ext cx="16383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WordArt 13"/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8893175" cy="7445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004600"/>
                  </a:solidFill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Со здоровой дружи пищей – и стройней тебя не сыщешь!</a:t>
            </a:r>
          </a:p>
        </p:txBody>
      </p:sp>
      <p:pic>
        <p:nvPicPr>
          <p:cNvPr id="13327" name="Picture 15" descr="MCj04321230000[1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19475" y="3128963"/>
            <a:ext cx="2405063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1" name="Picture 19" descr="j042956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14688" y="3000375"/>
            <a:ext cx="2738437" cy="364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15" name="Group 41"/>
          <p:cNvGrpSpPr>
            <a:grpSpLocks/>
          </p:cNvGrpSpPr>
          <p:nvPr/>
        </p:nvGrpSpPr>
        <p:grpSpPr bwMode="auto">
          <a:xfrm>
            <a:off x="358775" y="358775"/>
            <a:ext cx="1295400" cy="1295400"/>
            <a:chOff x="204" y="119"/>
            <a:chExt cx="816" cy="816"/>
          </a:xfrm>
        </p:grpSpPr>
        <p:grpSp>
          <p:nvGrpSpPr>
            <p:cNvPr id="13357" name="Group 12"/>
            <p:cNvGrpSpPr>
              <a:grpSpLocks/>
            </p:cNvGrpSpPr>
            <p:nvPr/>
          </p:nvGrpSpPr>
          <p:grpSpPr bwMode="auto">
            <a:xfrm>
              <a:off x="204" y="119"/>
              <a:ext cx="816" cy="816"/>
              <a:chOff x="975" y="799"/>
              <a:chExt cx="1451" cy="1451"/>
            </a:xfrm>
          </p:grpSpPr>
          <p:sp>
            <p:nvSpPr>
              <p:cNvPr id="13359" name="Oval 13"/>
              <p:cNvSpPr>
                <a:spLocks noChangeArrowheads="1"/>
              </p:cNvSpPr>
              <p:nvPr/>
            </p:nvSpPr>
            <p:spPr bwMode="auto">
              <a:xfrm>
                <a:off x="975" y="799"/>
                <a:ext cx="1451" cy="145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60" name="Oval 14"/>
              <p:cNvSpPr>
                <a:spLocks noChangeArrowheads="1"/>
              </p:cNvSpPr>
              <p:nvPr/>
            </p:nvSpPr>
            <p:spPr bwMode="auto">
              <a:xfrm>
                <a:off x="1111" y="935"/>
                <a:ext cx="1179" cy="117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58" name="Picture 19" descr="j041344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9" y="298"/>
              <a:ext cx="320" cy="4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6" name="Group 37"/>
          <p:cNvGrpSpPr>
            <a:grpSpLocks/>
          </p:cNvGrpSpPr>
          <p:nvPr/>
        </p:nvGrpSpPr>
        <p:grpSpPr bwMode="auto">
          <a:xfrm>
            <a:off x="358775" y="5181600"/>
            <a:ext cx="1296988" cy="1296988"/>
            <a:chOff x="158" y="3339"/>
            <a:chExt cx="817" cy="817"/>
          </a:xfrm>
        </p:grpSpPr>
        <p:grpSp>
          <p:nvGrpSpPr>
            <p:cNvPr id="13353" name="Group 6"/>
            <p:cNvGrpSpPr>
              <a:grpSpLocks/>
            </p:cNvGrpSpPr>
            <p:nvPr/>
          </p:nvGrpSpPr>
          <p:grpSpPr bwMode="auto">
            <a:xfrm>
              <a:off x="158" y="3339"/>
              <a:ext cx="817" cy="817"/>
              <a:chOff x="975" y="799"/>
              <a:chExt cx="1451" cy="1451"/>
            </a:xfrm>
          </p:grpSpPr>
          <p:sp>
            <p:nvSpPr>
              <p:cNvPr id="13355" name="Oval 7"/>
              <p:cNvSpPr>
                <a:spLocks noChangeArrowheads="1"/>
              </p:cNvSpPr>
              <p:nvPr/>
            </p:nvSpPr>
            <p:spPr bwMode="auto">
              <a:xfrm>
                <a:off x="975" y="799"/>
                <a:ext cx="1451" cy="145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6" name="Oval 8"/>
              <p:cNvSpPr>
                <a:spLocks noChangeArrowheads="1"/>
              </p:cNvSpPr>
              <p:nvPr/>
            </p:nvSpPr>
            <p:spPr bwMode="auto">
              <a:xfrm>
                <a:off x="1111" y="935"/>
                <a:ext cx="1179" cy="117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54" name="Picture 24" descr="j041311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0" y="3521"/>
              <a:ext cx="456" cy="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7" name="Group 42"/>
          <p:cNvGrpSpPr>
            <a:grpSpLocks/>
          </p:cNvGrpSpPr>
          <p:nvPr/>
        </p:nvGrpSpPr>
        <p:grpSpPr bwMode="auto">
          <a:xfrm>
            <a:off x="358775" y="1978025"/>
            <a:ext cx="1295400" cy="1295400"/>
            <a:chOff x="453" y="1253"/>
            <a:chExt cx="816" cy="816"/>
          </a:xfrm>
        </p:grpSpPr>
        <p:grpSp>
          <p:nvGrpSpPr>
            <p:cNvPr id="13349" name="Group 9"/>
            <p:cNvGrpSpPr>
              <a:grpSpLocks/>
            </p:cNvGrpSpPr>
            <p:nvPr/>
          </p:nvGrpSpPr>
          <p:grpSpPr bwMode="auto">
            <a:xfrm rot="-303287">
              <a:off x="453" y="1253"/>
              <a:ext cx="816" cy="816"/>
              <a:chOff x="975" y="799"/>
              <a:chExt cx="1451" cy="1451"/>
            </a:xfrm>
          </p:grpSpPr>
          <p:sp>
            <p:nvSpPr>
              <p:cNvPr id="13351" name="Oval 10"/>
              <p:cNvSpPr>
                <a:spLocks noChangeArrowheads="1"/>
              </p:cNvSpPr>
              <p:nvPr/>
            </p:nvSpPr>
            <p:spPr bwMode="auto">
              <a:xfrm>
                <a:off x="975" y="799"/>
                <a:ext cx="1451" cy="145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2" name="Oval 11"/>
              <p:cNvSpPr>
                <a:spLocks noChangeArrowheads="1"/>
              </p:cNvSpPr>
              <p:nvPr/>
            </p:nvSpPr>
            <p:spPr bwMode="auto">
              <a:xfrm>
                <a:off x="1111" y="935"/>
                <a:ext cx="1179" cy="117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50" name="Picture 27" descr="j0404343"/>
            <p:cNvPicPr>
              <a:picLocks noChangeAspect="1" noChangeArrowheads="1"/>
            </p:cNvPicPr>
            <p:nvPr/>
          </p:nvPicPr>
          <p:blipFill>
            <a:blip r:embed="rId4">
              <a:lum bright="6000" contrast="14000"/>
            </a:blip>
            <a:srcRect/>
            <a:stretch>
              <a:fillRect/>
            </a:stretch>
          </p:blipFill>
          <p:spPr bwMode="auto">
            <a:xfrm rot="-303287">
              <a:off x="653" y="1354"/>
              <a:ext cx="421" cy="5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8" name="Group 46"/>
          <p:cNvGrpSpPr>
            <a:grpSpLocks/>
          </p:cNvGrpSpPr>
          <p:nvPr/>
        </p:nvGrpSpPr>
        <p:grpSpPr bwMode="auto">
          <a:xfrm>
            <a:off x="358775" y="3598863"/>
            <a:ext cx="1295400" cy="1295400"/>
            <a:chOff x="431" y="2296"/>
            <a:chExt cx="816" cy="816"/>
          </a:xfrm>
        </p:grpSpPr>
        <p:grpSp>
          <p:nvGrpSpPr>
            <p:cNvPr id="13345" name="Group 5"/>
            <p:cNvGrpSpPr>
              <a:grpSpLocks/>
            </p:cNvGrpSpPr>
            <p:nvPr/>
          </p:nvGrpSpPr>
          <p:grpSpPr bwMode="auto">
            <a:xfrm>
              <a:off x="431" y="2296"/>
              <a:ext cx="816" cy="816"/>
              <a:chOff x="975" y="799"/>
              <a:chExt cx="1451" cy="1451"/>
            </a:xfrm>
          </p:grpSpPr>
          <p:sp>
            <p:nvSpPr>
              <p:cNvPr id="13347" name="Oval 3"/>
              <p:cNvSpPr>
                <a:spLocks noChangeArrowheads="1"/>
              </p:cNvSpPr>
              <p:nvPr/>
            </p:nvSpPr>
            <p:spPr bwMode="auto">
              <a:xfrm>
                <a:off x="975" y="799"/>
                <a:ext cx="1451" cy="1451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8" name="Oval 4"/>
              <p:cNvSpPr>
                <a:spLocks noChangeArrowheads="1"/>
              </p:cNvSpPr>
              <p:nvPr/>
            </p:nvSpPr>
            <p:spPr bwMode="auto">
              <a:xfrm>
                <a:off x="1111" y="935"/>
                <a:ext cx="1179" cy="1179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46" name="Picture 15" descr="j0215796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9" y="2477"/>
              <a:ext cx="587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19" name="Group 60"/>
          <p:cNvGrpSpPr>
            <a:grpSpLocks/>
          </p:cNvGrpSpPr>
          <p:nvPr/>
        </p:nvGrpSpPr>
        <p:grpSpPr bwMode="auto">
          <a:xfrm>
            <a:off x="7556500" y="358775"/>
            <a:ext cx="1295400" cy="1295400"/>
            <a:chOff x="4468" y="255"/>
            <a:chExt cx="816" cy="816"/>
          </a:xfrm>
        </p:grpSpPr>
        <p:grpSp>
          <p:nvGrpSpPr>
            <p:cNvPr id="13341" name="Group 47"/>
            <p:cNvGrpSpPr>
              <a:grpSpLocks/>
            </p:cNvGrpSpPr>
            <p:nvPr/>
          </p:nvGrpSpPr>
          <p:grpSpPr bwMode="auto">
            <a:xfrm>
              <a:off x="4468" y="255"/>
              <a:ext cx="816" cy="816"/>
              <a:chOff x="3711" y="950"/>
              <a:chExt cx="816" cy="816"/>
            </a:xfrm>
          </p:grpSpPr>
          <p:sp>
            <p:nvSpPr>
              <p:cNvPr id="13343" name="Oval 44"/>
              <p:cNvSpPr>
                <a:spLocks noChangeArrowheads="1"/>
              </p:cNvSpPr>
              <p:nvPr/>
            </p:nvSpPr>
            <p:spPr bwMode="auto">
              <a:xfrm>
                <a:off x="3711" y="950"/>
                <a:ext cx="816" cy="81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4" name="Oval 45"/>
              <p:cNvSpPr>
                <a:spLocks noChangeArrowheads="1"/>
              </p:cNvSpPr>
              <p:nvPr/>
            </p:nvSpPr>
            <p:spPr bwMode="auto">
              <a:xfrm>
                <a:off x="3787" y="1026"/>
                <a:ext cx="664" cy="6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42" name="Picture 50" descr="MCj04319150000[1]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604" y="391"/>
              <a:ext cx="545" cy="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0" name="Group 62"/>
          <p:cNvGrpSpPr>
            <a:grpSpLocks/>
          </p:cNvGrpSpPr>
          <p:nvPr/>
        </p:nvGrpSpPr>
        <p:grpSpPr bwMode="auto">
          <a:xfrm>
            <a:off x="7556500" y="1978025"/>
            <a:ext cx="1295400" cy="1295400"/>
            <a:chOff x="4760" y="1246"/>
            <a:chExt cx="816" cy="816"/>
          </a:xfrm>
        </p:grpSpPr>
        <p:grpSp>
          <p:nvGrpSpPr>
            <p:cNvPr id="13337" name="Group 57"/>
            <p:cNvGrpSpPr>
              <a:grpSpLocks/>
            </p:cNvGrpSpPr>
            <p:nvPr/>
          </p:nvGrpSpPr>
          <p:grpSpPr bwMode="auto">
            <a:xfrm>
              <a:off x="4760" y="1246"/>
              <a:ext cx="816" cy="816"/>
              <a:chOff x="3711" y="950"/>
              <a:chExt cx="816" cy="816"/>
            </a:xfrm>
          </p:grpSpPr>
          <p:sp>
            <p:nvSpPr>
              <p:cNvPr id="13339" name="Oval 58"/>
              <p:cNvSpPr>
                <a:spLocks noChangeArrowheads="1"/>
              </p:cNvSpPr>
              <p:nvPr/>
            </p:nvSpPr>
            <p:spPr bwMode="auto">
              <a:xfrm>
                <a:off x="3711" y="950"/>
                <a:ext cx="816" cy="81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0" name="Oval 59"/>
              <p:cNvSpPr>
                <a:spLocks noChangeArrowheads="1"/>
              </p:cNvSpPr>
              <p:nvPr/>
            </p:nvSpPr>
            <p:spPr bwMode="auto">
              <a:xfrm>
                <a:off x="3787" y="1026"/>
                <a:ext cx="664" cy="6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38" name="Picture 61" descr="j0407950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876" y="1434"/>
              <a:ext cx="589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1" name="Group 65"/>
          <p:cNvGrpSpPr>
            <a:grpSpLocks/>
          </p:cNvGrpSpPr>
          <p:nvPr/>
        </p:nvGrpSpPr>
        <p:grpSpPr bwMode="auto">
          <a:xfrm>
            <a:off x="7556500" y="3598863"/>
            <a:ext cx="1295400" cy="1295400"/>
            <a:chOff x="4760" y="2267"/>
            <a:chExt cx="816" cy="816"/>
          </a:xfrm>
        </p:grpSpPr>
        <p:grpSp>
          <p:nvGrpSpPr>
            <p:cNvPr id="13333" name="Group 54"/>
            <p:cNvGrpSpPr>
              <a:grpSpLocks/>
            </p:cNvGrpSpPr>
            <p:nvPr/>
          </p:nvGrpSpPr>
          <p:grpSpPr bwMode="auto">
            <a:xfrm>
              <a:off x="4760" y="2267"/>
              <a:ext cx="816" cy="816"/>
              <a:chOff x="3711" y="950"/>
              <a:chExt cx="816" cy="816"/>
            </a:xfrm>
          </p:grpSpPr>
          <p:sp>
            <p:nvSpPr>
              <p:cNvPr id="13335" name="Oval 55"/>
              <p:cNvSpPr>
                <a:spLocks noChangeArrowheads="1"/>
              </p:cNvSpPr>
              <p:nvPr/>
            </p:nvSpPr>
            <p:spPr bwMode="auto">
              <a:xfrm>
                <a:off x="3711" y="950"/>
                <a:ext cx="816" cy="81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6" name="Oval 56"/>
              <p:cNvSpPr>
                <a:spLocks noChangeArrowheads="1"/>
              </p:cNvSpPr>
              <p:nvPr/>
            </p:nvSpPr>
            <p:spPr bwMode="auto">
              <a:xfrm>
                <a:off x="3787" y="1026"/>
                <a:ext cx="664" cy="6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34" name="Picture 63" descr="j0410449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921" y="2399"/>
              <a:ext cx="635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322" name="Group 67"/>
          <p:cNvGrpSpPr>
            <a:grpSpLocks/>
          </p:cNvGrpSpPr>
          <p:nvPr/>
        </p:nvGrpSpPr>
        <p:grpSpPr bwMode="auto">
          <a:xfrm>
            <a:off x="7556500" y="5181600"/>
            <a:ext cx="1295400" cy="1295400"/>
            <a:chOff x="4760" y="3264"/>
            <a:chExt cx="816" cy="816"/>
          </a:xfrm>
        </p:grpSpPr>
        <p:grpSp>
          <p:nvGrpSpPr>
            <p:cNvPr id="13329" name="Group 51"/>
            <p:cNvGrpSpPr>
              <a:grpSpLocks/>
            </p:cNvGrpSpPr>
            <p:nvPr/>
          </p:nvGrpSpPr>
          <p:grpSpPr bwMode="auto">
            <a:xfrm>
              <a:off x="4760" y="3264"/>
              <a:ext cx="816" cy="816"/>
              <a:chOff x="3711" y="950"/>
              <a:chExt cx="816" cy="816"/>
            </a:xfrm>
          </p:grpSpPr>
          <p:sp>
            <p:nvSpPr>
              <p:cNvPr id="13331" name="Oval 52"/>
              <p:cNvSpPr>
                <a:spLocks noChangeArrowheads="1"/>
              </p:cNvSpPr>
              <p:nvPr/>
            </p:nvSpPr>
            <p:spPr bwMode="auto">
              <a:xfrm>
                <a:off x="3711" y="950"/>
                <a:ext cx="816" cy="81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2" name="Oval 53"/>
              <p:cNvSpPr>
                <a:spLocks noChangeArrowheads="1"/>
              </p:cNvSpPr>
              <p:nvPr/>
            </p:nvSpPr>
            <p:spPr bwMode="auto">
              <a:xfrm>
                <a:off x="3787" y="1026"/>
                <a:ext cx="664" cy="664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pic>
          <p:nvPicPr>
            <p:cNvPr id="13330" name="Picture 66" descr="j0407948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885" y="3430"/>
              <a:ext cx="535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76" name="Text Box 68"/>
          <p:cNvSpPr txBox="1">
            <a:spLocks noChangeArrowheads="1"/>
          </p:cNvSpPr>
          <p:nvPr/>
        </p:nvSpPr>
        <p:spPr bwMode="auto">
          <a:xfrm>
            <a:off x="2700338" y="404813"/>
            <a:ext cx="3671887" cy="2311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pitchFamily="34" charset="0"/>
              </a:rPr>
              <a:t>7.00</a:t>
            </a:r>
            <a:r>
              <a:rPr lang="ru-RU">
                <a:latin typeface="Arial" pitchFamily="34" charset="0"/>
              </a:rPr>
              <a:t> – Кофе                    </a:t>
            </a:r>
            <a:r>
              <a:rPr lang="ru-RU" b="1">
                <a:latin typeface="Arial" pitchFamily="34" charset="0"/>
              </a:rPr>
              <a:t>10.00</a:t>
            </a:r>
            <a:r>
              <a:rPr lang="ru-RU">
                <a:latin typeface="Arial" pitchFamily="34" charset="0"/>
              </a:rPr>
              <a:t> – Бутерброд  </a:t>
            </a:r>
            <a:r>
              <a:rPr lang="ru-RU" b="1">
                <a:latin typeface="Arial" pitchFamily="34" charset="0"/>
              </a:rPr>
              <a:t>12.00</a:t>
            </a:r>
            <a:r>
              <a:rPr lang="ru-RU">
                <a:latin typeface="Arial" pitchFamily="34" charset="0"/>
              </a:rPr>
              <a:t> - Доширак          </a:t>
            </a:r>
            <a:r>
              <a:rPr lang="ru-RU" b="1">
                <a:latin typeface="Arial" pitchFamily="34" charset="0"/>
              </a:rPr>
              <a:t>14.00</a:t>
            </a:r>
            <a:r>
              <a:rPr lang="ru-RU">
                <a:latin typeface="Arial" pitchFamily="34" charset="0"/>
              </a:rPr>
              <a:t> – Чипсы, Кола </a:t>
            </a:r>
            <a:r>
              <a:rPr lang="ru-RU" b="1">
                <a:latin typeface="Arial" pitchFamily="34" charset="0"/>
              </a:rPr>
              <a:t>18.00</a:t>
            </a:r>
            <a:r>
              <a:rPr lang="ru-RU">
                <a:latin typeface="Arial" pitchFamily="34" charset="0"/>
              </a:rPr>
              <a:t> – Сухарики           </a:t>
            </a:r>
            <a:r>
              <a:rPr lang="ru-RU" b="1">
                <a:latin typeface="Arial" pitchFamily="34" charset="0"/>
              </a:rPr>
              <a:t>20.00</a:t>
            </a:r>
            <a:r>
              <a:rPr lang="ru-RU">
                <a:latin typeface="Arial" pitchFamily="34" charset="0"/>
              </a:rPr>
              <a:t> - Плотный ужин</a:t>
            </a:r>
            <a:r>
              <a:rPr lang="ru-RU" sz="1600"/>
              <a:t>. </a:t>
            </a:r>
          </a:p>
        </p:txBody>
      </p:sp>
      <p:sp>
        <p:nvSpPr>
          <p:cNvPr id="17477" name="Text Box 69"/>
          <p:cNvSpPr txBox="1">
            <a:spLocks noChangeArrowheads="1"/>
          </p:cNvSpPr>
          <p:nvPr/>
        </p:nvSpPr>
        <p:spPr bwMode="auto">
          <a:xfrm>
            <a:off x="2700338" y="404813"/>
            <a:ext cx="3671887" cy="2359025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latin typeface="Arial" pitchFamily="34" charset="0"/>
              </a:rPr>
              <a:t>7.00</a:t>
            </a:r>
            <a:r>
              <a:rPr lang="ru-RU">
                <a:latin typeface="Arial" pitchFamily="34" charset="0"/>
              </a:rPr>
              <a:t> – Кофе                    </a:t>
            </a:r>
            <a:r>
              <a:rPr lang="ru-RU" b="1">
                <a:latin typeface="Arial" pitchFamily="34" charset="0"/>
              </a:rPr>
              <a:t>10.00</a:t>
            </a:r>
            <a:r>
              <a:rPr lang="ru-RU">
                <a:latin typeface="Arial" pitchFamily="34" charset="0"/>
              </a:rPr>
              <a:t> – Бутерброд  </a:t>
            </a:r>
            <a:r>
              <a:rPr lang="ru-RU" b="1">
                <a:latin typeface="Arial" pitchFamily="34" charset="0"/>
              </a:rPr>
              <a:t>12.00</a:t>
            </a:r>
            <a:r>
              <a:rPr lang="ru-RU">
                <a:latin typeface="Arial" pitchFamily="34" charset="0"/>
              </a:rPr>
              <a:t> - Доширак          </a:t>
            </a:r>
            <a:r>
              <a:rPr lang="ru-RU" b="1">
                <a:latin typeface="Arial" pitchFamily="34" charset="0"/>
              </a:rPr>
              <a:t>14.00</a:t>
            </a:r>
            <a:r>
              <a:rPr lang="ru-RU">
                <a:latin typeface="Arial" pitchFamily="34" charset="0"/>
              </a:rPr>
              <a:t> – Чипсы, Кола </a:t>
            </a:r>
            <a:r>
              <a:rPr lang="ru-RU" b="1">
                <a:latin typeface="Arial" pitchFamily="34" charset="0"/>
              </a:rPr>
              <a:t>18.00</a:t>
            </a:r>
            <a:r>
              <a:rPr lang="ru-RU">
                <a:latin typeface="Arial" pitchFamily="34" charset="0"/>
              </a:rPr>
              <a:t> – Сухарики           </a:t>
            </a:r>
            <a:r>
              <a:rPr lang="ru-RU" b="1">
                <a:latin typeface="Arial" pitchFamily="34" charset="0"/>
              </a:rPr>
              <a:t>20.00</a:t>
            </a:r>
            <a:r>
              <a:rPr lang="ru-RU">
                <a:latin typeface="Arial" pitchFamily="34" charset="0"/>
              </a:rPr>
              <a:t> - Плотный ужин</a:t>
            </a:r>
            <a:r>
              <a:rPr lang="ru-RU" sz="1600"/>
              <a:t>. </a:t>
            </a:r>
          </a:p>
        </p:txBody>
      </p:sp>
      <p:sp>
        <p:nvSpPr>
          <p:cNvPr id="17478" name="Line 70"/>
          <p:cNvSpPr>
            <a:spLocks noChangeShapeType="1"/>
          </p:cNvSpPr>
          <p:nvPr/>
        </p:nvSpPr>
        <p:spPr bwMode="auto">
          <a:xfrm flipH="1">
            <a:off x="2484438" y="260350"/>
            <a:ext cx="4105275" cy="2663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>
            <a:off x="2484438" y="260350"/>
            <a:ext cx="4032250" cy="259238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2" name="Text Box 74"/>
          <p:cNvSpPr txBox="1">
            <a:spLocks noChangeArrowheads="1"/>
          </p:cNvSpPr>
          <p:nvPr/>
        </p:nvSpPr>
        <p:spPr bwMode="auto">
          <a:xfrm>
            <a:off x="1979613" y="3573463"/>
            <a:ext cx="5327650" cy="2730500"/>
          </a:xfrm>
          <a:prstGeom prst="rect">
            <a:avLst/>
          </a:prstGeom>
          <a:noFill/>
          <a:ln w="762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latin typeface="Arial" pitchFamily="34" charset="0"/>
              </a:rPr>
              <a:t>7.00</a:t>
            </a:r>
            <a:r>
              <a:rPr lang="ru-RU" sz="2800">
                <a:latin typeface="Arial" pitchFamily="34" charset="0"/>
              </a:rPr>
              <a:t> – Плотный завтрак.          </a:t>
            </a:r>
            <a:r>
              <a:rPr lang="ru-RU" sz="2800" b="1">
                <a:latin typeface="Arial" pitchFamily="34" charset="0"/>
              </a:rPr>
              <a:t>10.00</a:t>
            </a:r>
            <a:r>
              <a:rPr lang="ru-RU" sz="2800">
                <a:latin typeface="Arial" pitchFamily="34" charset="0"/>
              </a:rPr>
              <a:t> – витаминизированный  второй завтрак.                   </a:t>
            </a:r>
            <a:r>
              <a:rPr lang="ru-RU" sz="2800" b="1">
                <a:latin typeface="Arial" pitchFamily="34" charset="0"/>
              </a:rPr>
              <a:t>13.00</a:t>
            </a:r>
            <a:r>
              <a:rPr lang="ru-RU" sz="2800">
                <a:latin typeface="Arial" pitchFamily="34" charset="0"/>
              </a:rPr>
              <a:t> – Обед.                          </a:t>
            </a:r>
            <a:r>
              <a:rPr lang="ru-RU" sz="2800" b="1">
                <a:latin typeface="Arial" pitchFamily="34" charset="0"/>
              </a:rPr>
              <a:t>16.00</a:t>
            </a:r>
            <a:r>
              <a:rPr lang="ru-RU" sz="2800">
                <a:latin typeface="Arial" pitchFamily="34" charset="0"/>
              </a:rPr>
              <a:t> – Полдник.                   </a:t>
            </a:r>
            <a:r>
              <a:rPr lang="ru-RU" sz="2800" b="1">
                <a:latin typeface="Arial" pitchFamily="34" charset="0"/>
              </a:rPr>
              <a:t>19.00</a:t>
            </a:r>
            <a:r>
              <a:rPr lang="ru-RU" sz="2800">
                <a:latin typeface="Arial" pitchFamily="34" charset="0"/>
              </a:rPr>
              <a:t> – Лёгкий ужин</a:t>
            </a:r>
          </a:p>
        </p:txBody>
      </p:sp>
      <p:sp>
        <p:nvSpPr>
          <p:cNvPr id="17483" name="WordArt 75"/>
          <p:cNvSpPr>
            <a:spLocks noChangeArrowheads="1" noChangeShapeType="1" noTextEdit="1"/>
          </p:cNvSpPr>
          <p:nvPr/>
        </p:nvSpPr>
        <p:spPr bwMode="auto">
          <a:xfrm>
            <a:off x="1835150" y="692150"/>
            <a:ext cx="5832475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ОТКАЖИСЬ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 ПЕРЕКУСОВ,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ПО РЕЖИМУ ЕШЬ </a:t>
            </a:r>
          </a:p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 ВКУСОМ!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0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" dur="500"/>
                                        <p:tgtEl>
                                          <p:spTgt spid="17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6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76" grpId="0" animBg="1"/>
      <p:bldP spid="17477" grpId="0" animBg="1"/>
      <p:bldP spid="17477" grpId="1" animBg="1"/>
      <p:bldP spid="17478" grpId="0" animBg="1"/>
      <p:bldP spid="17478" grpId="1" animBg="1"/>
      <p:bldP spid="17479" grpId="0" animBg="1"/>
      <p:bldP spid="17479" grpId="1" animBg="1"/>
      <p:bldP spid="17482" grpId="0" animBg="1"/>
      <p:bldP spid="174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116013" y="1196975"/>
            <a:ext cx="6769100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004600"/>
                </a:solidFill>
                <a:latin typeface="Monotype Corsiva" pitchFamily="66" charset="0"/>
              </a:rPr>
              <a:t>«Одно только поколение правильно питающихся людей возродит человечество и сделает болезни столь редким явлением, что на них будут смотреть как на нечто необыкновенное».</a:t>
            </a:r>
          </a:p>
        </p:txBody>
      </p:sp>
      <p:pic>
        <p:nvPicPr>
          <p:cNvPr id="14340" name="Picture 7" descr="MCj035351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13216">
            <a:off x="395288" y="404813"/>
            <a:ext cx="18161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MCj0353515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237553">
            <a:off x="6732588" y="4724400"/>
            <a:ext cx="18161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12" descr="MCj035352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260350"/>
            <a:ext cx="16351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13" descr="MCj035352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395288" y="4724400"/>
            <a:ext cx="163512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title" sz="quarter"/>
          </p:nvPr>
        </p:nvSpPr>
        <p:spPr>
          <a:xfrm>
            <a:off x="2773363" y="917575"/>
            <a:ext cx="4822825" cy="927100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009900"/>
                </a:solidFill>
                <a:latin typeface="Comic Sans MS" pitchFamily="66" charset="0"/>
              </a:rPr>
              <a:t>«Здоровое</a:t>
            </a:r>
          </a:p>
        </p:txBody>
      </p:sp>
      <p:pic>
        <p:nvPicPr>
          <p:cNvPr id="3076" name="Picture 32" descr="397-1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420938"/>
            <a:ext cx="2641600" cy="1800225"/>
          </a:xfrm>
          <a:noFill/>
        </p:spPr>
      </p:pic>
      <p:pic>
        <p:nvPicPr>
          <p:cNvPr id="3077" name="Picture 38" descr="24349"/>
          <p:cNvPicPr>
            <a:picLocks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6084888" y="3500438"/>
            <a:ext cx="2549525" cy="1800225"/>
          </a:xfrm>
          <a:noFill/>
        </p:spPr>
      </p:pic>
      <p:pic>
        <p:nvPicPr>
          <p:cNvPr id="3078" name="Picture 40" descr="citronu_bummbas_l_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3500438"/>
            <a:ext cx="244792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2" descr="1211270276_petrushk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333375"/>
            <a:ext cx="27368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44" descr="1185319748_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5288" y="4437063"/>
            <a:ext cx="27352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45"/>
          <p:cNvSpPr txBox="1">
            <a:spLocks noChangeArrowheads="1"/>
          </p:cNvSpPr>
          <p:nvPr/>
        </p:nvSpPr>
        <p:spPr bwMode="auto">
          <a:xfrm>
            <a:off x="5183188" y="2000250"/>
            <a:ext cx="39608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>
                <a:solidFill>
                  <a:srgbClr val="009900"/>
                </a:solidFill>
                <a:latin typeface="Comic Sans MS" pitchFamily="66" charset="0"/>
              </a:rPr>
              <a:t>питание»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>
          <a:xfrm>
            <a:off x="469900" y="115888"/>
            <a:ext cx="8278813" cy="1143000"/>
          </a:xfrm>
        </p:spPr>
        <p:txBody>
          <a:bodyPr/>
          <a:lstStyle/>
          <a:p>
            <a:pPr eaLnBrk="1" hangingPunct="1"/>
            <a:r>
              <a:rPr lang="ru-RU" sz="3600" b="1" i="1" u="sng" smtClean="0">
                <a:solidFill>
                  <a:srgbClr val="009900"/>
                </a:solidFill>
                <a:latin typeface="Bookman Old Style" pitchFamily="18" charset="0"/>
              </a:rPr>
              <a:t>«Человек есть то, что он ест»</a:t>
            </a:r>
          </a:p>
        </p:txBody>
      </p:sp>
      <p:pic>
        <p:nvPicPr>
          <p:cNvPr id="4100" name="Picture 7" descr="MPj04306590000[1]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bright="-22000" contrast="36000"/>
          </a:blip>
          <a:srcRect/>
          <a:stretch>
            <a:fillRect/>
          </a:stretch>
        </p:blipFill>
        <p:spPr>
          <a:xfrm>
            <a:off x="6300788" y="4259263"/>
            <a:ext cx="2663825" cy="2409825"/>
          </a:xfrm>
          <a:noFill/>
        </p:spPr>
      </p:pic>
      <p:pic>
        <p:nvPicPr>
          <p:cNvPr id="4101" name="Picture 9" descr="MPj04330170000[1]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203575" y="1303338"/>
            <a:ext cx="2967038" cy="2270125"/>
          </a:xfrm>
          <a:noFill/>
        </p:spPr>
      </p:pic>
      <p:sp>
        <p:nvSpPr>
          <p:cNvPr id="4102" name="Text Box 16"/>
          <p:cNvSpPr txBox="1">
            <a:spLocks noChangeArrowheads="1"/>
          </p:cNvSpPr>
          <p:nvPr/>
        </p:nvSpPr>
        <p:spPr bwMode="auto">
          <a:xfrm>
            <a:off x="3059113" y="4005263"/>
            <a:ext cx="345598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3300"/>
                </a:solidFill>
                <a:latin typeface="Bookman Old Style" pitchFamily="18" charset="0"/>
              </a:rPr>
              <a:t>Движение к этой цели должно быть постепенным - шаг за шагом. Каждый шаг продлевает активные годы жизни.</a:t>
            </a:r>
          </a:p>
        </p:txBody>
      </p:sp>
      <p:pic>
        <p:nvPicPr>
          <p:cNvPr id="4103" name="Picture 18" descr="344530c2a76c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lum bright="8000" contrast="32000"/>
          </a:blip>
          <a:srcRect/>
          <a:stretch>
            <a:fillRect/>
          </a:stretch>
        </p:blipFill>
        <p:spPr>
          <a:xfrm>
            <a:off x="179388" y="4291013"/>
            <a:ext cx="3097212" cy="2378075"/>
          </a:xfrm>
          <a:noFill/>
        </p:spPr>
      </p:pic>
      <p:sp>
        <p:nvSpPr>
          <p:cNvPr id="4104" name="Text Box 21"/>
          <p:cNvSpPr txBox="1">
            <a:spLocks noChangeArrowheads="1"/>
          </p:cNvSpPr>
          <p:nvPr/>
        </p:nvSpPr>
        <p:spPr bwMode="auto">
          <a:xfrm>
            <a:off x="-36513" y="1341438"/>
            <a:ext cx="3384551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3300"/>
                </a:solidFill>
                <a:latin typeface="Bookman Old Style" pitchFamily="18" charset="0"/>
              </a:rPr>
              <a:t>Каждый человек в состоянии самостоятельно заботиться о собственном здоровье.</a:t>
            </a:r>
          </a:p>
        </p:txBody>
      </p:sp>
      <p:sp>
        <p:nvSpPr>
          <p:cNvPr id="4105" name="Text Box 22"/>
          <p:cNvSpPr txBox="1">
            <a:spLocks noChangeArrowheads="1"/>
          </p:cNvSpPr>
          <p:nvPr/>
        </p:nvSpPr>
        <p:spPr bwMode="auto">
          <a:xfrm>
            <a:off x="6084888" y="1700213"/>
            <a:ext cx="28797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003300"/>
                </a:solidFill>
                <a:latin typeface="Bookman Old Style" pitchFamily="18" charset="0"/>
              </a:rPr>
              <a:t>Вести здоровый образ жизни совсем не сложно.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067175" y="3140075"/>
            <a:ext cx="4392613" cy="3457575"/>
            <a:chOff x="2835" y="1830"/>
            <a:chExt cx="2767" cy="2178"/>
          </a:xfrm>
        </p:grpSpPr>
        <p:pic>
          <p:nvPicPr>
            <p:cNvPr id="5128" name="Picture 7" descr="j021015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35" y="1830"/>
              <a:ext cx="2767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Text Box 8"/>
            <p:cNvSpPr txBox="1">
              <a:spLocks noChangeArrowheads="1"/>
            </p:cNvSpPr>
            <p:nvPr/>
          </p:nvSpPr>
          <p:spPr bwMode="auto">
            <a:xfrm>
              <a:off x="3199" y="2160"/>
              <a:ext cx="2040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000" b="1" i="1">
                  <a:solidFill>
                    <a:srgbClr val="004600"/>
                  </a:solidFill>
                </a:rPr>
                <a:t>Чипсы для лентяя –блюдо идеальное!                            В них консервантов много – И всё ненатуральное!        Ты чипсами не увлекайся, Свежеприготовленным питайся!</a:t>
              </a:r>
            </a:p>
          </p:txBody>
        </p:sp>
      </p:grp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0" y="517525"/>
            <a:ext cx="9144000" cy="1311275"/>
          </a:xfrm>
          <a:prstGeom prst="rect">
            <a:avLst/>
          </a:prstGeom>
          <a:solidFill>
            <a:srgbClr val="663300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u="sng">
                <a:solidFill>
                  <a:srgbClr val="004600"/>
                </a:solidFill>
                <a:latin typeface="Bookman Old Style" pitchFamily="18" charset="0"/>
              </a:rPr>
              <a:t>В </a:t>
            </a:r>
            <a:r>
              <a:rPr lang="ru-RU" sz="2000" b="1" i="1" u="sng">
                <a:solidFill>
                  <a:srgbClr val="004600"/>
                </a:solidFill>
                <a:latin typeface="Bookman Old Style" pitchFamily="18" charset="0"/>
              </a:rPr>
              <a:t>картофеле фри и чипсах</a:t>
            </a:r>
            <a:r>
              <a:rPr lang="ru-RU" sz="2000" b="1" u="sng">
                <a:solidFill>
                  <a:srgbClr val="004600"/>
                </a:solidFill>
                <a:latin typeface="Bookman Old Style" pitchFamily="18" charset="0"/>
              </a:rPr>
              <a:t> ученые обнаружили целый ряд вредных веществ, в том числе вещества, которые используются при производстве различных пластмасс и красок. </a:t>
            </a:r>
          </a:p>
        </p:txBody>
      </p:sp>
      <p:pic>
        <p:nvPicPr>
          <p:cNvPr id="5125" name="Picture 11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3933825"/>
            <a:ext cx="3173413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2" descr="у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836738"/>
            <a:ext cx="2520950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Text Box 14"/>
          <p:cNvSpPr txBox="1">
            <a:spLocks noChangeArrowheads="1"/>
          </p:cNvSpPr>
          <p:nvPr/>
        </p:nvSpPr>
        <p:spPr bwMode="auto">
          <a:xfrm>
            <a:off x="3924300" y="1773238"/>
            <a:ext cx="4895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>
                <a:solidFill>
                  <a:srgbClr val="004600"/>
                </a:solidFill>
                <a:latin typeface="Bookman Old Style" pitchFamily="18" charset="0"/>
              </a:rPr>
              <a:t> </a:t>
            </a:r>
            <a:r>
              <a:rPr lang="ru-RU" sz="2000" b="1" u="sng">
                <a:solidFill>
                  <a:srgbClr val="004600"/>
                </a:solidFill>
                <a:latin typeface="Bookman Old Style" pitchFamily="18" charset="0"/>
                <a:sym typeface="Wingdings 2" pitchFamily="18" charset="2"/>
              </a:rPr>
              <a:t> </a:t>
            </a:r>
            <a:r>
              <a:rPr lang="ru-RU" sz="2000" b="1" u="sng">
                <a:solidFill>
                  <a:srgbClr val="004600"/>
                </a:solidFill>
                <a:latin typeface="Bookman Old Style" pitchFamily="18" charset="0"/>
              </a:rPr>
              <a:t>Доказано, что эти вещества оказывают токсичное действие на нервную систему животных и человека.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Text Box 39"/>
          <p:cNvSpPr txBox="1">
            <a:spLocks noChangeArrowheads="1"/>
          </p:cNvSpPr>
          <p:nvPr/>
        </p:nvSpPr>
        <p:spPr bwMode="auto">
          <a:xfrm>
            <a:off x="395288" y="333375"/>
            <a:ext cx="8208962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Palatino Linotype" pitchFamily="18" charset="0"/>
              </a:rPr>
              <a:t>В состав </a:t>
            </a:r>
            <a:r>
              <a:rPr lang="ru-RU" sz="2200" b="1">
                <a:solidFill>
                  <a:srgbClr val="DC612A"/>
                </a:solidFill>
                <a:latin typeface="Palatino Linotype" pitchFamily="18" charset="0"/>
              </a:rPr>
              <a:t>газированных напитков</a:t>
            </a:r>
            <a:r>
              <a:rPr lang="ru-RU" sz="2200" b="1">
                <a:latin typeface="Palatino Linotype" pitchFamily="18" charset="0"/>
              </a:rPr>
              <a:t> входят различные консерванты, </a:t>
            </a:r>
          </a:p>
          <a:p>
            <a:pPr algn="ctr"/>
            <a:r>
              <a:rPr lang="ru-RU" sz="2200" b="1">
                <a:latin typeface="Palatino Linotype" pitchFamily="18" charset="0"/>
              </a:rPr>
              <a:t>ароматизаторы и красители, которые неблагоприятно влияют на желудочно-кишечный тракт школьников.</a:t>
            </a:r>
            <a:r>
              <a:rPr lang="ru-RU" sz="2200" b="1"/>
              <a:t> 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4356100" y="1916113"/>
            <a:ext cx="44624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DC612A"/>
                </a:solidFill>
                <a:latin typeface="Palatino Linotype" pitchFamily="18" charset="0"/>
              </a:rPr>
              <a:t>Сахар, в большом количестве присутствующий в газированной воде, провоцирует кариес.</a:t>
            </a:r>
          </a:p>
        </p:txBody>
      </p:sp>
      <p:pic>
        <p:nvPicPr>
          <p:cNvPr id="6149" name="Picture 41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24038"/>
            <a:ext cx="3979863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150" name="Group 45"/>
          <p:cNvGrpSpPr>
            <a:grpSpLocks/>
          </p:cNvGrpSpPr>
          <p:nvPr/>
        </p:nvGrpSpPr>
        <p:grpSpPr bwMode="auto">
          <a:xfrm>
            <a:off x="4427538" y="3068638"/>
            <a:ext cx="4392612" cy="3457575"/>
            <a:chOff x="2789" y="1979"/>
            <a:chExt cx="2767" cy="2178"/>
          </a:xfrm>
        </p:grpSpPr>
        <p:pic>
          <p:nvPicPr>
            <p:cNvPr id="6151" name="Picture 43" descr="j021015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89" y="1979"/>
              <a:ext cx="2767" cy="2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2" name="Text Box 44"/>
            <p:cNvSpPr txBox="1">
              <a:spLocks noChangeArrowheads="1"/>
            </p:cNvSpPr>
            <p:nvPr/>
          </p:nvSpPr>
          <p:spPr bwMode="auto">
            <a:xfrm>
              <a:off x="3153" y="2309"/>
              <a:ext cx="2040" cy="15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200" b="1" i="1"/>
                <a:t>От нее, от Кока-колы</a:t>
              </a:r>
              <a:br>
                <a:rPr lang="ru-RU" sz="2200" b="1" i="1"/>
              </a:br>
              <a:r>
                <a:rPr lang="ru-RU" sz="2200" b="1" i="1"/>
                <a:t>Лишь желудок будет полным,</a:t>
              </a:r>
              <a:br>
                <a:rPr lang="ru-RU" sz="2200" b="1" i="1"/>
              </a:br>
              <a:r>
                <a:rPr lang="ru-RU" sz="2200" b="1" i="1"/>
                <a:t>А полезности ни грамма,</a:t>
              </a:r>
              <a:br>
                <a:rPr lang="ru-RU" sz="2200" b="1" i="1"/>
              </a:br>
              <a:r>
                <a:rPr lang="ru-RU" sz="2200" b="1" i="1"/>
                <a:t>Создана лишь для рекламы.</a:t>
              </a:r>
              <a:r>
                <a:rPr lang="ru-RU" sz="2200"/>
                <a:t> </a:t>
              </a:r>
            </a:p>
          </p:txBody>
        </p:sp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1000" fill="hold"/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6" grpId="0"/>
      <p:bldP spid="14376" grpId="1"/>
      <p:bldP spid="14376" grpId="2"/>
      <p:bldP spid="14376" grpId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82073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Palatino Linotype" pitchFamily="18" charset="0"/>
              </a:rPr>
              <a:t>В состав </a:t>
            </a:r>
            <a:r>
              <a:rPr lang="ru-RU" sz="2000" b="1" i="1">
                <a:latin typeface="Palatino Linotype" pitchFamily="18" charset="0"/>
              </a:rPr>
              <a:t>жвачек</a:t>
            </a:r>
            <a:r>
              <a:rPr lang="ru-RU" sz="2000" b="1">
                <a:latin typeface="Palatino Linotype" pitchFamily="18" charset="0"/>
              </a:rPr>
              <a:t> входят подсластители, красители,</a:t>
            </a:r>
            <a:r>
              <a:rPr lang="en-US" sz="2000" b="1">
                <a:latin typeface="Palatino Linotype" pitchFamily="18" charset="0"/>
              </a:rPr>
              <a:t> </a:t>
            </a:r>
            <a:r>
              <a:rPr lang="ru-RU" sz="2000" b="1">
                <a:latin typeface="Palatino Linotype" pitchFamily="18" charset="0"/>
              </a:rPr>
              <a:t>ароматизаторы. Давно уже доказано, что чем дольше контакт сахара с зубами, тем выше риск развития кариеса. И здесь у жвачки, а также у жевательных конфет просто нет конкурентов.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23850" y="1844675"/>
            <a:ext cx="259238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4600"/>
                </a:solidFill>
                <a:latin typeface="Palatino Linotype" pitchFamily="18" charset="0"/>
              </a:rPr>
              <a:t>В работе детских врачей были случаи, когда у детей, которые жаловались на боли в животе, находили в кишечнике резиновые “камни” из слипшихся разноцветных комочков, образовавшихся от жвачки.</a:t>
            </a:r>
            <a:endParaRPr lang="ru-RU" sz="2000">
              <a:solidFill>
                <a:srgbClr val="004600"/>
              </a:solidFill>
              <a:latin typeface="Palatino Linotype" pitchFamily="18" charset="0"/>
            </a:endParaRPr>
          </a:p>
        </p:txBody>
      </p:sp>
      <p:pic>
        <p:nvPicPr>
          <p:cNvPr id="7173" name="Picture 5" descr="гн"/>
          <p:cNvPicPr>
            <a:picLocks noChangeAspect="1" noChangeArrowheads="1"/>
          </p:cNvPicPr>
          <p:nvPr/>
        </p:nvPicPr>
        <p:blipFill>
          <a:blip r:embed="rId2">
            <a:lum bright="22000" contrast="12000"/>
          </a:blip>
          <a:srcRect/>
          <a:stretch>
            <a:fillRect/>
          </a:stretch>
        </p:blipFill>
        <p:spPr bwMode="auto">
          <a:xfrm>
            <a:off x="3203575" y="4365625"/>
            <a:ext cx="26638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уг"/>
          <p:cNvPicPr>
            <a:picLocks noChangeAspect="1" noChangeArrowheads="1"/>
          </p:cNvPicPr>
          <p:nvPr/>
        </p:nvPicPr>
        <p:blipFill>
          <a:blip r:embed="rId3">
            <a:lum bright="-8000" contrast="-6000"/>
          </a:blip>
          <a:srcRect/>
          <a:stretch>
            <a:fillRect/>
          </a:stretch>
        </p:blipFill>
        <p:spPr bwMode="auto">
          <a:xfrm>
            <a:off x="5508625" y="1773238"/>
            <a:ext cx="33131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ш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2060575"/>
            <a:ext cx="1573213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жз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56325" y="3983038"/>
            <a:ext cx="2319338" cy="261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195" name="Group 7"/>
          <p:cNvGrpSpPr>
            <a:grpSpLocks/>
          </p:cNvGrpSpPr>
          <p:nvPr/>
        </p:nvGrpSpPr>
        <p:grpSpPr bwMode="auto">
          <a:xfrm>
            <a:off x="539750" y="476250"/>
            <a:ext cx="8137525" cy="1576388"/>
            <a:chOff x="340" y="300"/>
            <a:chExt cx="5126" cy="993"/>
          </a:xfrm>
        </p:grpSpPr>
        <p:sp>
          <p:nvSpPr>
            <p:cNvPr id="8205" name="Rectangle 3"/>
            <p:cNvSpPr>
              <a:spLocks noChangeArrowheads="1"/>
            </p:cNvSpPr>
            <p:nvPr/>
          </p:nvSpPr>
          <p:spPr bwMode="auto">
            <a:xfrm>
              <a:off x="340" y="391"/>
              <a:ext cx="4627" cy="771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6" name="Text Box 4"/>
            <p:cNvSpPr txBox="1">
              <a:spLocks noChangeArrowheads="1"/>
            </p:cNvSpPr>
            <p:nvPr/>
          </p:nvSpPr>
          <p:spPr bwMode="auto">
            <a:xfrm>
              <a:off x="431" y="346"/>
              <a:ext cx="3085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Шоколадные конфеты</a:t>
              </a:r>
              <a:br>
                <a:rPr lang="ru-RU" sz="2000" b="1"/>
              </a:br>
              <a:r>
                <a:rPr lang="ru-RU" sz="2000" b="1"/>
                <a:t>Любят взрослые и дети</a:t>
              </a:r>
              <a:br>
                <a:rPr lang="ru-RU" sz="2000" b="1"/>
              </a:br>
              <a:r>
                <a:rPr lang="ru-RU" sz="2000" b="1"/>
                <a:t>Можно съесть штук три от силы,</a:t>
              </a:r>
              <a:br>
                <a:rPr lang="ru-RU" sz="2000" b="1"/>
              </a:br>
              <a:r>
                <a:rPr lang="ru-RU" sz="2000" b="1"/>
                <a:t>Чтоб не быть всегда пассивным.</a:t>
              </a:r>
            </a:p>
          </p:txBody>
        </p:sp>
        <p:pic>
          <p:nvPicPr>
            <p:cNvPr id="8207" name="Picture 5" descr="ру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105" y="300"/>
              <a:ext cx="1361" cy="9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611188" y="2336800"/>
            <a:ext cx="8066087" cy="1884363"/>
            <a:chOff x="385" y="1344"/>
            <a:chExt cx="5081" cy="1187"/>
          </a:xfrm>
        </p:grpSpPr>
        <p:sp>
          <p:nvSpPr>
            <p:cNvPr id="8201" name="Rectangle 8"/>
            <p:cNvSpPr>
              <a:spLocks noChangeArrowheads="1"/>
            </p:cNvSpPr>
            <p:nvPr/>
          </p:nvSpPr>
          <p:spPr bwMode="auto">
            <a:xfrm>
              <a:off x="385" y="1570"/>
              <a:ext cx="5080" cy="817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2" name="Text Box 9"/>
            <p:cNvSpPr txBox="1">
              <a:spLocks noChangeArrowheads="1"/>
            </p:cNvSpPr>
            <p:nvPr/>
          </p:nvSpPr>
          <p:spPr bwMode="auto">
            <a:xfrm>
              <a:off x="2381" y="1570"/>
              <a:ext cx="3085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ru-RU" sz="2000" b="1"/>
                <a:t>Кириешки не всегда</a:t>
              </a:r>
              <a:br>
                <a:rPr lang="ru-RU" sz="2000" b="1"/>
              </a:br>
              <a:r>
                <a:rPr lang="ru-RU" sz="2000" b="1"/>
                <a:t>Полезная и вкусная еда,</a:t>
              </a:r>
              <a:br>
                <a:rPr lang="ru-RU" sz="2000" b="1"/>
              </a:br>
              <a:r>
                <a:rPr lang="ru-RU" sz="2000" b="1"/>
                <a:t>Усилитель вкуса в них и специи</a:t>
              </a:r>
              <a:br>
                <a:rPr lang="ru-RU" sz="2000" b="1"/>
              </a:br>
              <a:r>
                <a:rPr lang="ru-RU" sz="2000" b="1"/>
                <a:t>Не полезны для питанья детского</a:t>
              </a:r>
            </a:p>
          </p:txBody>
        </p:sp>
        <p:pic>
          <p:nvPicPr>
            <p:cNvPr id="8203" name="Picture 10" descr="л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5" y="1344"/>
              <a:ext cx="800" cy="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4" name="Picture 11" descr="ш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30" y="1752"/>
              <a:ext cx="1043" cy="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11188" y="4630738"/>
            <a:ext cx="8137525" cy="1606550"/>
            <a:chOff x="385" y="2917"/>
            <a:chExt cx="5126" cy="1012"/>
          </a:xfrm>
        </p:grpSpPr>
        <p:sp>
          <p:nvSpPr>
            <p:cNvPr id="8198" name="Rectangle 13"/>
            <p:cNvSpPr>
              <a:spLocks noChangeArrowheads="1"/>
            </p:cNvSpPr>
            <p:nvPr/>
          </p:nvSpPr>
          <p:spPr bwMode="auto">
            <a:xfrm>
              <a:off x="385" y="2976"/>
              <a:ext cx="4990" cy="862"/>
            </a:xfrm>
            <a:prstGeom prst="rect">
              <a:avLst/>
            </a:prstGeom>
            <a:solidFill>
              <a:srgbClr val="E7C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199" name="Text Box 14"/>
            <p:cNvSpPr txBox="1">
              <a:spLocks noChangeArrowheads="1"/>
            </p:cNvSpPr>
            <p:nvPr/>
          </p:nvSpPr>
          <p:spPr bwMode="auto">
            <a:xfrm>
              <a:off x="385" y="2976"/>
              <a:ext cx="308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Сырок глазированный – вкусно!</a:t>
              </a:r>
              <a:br>
                <a:rPr lang="ru-RU" sz="2000" b="1"/>
              </a:br>
              <a:r>
                <a:rPr lang="ru-RU" sz="2000" b="1"/>
                <a:t>Он нам дает на наслажденье чувства,</a:t>
              </a:r>
              <a:br>
                <a:rPr lang="ru-RU" sz="2000" b="1"/>
              </a:br>
              <a:r>
                <a:rPr lang="ru-RU" sz="2000" b="1"/>
                <a:t>Но калия сорбатом так богат,</a:t>
              </a:r>
              <a:br>
                <a:rPr lang="ru-RU" sz="2000" b="1"/>
              </a:br>
              <a:r>
                <a:rPr lang="ru-RU" sz="2000" b="1"/>
                <a:t>Что съев его, не очень будешь рад.</a:t>
              </a:r>
            </a:p>
          </p:txBody>
        </p:sp>
        <p:pic>
          <p:nvPicPr>
            <p:cNvPr id="8200" name="Picture 15" descr="г"/>
            <p:cNvPicPr>
              <a:picLocks noChangeAspect="1" noChangeArrowheads="1"/>
            </p:cNvPicPr>
            <p:nvPr/>
          </p:nvPicPr>
          <p:blipFill>
            <a:blip r:embed="rId5">
              <a:lum bright="-8000" contrast="14000"/>
            </a:blip>
            <a:srcRect/>
            <a:stretch>
              <a:fillRect/>
            </a:stretch>
          </p:blipFill>
          <p:spPr bwMode="auto">
            <a:xfrm>
              <a:off x="3878" y="2917"/>
              <a:ext cx="1633" cy="1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-180975" y="0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924300" y="2420938"/>
            <a:ext cx="4894263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Bookman Old Style" pitchFamily="18" charset="0"/>
              </a:rPr>
              <a:t>Быстрая пища высококалорийна, содержит много жиров и мало витаминов.</a:t>
            </a:r>
            <a:r>
              <a:rPr lang="ru-RU" sz="2000"/>
              <a:t> </a:t>
            </a:r>
            <a:r>
              <a:rPr lang="ru-RU" sz="2000">
                <a:latin typeface="Bookman Old Style" pitchFamily="18" charset="0"/>
              </a:rPr>
              <a:t>В быстрой еде нашли широкое применение трансжиры – ненатуральные изомеры жирных кислот. Их употребление грозит  неминуемым ожирением, поскольку они увеличивают вес больше, чем любая другая пища с тем же количеством калорий. Не случайно ученые называют их «жиры-убийцы».</a:t>
            </a:r>
            <a:br>
              <a:rPr lang="ru-RU" sz="2000">
                <a:latin typeface="Bookman Old Style" pitchFamily="18" charset="0"/>
              </a:rPr>
            </a:br>
            <a:endParaRPr lang="ru-RU" sz="2000">
              <a:latin typeface="Bookman Old Style" pitchFamily="18" charset="0"/>
            </a:endParaRPr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539750" y="333375"/>
            <a:ext cx="7993063" cy="7080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0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Живи толстым, умри молодым?</a:t>
            </a:r>
          </a:p>
        </p:txBody>
      </p:sp>
      <p:sp>
        <p:nvSpPr>
          <p:cNvPr id="9221" name="Text Box 3"/>
          <p:cNvSpPr txBox="1">
            <a:spLocks noChangeArrowheads="1"/>
          </p:cNvSpPr>
          <p:nvPr/>
        </p:nvSpPr>
        <p:spPr bwMode="auto">
          <a:xfrm>
            <a:off x="4498975" y="1270000"/>
            <a:ext cx="2952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Bookman Old Style" pitchFamily="18" charset="0"/>
              </a:rPr>
              <a:t>Одна из главных причин ожирения –</a:t>
            </a:r>
            <a:r>
              <a:rPr lang="ru-RU" sz="2000">
                <a:latin typeface="Bookman Old Style" pitchFamily="18" charset="0"/>
              </a:rPr>
              <a:t>   </a:t>
            </a:r>
            <a:r>
              <a:rPr lang="ru-RU" sz="2000" b="1">
                <a:solidFill>
                  <a:srgbClr val="FF0000"/>
                </a:solidFill>
                <a:latin typeface="Bookman Old Style" pitchFamily="18" charset="0"/>
              </a:rPr>
              <a:t>ФАСТ-ФУД.</a:t>
            </a:r>
            <a:r>
              <a:rPr lang="ru-RU" sz="2000" b="1">
                <a:latin typeface="Bookman Old Style" pitchFamily="18" charset="0"/>
              </a:rPr>
              <a:t>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667625" y="1268413"/>
            <a:ext cx="358775" cy="1081087"/>
            <a:chOff x="3470" y="1026"/>
            <a:chExt cx="272" cy="817"/>
          </a:xfrm>
        </p:grpSpPr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3470" y="1026"/>
              <a:ext cx="272" cy="5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26 w 21600"/>
                <a:gd name="T13" fmla="*/ 4518 h 21600"/>
                <a:gd name="T14" fmla="*/ 17074 w 21600"/>
                <a:gd name="T15" fmla="*/ 1708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25" name="Oval 8"/>
            <p:cNvSpPr>
              <a:spLocks noChangeArrowheads="1"/>
            </p:cNvSpPr>
            <p:nvPr/>
          </p:nvSpPr>
          <p:spPr bwMode="auto">
            <a:xfrm>
              <a:off x="3515" y="1661"/>
              <a:ext cx="182" cy="18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9223" name="Picture 10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938" y="1341438"/>
            <a:ext cx="3573462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26988"/>
            <a:ext cx="9144000" cy="6858000"/>
          </a:xfrm>
          <a:prstGeom prst="rect">
            <a:avLst/>
          </a:prstGeom>
          <a:solidFill>
            <a:srgbClr val="FFEE38"/>
          </a:solidFill>
          <a:ln w="381000">
            <a:solidFill>
              <a:srgbClr val="13923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2292" name="Picture 4" descr="j01123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2205038"/>
            <a:ext cx="1439863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6" descr="j04079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3509963"/>
            <a:ext cx="1368425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 descr="j041344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24525" y="2133600"/>
            <a:ext cx="1160463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 descr="j041320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27088" y="3622675"/>
            <a:ext cx="1727200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9" descr="j011087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27763" y="5157788"/>
            <a:ext cx="136842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11" descr="j040619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31913" y="5233988"/>
            <a:ext cx="1584325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2" descr="j042808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03575" y="3217863"/>
            <a:ext cx="2808288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1" name="Picture 13" descr="MCj04244540000[1]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987675" y="3141663"/>
            <a:ext cx="302418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4" name="WordArt 16"/>
          <p:cNvSpPr>
            <a:spLocks noChangeArrowheads="1" noChangeShapeType="1" noTextEdit="1"/>
          </p:cNvSpPr>
          <p:nvPr/>
        </p:nvSpPr>
        <p:spPr bwMode="auto">
          <a:xfrm>
            <a:off x="250825" y="404813"/>
            <a:ext cx="86423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5A00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Есть без меры для обжор – это смертный приговор!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</TotalTime>
  <Words>422</Words>
  <Application>Microsoft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Times New Roman</vt:lpstr>
      <vt:lpstr>Arial</vt:lpstr>
      <vt:lpstr>Calibri</vt:lpstr>
      <vt:lpstr>Comic Sans MS</vt:lpstr>
      <vt:lpstr>Bookman Old Style</vt:lpstr>
      <vt:lpstr>Wingdings 2</vt:lpstr>
      <vt:lpstr>Palatino Linotype</vt:lpstr>
      <vt:lpstr>Monotype Corsiva</vt:lpstr>
      <vt:lpstr>Оформление по умолчанию</vt:lpstr>
      <vt:lpstr>ЗДОРОВЫМ БЫТЬ ЗДОРОВО!</vt:lpstr>
      <vt:lpstr>«Здоровое</vt:lpstr>
      <vt:lpstr>«Человек есть то, что он ест»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Антон</cp:lastModifiedBy>
  <cp:revision>14</cp:revision>
  <dcterms:created xsi:type="dcterms:W3CDTF">1601-01-01T00:00:00Z</dcterms:created>
  <dcterms:modified xsi:type="dcterms:W3CDTF">2015-08-11T11:09:05Z</dcterms:modified>
</cp:coreProperties>
</file>