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3"/>
  </p:notesMasterIdLst>
  <p:sldIdLst>
    <p:sldId id="270" r:id="rId3"/>
    <p:sldId id="302" r:id="rId4"/>
    <p:sldId id="303" r:id="rId5"/>
    <p:sldId id="305" r:id="rId6"/>
    <p:sldId id="304" r:id="rId7"/>
    <p:sldId id="306" r:id="rId8"/>
    <p:sldId id="307" r:id="rId9"/>
    <p:sldId id="308" r:id="rId10"/>
    <p:sldId id="309" r:id="rId11"/>
    <p:sldId id="31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ma" initials="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C09"/>
    <a:srgbClr val="00FF00"/>
    <a:srgbClr val="EA22E0"/>
    <a:srgbClr val="0033CC"/>
    <a:srgbClr val="F37F4B"/>
    <a:srgbClr val="DE2222"/>
    <a:srgbClr val="00FFFF"/>
    <a:srgbClr val="CC3399"/>
    <a:srgbClr val="008000"/>
    <a:srgbClr val="6B4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4" autoAdjust="0"/>
    <p:restoredTop sz="94660"/>
  </p:normalViewPr>
  <p:slideViewPr>
    <p:cSldViewPr>
      <p:cViewPr>
        <p:scale>
          <a:sx n="71" d="100"/>
          <a:sy n="71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80292-D375-4FC6-9322-CD43B813DF2E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655C4-9189-40EA-9449-C736143277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8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3399"/>
            </a:gs>
            <a:gs pos="25000">
              <a:srgbClr val="FF6633"/>
            </a:gs>
            <a:gs pos="50000">
              <a:srgbClr val="FFFF00"/>
            </a:gs>
            <a:gs pos="75000">
              <a:srgbClr val="15C5DD"/>
            </a:gs>
            <a:gs pos="100000">
              <a:srgbClr val="0033C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BA0CD-0A95-4F14-8BE3-1A59D92F0E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08AE3-C74B-40EA-A036-B163DBC88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 fontScale="90000"/>
          </a:bodyPr>
          <a:lstStyle/>
          <a:p>
            <a:pPr algn="l"/>
            <a:r>
              <a:rPr lang="ru-RU" sz="4200" b="1" dirty="0" smtClean="0">
                <a:solidFill>
                  <a:srgbClr val="FFFF00"/>
                </a:solidFill>
              </a:rPr>
              <a:t>          </a:t>
            </a:r>
            <a:r>
              <a:rPr lang="ru-RU" sz="42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Кляксография</a:t>
            </a:r>
            <a:r>
              <a:rPr lang="ru-RU" sz="4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обычная.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u="sng" dirty="0" smtClean="0"/>
              <a:t>Возраст:</a:t>
            </a:r>
            <a:r>
              <a:rPr lang="ru-RU" sz="2400" b="1" i="1" dirty="0" smtClean="0"/>
              <a:t> от пяти лет.</a:t>
            </a:r>
            <a:br>
              <a:rPr lang="ru-RU" sz="2400" b="1" i="1" dirty="0" smtClean="0"/>
            </a:br>
            <a:r>
              <a:rPr lang="ru-RU" sz="2400" b="1" u="sng" dirty="0" smtClean="0"/>
              <a:t>Средства выразительности</a:t>
            </a:r>
            <a:r>
              <a:rPr lang="ru-RU" sz="2400" b="1" i="1" dirty="0" smtClean="0"/>
              <a:t>: пятно.</a:t>
            </a:r>
            <a:br>
              <a:rPr lang="ru-RU" sz="2400" b="1" i="1" dirty="0" smtClean="0"/>
            </a:br>
            <a:r>
              <a:rPr lang="ru-RU" sz="2400" b="1" u="sng" dirty="0" smtClean="0"/>
              <a:t>Материалы: </a:t>
            </a:r>
            <a:r>
              <a:rPr lang="ru-RU" sz="2400" b="1" i="1" dirty="0" smtClean="0"/>
              <a:t>бумага, тушь либо жидко разведенная гуашь в мисочке, пластиковая ложечка.</a:t>
            </a:r>
            <a:br>
              <a:rPr lang="ru-RU" sz="2400" b="1" i="1" dirty="0" smtClean="0"/>
            </a:br>
            <a:r>
              <a:rPr lang="ru-RU" sz="2400" b="1" i="1" dirty="0" smtClean="0"/>
              <a:t> </a:t>
            </a:r>
            <a:r>
              <a:rPr lang="ru-RU" sz="2400" b="1" u="sng" dirty="0" smtClean="0"/>
              <a:t>Способ получения изображения: </a:t>
            </a:r>
            <a:r>
              <a:rPr lang="ru-RU" sz="2400" b="1" i="1" dirty="0" smtClean="0"/>
              <a:t>ребенок зачерпывает гуашь пластиковой ложкой и выливает на бумагу. В результате получаются пятна в произвольном порядке. Затем лист накрывается другим листом и прижимается (можно согнуть исходный лист пополам, на одну половину капнуть тушь, а другой его прикрыть). Далее верхний лист снимается, изображение рассматривается: определяется, на что оно похоже. Недостающие детали дорисовываются.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200" dirty="0"/>
          </a:p>
        </p:txBody>
      </p:sp>
      <p:pic>
        <p:nvPicPr>
          <p:cNvPr id="4" name="Picture 7" descr="Рисунок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4869160"/>
            <a:ext cx="2304256" cy="17327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8" descr="65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869160"/>
            <a:ext cx="1800225" cy="18002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4" descr="0_b913_f03e3ef2_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4797152"/>
            <a:ext cx="1696445" cy="18725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79418" cy="683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3744416"/>
          </a:xfrm>
        </p:spPr>
        <p:txBody>
          <a:bodyPr>
            <a:prstTxWarp prst="textSlantDown">
              <a:avLst/>
            </a:prstTxWarp>
          </a:bodyPr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FF0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Большое спасибо за внимание</a:t>
            </a: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FF0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83356878_large_oillica.gif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149080"/>
            <a:ext cx="2448272" cy="2448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92480" y="32129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2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2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604448" cy="6264696"/>
          </a:xfrm>
        </p:spPr>
        <p:txBody>
          <a:bodyPr>
            <a:normAutofit fontScale="90000"/>
          </a:bodyPr>
          <a:lstStyle/>
          <a:p>
            <a:pPr algn="l"/>
            <a:r>
              <a:rPr lang="ru-RU" sz="42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Рисование расчёской, зубной щеткой.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b="1" u="sng" dirty="0" smtClean="0"/>
              <a:t> Возраст:</a:t>
            </a:r>
            <a:r>
              <a:rPr lang="ru-RU" sz="2200" b="1" i="1" dirty="0" smtClean="0"/>
              <a:t> любой.</a:t>
            </a:r>
            <a:br>
              <a:rPr lang="ru-RU" sz="2200" b="1" i="1" dirty="0" smtClean="0"/>
            </a:br>
            <a:r>
              <a:rPr lang="ru-RU" sz="2200" b="1" u="sng" dirty="0" smtClean="0"/>
              <a:t>Средства выразительности: </a:t>
            </a:r>
            <a:r>
              <a:rPr lang="ru-RU" sz="2200" b="1" i="1" dirty="0" smtClean="0"/>
              <a:t>объемность, цвет.</a:t>
            </a:r>
            <a:br>
              <a:rPr lang="ru-RU" sz="2200" b="1" i="1" dirty="0" smtClean="0"/>
            </a:br>
            <a:r>
              <a:rPr lang="ru-RU" sz="2200" b="1" u="sng" dirty="0" smtClean="0"/>
              <a:t>Материалы: </a:t>
            </a:r>
            <a:r>
              <a:rPr lang="ru-RU" sz="2200" b="1" i="1" dirty="0" smtClean="0"/>
              <a:t>плотная бумага, акварель, зубная щетка и т.д., вода в блюдечке.</a:t>
            </a:r>
            <a:br>
              <a:rPr lang="ru-RU" sz="2200" b="1" i="1" dirty="0" smtClean="0"/>
            </a:br>
            <a:r>
              <a:rPr lang="ru-RU" sz="2200" b="1" u="sng" dirty="0" smtClean="0"/>
              <a:t>Способ получения изображения: </a:t>
            </a:r>
            <a:r>
              <a:rPr lang="ru-RU" sz="2200" b="1" i="1" dirty="0" smtClean="0"/>
              <a:t>Благодаря жестковатым, густым, ровно расположенным щетинкам она позволяет быстро и легко тонировать бумагу или наносить элементы рисунка с разной плотностью густоты краски. Щетку нельзя сильно мочить, то есть полусухую зубную щетку окунаем в гуашь, консистенции кашицы и можно приступать к работе.</a:t>
            </a:r>
            <a:br>
              <a:rPr lang="ru-RU" sz="2200" b="1" i="1" dirty="0" smtClean="0"/>
            </a:br>
            <a:r>
              <a:rPr lang="ru-RU" sz="2200" b="1" u="sng" dirty="0" smtClean="0"/>
              <a:t>Способ получения изображения</a:t>
            </a:r>
            <a:r>
              <a:rPr lang="ru-RU" sz="2200" b="1" i="1" dirty="0" smtClean="0"/>
              <a:t>: </a:t>
            </a:r>
            <a:br>
              <a:rPr lang="ru-RU" sz="2200" b="1" i="1" dirty="0" smtClean="0"/>
            </a:br>
            <a:r>
              <a:rPr lang="ru-RU" sz="2200" b="1" i="1" dirty="0" smtClean="0"/>
              <a:t>обмакивание в жидкую</a:t>
            </a:r>
            <a:br>
              <a:rPr lang="ru-RU" sz="2200" b="1" i="1" dirty="0" smtClean="0"/>
            </a:br>
            <a:r>
              <a:rPr lang="ru-RU" sz="2200" b="1" i="1" dirty="0" smtClean="0"/>
              <a:t> краску и </a:t>
            </a:r>
            <a:br>
              <a:rPr lang="ru-RU" sz="2200" b="1" i="1" dirty="0" smtClean="0"/>
            </a:br>
            <a:r>
              <a:rPr lang="ru-RU" sz="2200" b="1" i="1" dirty="0" smtClean="0"/>
              <a:t>рисование по разной </a:t>
            </a:r>
            <a:br>
              <a:rPr lang="ru-RU" sz="2200" b="1" i="1" dirty="0" smtClean="0"/>
            </a:br>
            <a:r>
              <a:rPr lang="ru-RU" sz="2200" b="1" i="1" dirty="0" smtClean="0"/>
              <a:t>поверхности</a:t>
            </a:r>
            <a:r>
              <a:rPr lang="ru-RU" sz="2200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4797152"/>
            <a:ext cx="2160240" cy="15430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4124971"/>
            <a:ext cx="1728192" cy="23068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4320480"/>
          </a:xfrm>
        </p:spPr>
        <p:txBody>
          <a:bodyPr>
            <a:normAutofit/>
          </a:bodyPr>
          <a:lstStyle/>
          <a:p>
            <a:pPr algn="l"/>
            <a:r>
              <a:rPr lang="ru-RU" sz="3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</a:t>
            </a:r>
            <a:r>
              <a:rPr lang="ru-RU" sz="38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Набрызг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u="sng" dirty="0" smtClean="0"/>
              <a:t>Возраст:</a:t>
            </a:r>
            <a:r>
              <a:rPr lang="ru-RU" sz="2400" b="1" i="1" dirty="0" smtClean="0"/>
              <a:t> от пяти лет.</a:t>
            </a:r>
            <a:br>
              <a:rPr lang="ru-RU" sz="2400" b="1" i="1" dirty="0" smtClean="0"/>
            </a:br>
            <a:r>
              <a:rPr lang="ru-RU" sz="2400" b="1" i="1" dirty="0" smtClean="0"/>
              <a:t> </a:t>
            </a:r>
            <a:r>
              <a:rPr lang="ru-RU" sz="2400" b="1" u="sng" dirty="0" smtClean="0"/>
              <a:t>Средства выразительности: </a:t>
            </a:r>
            <a:r>
              <a:rPr lang="ru-RU" sz="2400" b="1" i="1" dirty="0" smtClean="0"/>
              <a:t>точка, фактура.</a:t>
            </a:r>
            <a:br>
              <a:rPr lang="ru-RU" sz="2400" b="1" i="1" dirty="0" smtClean="0"/>
            </a:br>
            <a:r>
              <a:rPr lang="ru-RU" sz="2400" b="1" u="sng" dirty="0" smtClean="0"/>
              <a:t>Материалы: </a:t>
            </a:r>
            <a:r>
              <a:rPr lang="ru-RU" sz="2400" b="1" i="1" dirty="0" smtClean="0"/>
              <a:t>бумага, гуашь, жесткая кисть, кусочек плотного картона либо пластика (5x5 см).</a:t>
            </a:r>
            <a:br>
              <a:rPr lang="ru-RU" sz="2400" b="1" i="1" dirty="0" smtClean="0"/>
            </a:br>
            <a:r>
              <a:rPr lang="ru-RU" sz="2400" b="1" u="sng" dirty="0" smtClean="0"/>
              <a:t>Способ получения изображения: </a:t>
            </a:r>
            <a:r>
              <a:rPr lang="ru-RU" sz="2400" b="1" i="1" dirty="0" smtClean="0"/>
              <a:t>ребенок набирает краску на кисть и ударяет кистью о картон, который держит над бумагой. Краска разбрызгивается на бумагу.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7529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861048"/>
            <a:ext cx="2738104" cy="20664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3491880" y="4293096"/>
            <a:ext cx="2664296" cy="2112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3645024"/>
            <a:ext cx="2376264" cy="2076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4680520"/>
          </a:xfrm>
        </p:spPr>
        <p:txBody>
          <a:bodyPr>
            <a:noAutofit/>
          </a:bodyPr>
          <a:lstStyle/>
          <a:p>
            <a:pPr algn="l"/>
            <a:r>
              <a:rPr lang="ru-RU" sz="3800" b="1" i="1" dirty="0" smtClean="0">
                <a:solidFill>
                  <a:srgbClr val="FFFF00"/>
                </a:solidFill>
              </a:rPr>
              <a:t>        </a:t>
            </a:r>
            <a:r>
              <a:rPr lang="ru-RU" sz="38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Рисование песком (крупой).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u="sng" dirty="0" smtClean="0"/>
              <a:t>Возраст: </a:t>
            </a:r>
            <a:r>
              <a:rPr lang="ru-RU" sz="2200" b="1" i="1" dirty="0" smtClean="0"/>
              <a:t>от шести лет.</a:t>
            </a:r>
            <a:br>
              <a:rPr lang="ru-RU" sz="2200" b="1" i="1" dirty="0" smtClean="0"/>
            </a:br>
            <a:r>
              <a:rPr lang="ru-RU" sz="2200" b="1" u="sng" dirty="0" smtClean="0"/>
              <a:t>Средства выразительности: </a:t>
            </a:r>
            <a:r>
              <a:rPr lang="ru-RU" sz="2200" b="1" i="1" dirty="0" smtClean="0"/>
              <a:t>объем.</a:t>
            </a:r>
            <a:br>
              <a:rPr lang="ru-RU" sz="2200" b="1" i="1" dirty="0" smtClean="0"/>
            </a:br>
            <a:r>
              <a:rPr lang="ru-RU" sz="2200" b="1" u="sng" dirty="0" smtClean="0"/>
              <a:t>Материалы:</a:t>
            </a:r>
            <a:r>
              <a:rPr lang="ru-RU" sz="2200" b="1" i="1" dirty="0" smtClean="0"/>
              <a:t> чистый песок или манная крупа, клей ПВА, картон, кисти для клея, простой</a:t>
            </a:r>
            <a:br>
              <a:rPr lang="ru-RU" sz="2200" b="1" i="1" dirty="0" smtClean="0"/>
            </a:br>
            <a:r>
              <a:rPr lang="ru-RU" sz="2200" b="1" i="1" dirty="0" smtClean="0"/>
              <a:t>карандаш.</a:t>
            </a:r>
            <a:br>
              <a:rPr lang="ru-RU" sz="2200" b="1" i="1" dirty="0" smtClean="0"/>
            </a:br>
            <a:r>
              <a:rPr lang="ru-RU" sz="2200" b="1" u="sng" dirty="0" smtClean="0"/>
              <a:t>Способ получения: </a:t>
            </a:r>
            <a:r>
              <a:rPr lang="ru-RU" sz="2200" b="1" i="1" dirty="0" smtClean="0"/>
              <a:t>Ребенок готовит картон нужного цвета, простым карандашом наносит</a:t>
            </a:r>
            <a:br>
              <a:rPr lang="ru-RU" sz="2200" b="1" i="1" dirty="0" smtClean="0"/>
            </a:br>
            <a:r>
              <a:rPr lang="ru-RU" sz="2200" b="1" i="1" dirty="0" smtClean="0"/>
              <a:t>необходимый рисунок, потом каждый предмет по очереди намазывает клеем и посыпает</a:t>
            </a:r>
            <a:br>
              <a:rPr lang="ru-RU" sz="2200" b="1" i="1" dirty="0" smtClean="0"/>
            </a:br>
            <a:r>
              <a:rPr lang="ru-RU" sz="2200" b="1" i="1" dirty="0" smtClean="0"/>
              <a:t>аккуратно песком, лишний песок ссыпает на поднос. Если нужно придать больший объем,</a:t>
            </a:r>
            <a:br>
              <a:rPr lang="ru-RU" sz="2200" b="1" i="1" dirty="0" smtClean="0"/>
            </a:br>
            <a:r>
              <a:rPr lang="ru-RU" sz="2200" b="1" i="1" dirty="0" smtClean="0"/>
              <a:t>то этот предмет намазывает клеем несколько раз по поверхности песка.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dirty="0"/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3" y="4673490"/>
            <a:ext cx="2664296" cy="19524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977664"/>
            <a:ext cx="2448272" cy="16440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7" y="4918710"/>
            <a:ext cx="2448271" cy="16775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6805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200" dirty="0" smtClean="0">
                <a:solidFill>
                  <a:srgbClr val="FFFF00"/>
                </a:solidFill>
              </a:rPr>
              <a:t/>
            </a:r>
            <a:br>
              <a:rPr lang="en-US" sz="4200" dirty="0" smtClean="0">
                <a:solidFill>
                  <a:srgbClr val="FFFF00"/>
                </a:solidFill>
              </a:rPr>
            </a:br>
            <a:r>
              <a:rPr lang="en-US" sz="4200" dirty="0" smtClean="0">
                <a:solidFill>
                  <a:srgbClr val="FFFF00"/>
                </a:solidFill>
              </a:rPr>
              <a:t>            </a:t>
            </a:r>
            <a:r>
              <a:rPr lang="ru-RU" sz="4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Чёрно-белый </a:t>
            </a:r>
            <a:r>
              <a:rPr lang="ru-RU" sz="42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граттаж</a:t>
            </a:r>
            <a:r>
              <a:rPr lang="en-US" sz="4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</a:t>
            </a:r>
            <a:r>
              <a:rPr lang="ru-RU" sz="4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(грунтованный лист )</a:t>
            </a: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400" b="1" u="sng" dirty="0" smtClean="0"/>
              <a:t>Возраст:</a:t>
            </a:r>
            <a:r>
              <a:rPr lang="ru-RU" sz="2400" b="1" i="1" dirty="0" smtClean="0"/>
              <a:t> от 5 лет</a:t>
            </a:r>
            <a:br>
              <a:rPr lang="ru-RU" sz="2400" b="1" i="1" dirty="0" smtClean="0"/>
            </a:br>
            <a:r>
              <a:rPr lang="ru-RU" sz="2400" b="1" u="sng" dirty="0" smtClean="0"/>
              <a:t>Средства выразительности: </a:t>
            </a:r>
            <a:r>
              <a:rPr lang="ru-RU" sz="2400" b="1" i="1" dirty="0" smtClean="0"/>
              <a:t>линия, штрих, контраст. </a:t>
            </a:r>
            <a:br>
              <a:rPr lang="ru-RU" sz="2400" b="1" i="1" dirty="0" smtClean="0"/>
            </a:br>
            <a:r>
              <a:rPr lang="ru-RU" sz="2400" b="1" u="sng" dirty="0" smtClean="0"/>
              <a:t>Материалы: </a:t>
            </a:r>
            <a:r>
              <a:rPr lang="ru-RU" sz="2400" b="1" i="1" dirty="0" err="1" smtClean="0"/>
              <a:t>полукартон</a:t>
            </a:r>
            <a:r>
              <a:rPr lang="ru-RU" sz="2400" b="1" i="1" dirty="0" smtClean="0"/>
              <a:t>, либо плотная бумага белого цвета, свеча, широкая кисть, чёрная тушь, жидкое мыло (примерно одна капля на столовую ложку туши) или зубной порошок, мисочки для туши, палочка с заточенными концами. </a:t>
            </a:r>
            <a:br>
              <a:rPr lang="ru-RU" sz="2400" b="1" i="1" dirty="0" smtClean="0"/>
            </a:br>
            <a:r>
              <a:rPr lang="ru-RU" sz="2400" b="1" u="sng" dirty="0" smtClean="0"/>
              <a:t>Способ получения изображения: </a:t>
            </a:r>
            <a:r>
              <a:rPr lang="ru-RU" sz="2400" b="1" i="1" dirty="0" smtClean="0"/>
              <a:t>ребёнок натирает свечой лист так, чтобы он весь был покрыт слоем воска. Затем на него наносится тушь с жидким мылом, либо зубной порошок, в этом случае он заливается тушью без добавок. После высыхания палочкой процарапывается рисунок.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Picture 8" descr="O:\Рабочий стол\Люба\фото\рисунки\DSCF67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5157192"/>
            <a:ext cx="2017006" cy="1512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5157192"/>
            <a:ext cx="2247900" cy="15525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52320" y="4820477"/>
            <a:ext cx="1368152" cy="18242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495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200" dirty="0" smtClean="0">
                <a:solidFill>
                  <a:srgbClr val="FFFF00"/>
                </a:solidFill>
              </a:rPr>
              <a:t>                 </a:t>
            </a:r>
            <a:r>
              <a:rPr lang="ru-RU" sz="4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Цветной </a:t>
            </a:r>
            <a:r>
              <a:rPr lang="ru-RU" sz="4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граттаж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u="sng" dirty="0" smtClean="0"/>
              <a:t>Возраст:</a:t>
            </a:r>
            <a:r>
              <a:rPr lang="ru-RU" sz="2400" b="1" i="1" dirty="0" smtClean="0"/>
              <a:t> от 6 лет</a:t>
            </a:r>
            <a:br>
              <a:rPr lang="ru-RU" sz="2400" b="1" i="1" dirty="0" smtClean="0"/>
            </a:br>
            <a:r>
              <a:rPr lang="ru-RU" sz="2400" b="1" u="sng" dirty="0" smtClean="0"/>
              <a:t>Средства выразительности: </a:t>
            </a:r>
            <a:r>
              <a:rPr lang="ru-RU" sz="2400" b="1" i="1" dirty="0" smtClean="0"/>
              <a:t>линия, штрих, цвет.</a:t>
            </a:r>
            <a:br>
              <a:rPr lang="ru-RU" sz="2400" b="1" i="1" dirty="0" smtClean="0"/>
            </a:br>
            <a:r>
              <a:rPr lang="ru-RU" sz="2400" b="1" u="sng" dirty="0" smtClean="0"/>
              <a:t>Материалы: </a:t>
            </a:r>
            <a:r>
              <a:rPr lang="ru-RU" sz="2400" b="1" i="1" dirty="0" smtClean="0"/>
              <a:t>цветной картон или плотная бумага, предварительно раскрашенные акварелью либо фломастерами, свеча, широкая кисть, мисочки для гуаши, палочка с заточенными концами.</a:t>
            </a:r>
            <a:br>
              <a:rPr lang="ru-RU" sz="2400" b="1" i="1" dirty="0" smtClean="0"/>
            </a:br>
            <a:r>
              <a:rPr lang="ru-RU" sz="2400" b="1" u="sng" dirty="0" smtClean="0"/>
              <a:t>Способ получения изображения: </a:t>
            </a:r>
            <a:r>
              <a:rPr lang="ru-RU" sz="2400" b="1" i="1" dirty="0" smtClean="0"/>
              <a:t>ребёнок натирает свечой лист так, чтобы он весь был покрыт слоем воска. Затем лист закрашиваются гуашью, смешанной с жидким мылом. После высыхания палочкой процарапывается рисунок. Далее возможно </a:t>
            </a:r>
            <a:r>
              <a:rPr lang="ru-RU" sz="2400" b="1" i="1" dirty="0" err="1" smtClean="0"/>
              <a:t>дорисовывание</a:t>
            </a:r>
            <a:r>
              <a:rPr lang="ru-RU" sz="2400" b="1" i="1" dirty="0" smtClean="0"/>
              <a:t> недостающих деталей гуашью.</a:t>
            </a:r>
            <a:endParaRPr lang="ru-RU" sz="2400" b="1" i="1" dirty="0"/>
          </a:p>
        </p:txBody>
      </p:sp>
      <p:pic>
        <p:nvPicPr>
          <p:cNvPr id="4" name="Picture 5" descr="O:\Рабочий стол\Люба\фото\рисунки\DSCF67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653136"/>
            <a:ext cx="2490797" cy="1868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4437112"/>
            <a:ext cx="1634677" cy="2276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4581128"/>
            <a:ext cx="2592288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Рекомендации педагогам</a:t>
            </a: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</a:rPr>
              <a:t>используйте разные формы художественной деятельности: коллективное творчество, самостоятельную и игровую деятельность детей по освоению нетрадиционных техник изображения;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</a:rPr>
              <a:t>в планировании занятий по изобразительной деятельности соблюдайте систему и преемственность использования нетрадиционных изобразительных техник, учитывая возрастные и индивидуальные способности детей;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</a:rPr>
              <a:t>повышайте свой профессиональный уровень и мастерство через ознакомление, и овладение новыми нетрадиционными способами и приемами изображения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799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36F49AF-1D87-48F1-8DA1-7EA34231631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1940</TotalTime>
  <Words>87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TS030007997</vt:lpstr>
      <vt:lpstr>          Кляксография обычная. Возраст: от пяти лет. Средства выразительности: пятно. Материалы: бумага, тушь либо жидко разведенная гуашь в мисочке, пластиковая ложечка.  Способ получения изображения: ребенок зачерпывает гуашь пластиковой ложкой и выливает на бумагу. В результате получаются пятна в произвольном порядке. Затем лист накрывается другим листом и прижимается (можно согнуть исходный лист пополам, на одну половину капнуть тушь, а другой его прикрыть). Далее верхний лист снимается, изображение рассматривается: определяется, на что оно похоже. Недостающие детали дорисовываются. </vt:lpstr>
      <vt:lpstr> </vt:lpstr>
      <vt:lpstr> </vt:lpstr>
      <vt:lpstr>Рисование расчёской, зубной щеткой.  Возраст: любой. Средства выразительности: объемность, цвет. Материалы: плотная бумага, акварель, зубная щетка и т.д., вода в блюдечке. Способ получения изображения: Благодаря жестковатым, густым, ровно расположенным щетинкам она позволяет быстро и легко тонировать бумагу или наносить элементы рисунка с разной плотностью густоты краски. Щетку нельзя сильно мочить, то есть полусухую зубную щетку окунаем в гуашь, консистенции кашицы и можно приступать к работе. Способ получения изображения:  обмакивание в жидкую  краску и  рисование по разной  поверхности. </vt:lpstr>
      <vt:lpstr>                           Набрызг Возраст: от пяти лет.  Средства выразительности: точка, фактура. Материалы: бумага, гуашь, жесткая кисть, кусочек плотного картона либо пластика (5x5 см). Способ получения изображения: ребенок набирает краску на кисть и ударяет кистью о картон, который держит над бумагой. Краска разбрызгивается на бумагу. </vt:lpstr>
      <vt:lpstr>        Рисование песком (крупой). Возраст: от шести лет. Средства выразительности: объем. Материалы: чистый песок или манная крупа, клей ПВА, картон, кисти для клея, простой карандаш. Способ получения: Ребенок готовит картон нужного цвета, простым карандашом наносит необходимый рисунок, потом каждый предмет по очереди намазывает клеем и посыпает аккуратно песком, лишний песок ссыпает на поднос. Если нужно придать больший объем, то этот предмет намазывает клеем несколько раз по поверхности песка.  </vt:lpstr>
      <vt:lpstr>             Чёрно-белый граттаж              (грунтованный лист ) Возраст: от 5 лет Средства выразительности: линия, штрих, контраст.  Материалы: полукартон, либо плотная бумага белого цвета, свеча, широкая кисть, чёрная тушь, жидкое мыло (примерно одна капля на столовую ложку туши) или зубной порошок, мисочки для туши, палочка с заточенными концами.  Способ получения изображения: ребёнок натирает свечой лист так, чтобы он весь был покрыт слоем воска. Затем на него наносится тушь с жидким мылом, либо зубной порошок, в этом случае он заливается тушью без добавок. После высыхания палочкой процарапывается рисунок. </vt:lpstr>
      <vt:lpstr>                 Цветной граттаж Возраст: от 6 лет Средства выразительности: линия, штрих, цвет. Материалы: цветной картон или плотная бумага, предварительно раскрашенные акварелью либо фломастерами, свеча, широкая кисть, мисочки для гуаши, палочка с заточенными концами. Способ получения изображения: ребёнок натирает свечой лист так, чтобы он весь был покрыт слоем воска. Затем лист закрашиваются гуашью, смешанной с жидким мылом. После высыхания палочкой процарапывается рисунок. Далее возможно дорисовывание недостающих деталей гуашью.</vt:lpstr>
      <vt:lpstr>Рекомендации педагогам</vt:lpstr>
      <vt:lpstr>Большое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Нетрадиционная техника рисования</dc:title>
  <dc:creator>Dima</dc:creator>
  <cp:lastModifiedBy>Юлия</cp:lastModifiedBy>
  <cp:revision>157</cp:revision>
  <dcterms:created xsi:type="dcterms:W3CDTF">2012-12-08T09:19:48Z</dcterms:created>
  <dcterms:modified xsi:type="dcterms:W3CDTF">2016-03-13T18:49:55Z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TC300079979990</vt:lpwstr>
  </property>
</Properties>
</file>