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2"/>
    <p:sldId id="276" r:id="rId3"/>
    <p:sldId id="280" r:id="rId4"/>
    <p:sldId id="282" r:id="rId5"/>
    <p:sldId id="283" r:id="rId6"/>
    <p:sldId id="279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05" autoAdjust="0"/>
  </p:normalViewPr>
  <p:slideViewPr>
    <p:cSldViewPr>
      <p:cViewPr varScale="1">
        <p:scale>
          <a:sx n="74" d="100"/>
          <a:sy n="74" d="100"/>
        </p:scale>
        <p:origin x="42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36D69F-6FE0-42CC-AB21-228419740D17}" type="datetimeFigureOut">
              <a:rPr lang="ru-RU"/>
              <a:pPr>
                <a:defRPr/>
              </a:pPr>
              <a:t>14.03.2016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B9E1BE-907E-45C9-B646-E24779051A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32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08D983-092D-4948-9932-CCEA6631E3FC}" type="datetimeFigureOut">
              <a:rPr lang="ru-RU"/>
              <a:pPr>
                <a:defRPr/>
              </a:pPr>
              <a:t>14.03.2016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22AD7A-DAAF-4E60-AA8F-F88697CB99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664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868C43-B07C-4E58-A5D1-E91523E0257C}" type="slidenum">
              <a:rPr lang="ru-RU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2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/>
          <a:srcRect l="2124" r="323" b="423"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588"/>
            <a:ext cx="121904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50"/>
            <a:ext cx="41148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5300663" y="933450"/>
            <a:ext cx="41148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588"/>
            <a:ext cx="121904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лилиния 5"/>
          <p:cNvSpPr>
            <a:spLocks/>
          </p:cNvSpPr>
          <p:nvPr/>
        </p:nvSpPr>
        <p:spPr bwMode="gray">
          <a:xfrm>
            <a:off x="762000" y="933450"/>
            <a:ext cx="53340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5"/>
          <p:cNvSpPr>
            <a:spLocks/>
          </p:cNvSpPr>
          <p:nvPr/>
        </p:nvSpPr>
        <p:spPr bwMode="gray">
          <a:xfrm>
            <a:off x="6324600" y="966788"/>
            <a:ext cx="2990850" cy="193516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6324600" y="3060700"/>
            <a:ext cx="2990850" cy="193516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лилиния 5"/>
          <p:cNvSpPr>
            <a:spLocks/>
          </p:cNvSpPr>
          <p:nvPr/>
        </p:nvSpPr>
        <p:spPr bwMode="gray">
          <a:xfrm>
            <a:off x="4183063" y="265113"/>
            <a:ext cx="5232400" cy="301942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5975" y="384175"/>
            <a:ext cx="3146425" cy="189547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5975" y="2478088"/>
            <a:ext cx="3146425" cy="189547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5975" y="4572000"/>
            <a:ext cx="3146425" cy="18938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5"/>
          <p:cNvSpPr>
            <a:spLocks/>
          </p:cNvSpPr>
          <p:nvPr/>
        </p:nvSpPr>
        <p:spPr bwMode="gray">
          <a:xfrm>
            <a:off x="4183063" y="3448050"/>
            <a:ext cx="5232400" cy="302101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55F5-E9B3-4D9E-AAD8-262BA005AA24}" type="datetimeFigureOut">
              <a:rPr lang="ru-RU"/>
              <a:pPr>
                <a:defRPr/>
              </a:pPr>
              <a:t>14.03.2016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EDD59-7017-471B-90B6-8CAB09C928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5A22-A3FB-42C6-BBD4-B7C0CA3857D6}" type="datetimeFigureOut">
              <a:rPr lang="ru-RU"/>
              <a:pPr>
                <a:defRPr/>
              </a:pPr>
              <a:t>14.03.2016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BC9EA-AE50-4152-AB32-D676341A68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478DC-A1FB-4F12-A41E-8A0709EA57F7}" type="datetimeFigureOut">
              <a:rPr lang="ru-RU"/>
              <a:pPr>
                <a:defRPr/>
              </a:pPr>
              <a:t>14.03.2016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841A-407E-43D1-97BA-CCE53736ED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/>
          <a:srcRect l="433" t="423"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9B17-48B0-42B0-BC64-F183E743C08C}" type="datetimeFigureOut">
              <a:rPr lang="ru-RU"/>
              <a:pPr>
                <a:defRPr/>
              </a:pPr>
              <a:t>14.03.2016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450BA-196D-47BA-B7E4-93BDC7C5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9176-82A9-4985-BCF4-A3ECF7ABBA95}" type="datetimeFigureOut">
              <a:rPr lang="ru-RU"/>
              <a:pPr>
                <a:defRPr/>
              </a:pPr>
              <a:t>14.03.2016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E820-3DBF-4958-B533-85C862931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70A44-0A5C-42DE-AEB9-7E7079AA5EEA}" type="datetimeFigureOut">
              <a:rPr lang="ru-RU"/>
              <a:pPr>
                <a:defRPr/>
              </a:pPr>
              <a:t>14.03.2016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5221-78FD-4FC3-9852-4A6D05397C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D851-3D7E-4E45-87FC-5DACA97B4401}" type="datetimeFigureOut">
              <a:rPr lang="ru-RU"/>
              <a:pPr>
                <a:defRPr/>
              </a:pPr>
              <a:t>14.03.2016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517B-DBED-47C2-A8C0-C41BA6B873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3D467-ADE7-4CA5-8263-D21D12F77B58}" type="datetimeFigureOut">
              <a:rPr lang="ru-RU"/>
              <a:pPr>
                <a:defRPr/>
              </a:pPr>
              <a:t>14.03.2016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807F-2FF8-48C3-9F2C-4EA4154716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5"/>
          <p:cNvSpPr>
            <a:spLocks/>
          </p:cNvSpPr>
          <p:nvPr/>
        </p:nvSpPr>
        <p:spPr bwMode="gray">
          <a:xfrm>
            <a:off x="804863" y="1695450"/>
            <a:ext cx="559593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ADE48-4CC5-4F18-8468-EA6F7C13DE3B}" type="datetimeFigureOut">
              <a:rPr lang="ru-RU"/>
              <a:pPr>
                <a:defRPr/>
              </a:pPr>
              <a:t>14.03.2016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65B2-D67A-42F2-BF4F-4EBC426A85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 userDrawn="1"/>
        </p:nvPicPr>
        <p:blipFill>
          <a:blip r:embed="rId16"/>
          <a:srcRect l="525" t="511" r="525" b="2998"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829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24000" y="1828800"/>
            <a:ext cx="91440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BD010DC-479F-4EA5-85B2-56A88940382A}" type="datetimeFigureOut">
              <a:rPr lang="ru-RU"/>
              <a:pPr>
                <a:defRPr/>
              </a:pPr>
              <a:t>14.03.2016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FF0236-8ECE-4B02-AAB1-8559418FA9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65" r:id="rId9"/>
    <p:sldLayoutId id="2147483666" r:id="rId10"/>
    <p:sldLayoutId id="2147483667" r:id="rId11"/>
    <p:sldLayoutId id="2147483668" r:id="rId12"/>
    <p:sldLayoutId id="2147483656" r:id="rId13"/>
    <p:sldLayoutId id="2147483655" r:id="rId1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63352" y="-459431"/>
            <a:ext cx="11449271" cy="76328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Тема</a:t>
            </a:r>
            <a:r>
              <a:rPr lang="ru-RU" sz="2700" dirty="0" smtClean="0"/>
              <a:t> Совместная проектная деятельность детей и родителей; «Секреты психологического здоровья»</a:t>
            </a:r>
            <a:br>
              <a:rPr lang="ru-RU" sz="2700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Возраст детей </a:t>
            </a:r>
            <a:r>
              <a:rPr lang="ru-RU" sz="2700" dirty="0" smtClean="0"/>
              <a:t>6 - 7 лет</a:t>
            </a:r>
            <a:br>
              <a:rPr lang="ru-RU" sz="2700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Тип проекта </a:t>
            </a:r>
            <a:r>
              <a:rPr lang="ru-RU" sz="2700" dirty="0" smtClean="0"/>
              <a:t>- по доминирующей – игровой; творческий;</a:t>
            </a:r>
            <a:br>
              <a:rPr lang="ru-RU" sz="2700" dirty="0" smtClean="0"/>
            </a:br>
            <a:r>
              <a:rPr lang="ru-RU" sz="2700" dirty="0" smtClean="0"/>
              <a:t>- по количеству участников – групповой; </a:t>
            </a:r>
            <a:br>
              <a:rPr lang="ru-RU" sz="2700" dirty="0" smtClean="0"/>
            </a:br>
            <a:r>
              <a:rPr lang="ru-RU" sz="2700" dirty="0" smtClean="0"/>
              <a:t>- по продолжительности – краткосрочный; </a:t>
            </a:r>
            <a:br>
              <a:rPr lang="ru-RU" sz="2700" dirty="0" smtClean="0"/>
            </a:br>
            <a:r>
              <a:rPr lang="ru-RU" sz="2700" dirty="0" smtClean="0"/>
              <a:t>- по содержанию -  практический;</a:t>
            </a:r>
            <a:br>
              <a:rPr lang="ru-RU" sz="2700" dirty="0" smtClean="0"/>
            </a:br>
            <a:r>
              <a:rPr lang="ru-RU" sz="2700" dirty="0" smtClean="0"/>
              <a:t>-характер контактов - среди детей и родителей МБДОУ №2</a:t>
            </a:r>
            <a:br>
              <a:rPr lang="ru-RU" sz="2700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Проблема </a:t>
            </a:r>
            <a:r>
              <a:rPr lang="ru-RU" sz="2700" dirty="0" smtClean="0">
                <a:solidFill>
                  <a:srgbClr val="3B3B3B"/>
                </a:solidFill>
              </a:rPr>
              <a:t>В современных условиях секреты психологического здоровья у детей сформированы недостаточно. Поэтому я считаю, что приобщение детей и родителей к совместной практической деятельности является самой актуальной. </a:t>
            </a:r>
            <a:br>
              <a:rPr lang="ru-RU" sz="2700" dirty="0" smtClean="0">
                <a:solidFill>
                  <a:srgbClr val="3B3B3B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Актуальность </a:t>
            </a:r>
            <a:r>
              <a:rPr lang="ru-RU" sz="2700" dirty="0" smtClean="0"/>
              <a:t>Оптимальные формы взаимодействия с семьями воспитанников по вопросу укрепления здоровья детей, осваивают новые здоровье формирующие технологии. Приобщение воспитанников и родителей к здоровому образу жизни.</a:t>
            </a:r>
            <a:r>
              <a:rPr lang="ru-RU" sz="2700" dirty="0" smtClean="0">
                <a:solidFill>
                  <a:srgbClr val="333333"/>
                </a:solidFill>
                <a:latin typeface="Helvetica" pitchFamily="34" charset="0"/>
              </a:rPr>
              <a:t> </a:t>
            </a:r>
            <a:r>
              <a:rPr lang="ru-RU" sz="2700" dirty="0" smtClean="0"/>
              <a:t>Помочь родителям понять своих детей, проявить заботу о психологическом здоровье своего ребёнка;</a:t>
            </a:r>
            <a:r>
              <a:rPr lang="ru-RU" sz="2700" dirty="0" smtClean="0">
                <a:latin typeface="Helvetica" pitchFamily="34" charset="0"/>
              </a:rPr>
              <a:t/>
            </a:r>
            <a:br>
              <a:rPr lang="ru-RU" sz="2700" dirty="0" smtClean="0">
                <a:latin typeface="Helvetica" pitchFamily="34" charset="0"/>
              </a:rPr>
            </a:br>
            <a:r>
              <a:rPr lang="ru-RU" sz="2700" dirty="0" smtClean="0">
                <a:solidFill>
                  <a:srgbClr val="C00000"/>
                </a:solidFill>
              </a:rPr>
              <a:t> Продолжительность </a:t>
            </a:r>
            <a:r>
              <a:rPr lang="ru-RU" sz="2700" dirty="0" smtClean="0"/>
              <a:t>2-3 недели</a:t>
            </a:r>
            <a:br>
              <a:rPr lang="ru-RU" sz="2700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Участники проекта  </a:t>
            </a:r>
            <a:r>
              <a:rPr lang="ru-RU" sz="2700" dirty="0" smtClean="0"/>
              <a:t>Дети, родители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latin typeface="Helvetica" pitchFamily="34" charset="0"/>
              </a:rPr>
              <a:t/>
            </a:r>
            <a:br>
              <a:rPr lang="ru-RU" sz="2700" dirty="0" smtClean="0">
                <a:latin typeface="Helvetica" pitchFamily="34" charset="0"/>
              </a:rPr>
            </a:br>
            <a:r>
              <a:rPr lang="ru-RU" sz="1300" dirty="0" smtClean="0">
                <a:latin typeface="Helvetica" pitchFamily="34" charset="0"/>
              </a:rPr>
              <a:t/>
            </a:r>
            <a:br>
              <a:rPr lang="ru-RU" sz="1300" dirty="0" smtClean="0">
                <a:latin typeface="Helvetica" pitchFamily="34" charset="0"/>
              </a:rPr>
            </a:br>
            <a:endParaRPr lang="ru-RU" sz="2200" dirty="0" smtClean="0">
              <a:solidFill>
                <a:srgbClr val="3B3B3B"/>
              </a:solidFill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11133138" y="5229225"/>
            <a:ext cx="727075" cy="91440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endParaRPr lang="ru-RU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63525" y="188913"/>
            <a:ext cx="11449050" cy="7272337"/>
          </a:xfrm>
        </p:spPr>
        <p:txBody>
          <a:bodyPr/>
          <a:lstStyle/>
          <a:p>
            <a:pPr eaLnBrk="1" hangingPunct="1"/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Цель </a:t>
            </a:r>
            <a:r>
              <a:rPr lang="ru-RU" sz="2400" dirty="0" smtClean="0"/>
              <a:t>Познакомить с ценностями здорового образа; воспитывать эмоционально-положительное отношение родителей и детей к здоровому образу жизни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Задачи по образовательным областям: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«Социально- коммуникативное развитие»</a:t>
            </a:r>
            <a:r>
              <a:rPr lang="ru-RU" sz="2400" dirty="0"/>
              <a:t> -развитие общения и взаимодействия ребёнка со взрослыми и сверстниками, целенаправленности и </a:t>
            </a:r>
            <a:r>
              <a:rPr lang="ru-RU" sz="2400" dirty="0" err="1"/>
              <a:t>саморегуляции</a:t>
            </a:r>
            <a:r>
              <a:rPr lang="ru-RU" sz="2400" dirty="0"/>
              <a:t> собственных действий;</a:t>
            </a:r>
            <a:br>
              <a:rPr lang="ru-RU" sz="2400" dirty="0"/>
            </a:br>
            <a:r>
              <a:rPr lang="ru-RU" sz="2400" dirty="0"/>
              <a:t>-развитие социального и эмоционального интеллекта.</a:t>
            </a:r>
            <a:br>
              <a:rPr lang="ru-RU" sz="2400" dirty="0"/>
            </a:br>
            <a:r>
              <a:rPr lang="ru-RU" sz="2400" dirty="0"/>
              <a:t> </a:t>
            </a:r>
            <a:r>
              <a:rPr lang="ru-RU" sz="2400" i="1" dirty="0" smtClean="0">
                <a:solidFill>
                  <a:srgbClr val="FF0000"/>
                </a:solidFill>
              </a:rPr>
              <a:t>«Познавательное развитие»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-воспитывать у детей правильного отношения к своему здоровью;</a:t>
            </a:r>
            <a:br>
              <a:rPr lang="ru-RU" sz="2400" dirty="0" smtClean="0"/>
            </a:br>
            <a:r>
              <a:rPr lang="ru-RU" sz="2400" dirty="0" smtClean="0"/>
              <a:t>-формировать представления об окружающей среде, влияющей на здоровье человека;</a:t>
            </a:r>
            <a:br>
              <a:rPr lang="ru-RU" sz="2400" dirty="0" smtClean="0"/>
            </a:br>
            <a:r>
              <a:rPr lang="ru-RU" sz="2400" i="1" dirty="0" smtClean="0">
                <a:solidFill>
                  <a:srgbClr val="FF0000"/>
                </a:solidFill>
              </a:rPr>
              <a:t>«Художественно-эстетическое развитие»</a:t>
            </a:r>
            <a:r>
              <a:rPr lang="ru-RU" sz="2400" dirty="0" smtClean="0"/>
              <a:t> -реализация самостоятельно творческой деятельности детей; </a:t>
            </a:r>
            <a:br>
              <a:rPr lang="ru-RU" sz="2400" dirty="0" smtClean="0"/>
            </a:br>
            <a:r>
              <a:rPr lang="ru-RU" sz="2400" dirty="0" smtClean="0"/>
              <a:t>-развитие предпосылок ценностно-смыслового восприятия;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400" i="1" dirty="0" smtClean="0">
                <a:solidFill>
                  <a:srgbClr val="FF0000"/>
                </a:solidFill>
              </a:rPr>
              <a:t>«Физическое развитие»</a:t>
            </a:r>
            <a:r>
              <a:rPr lang="ru-RU" sz="2400" dirty="0" smtClean="0"/>
              <a:t> - становление ценности ЗОЖ, овладение его элементами нормами и правилами (в питании, двигательном режиме, закаливании, при формировании полезных привычек);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i="1" dirty="0" smtClean="0">
                <a:solidFill>
                  <a:srgbClr val="FF0000"/>
                </a:solidFill>
              </a:rPr>
              <a:t>Речевое развитие»</a:t>
            </a:r>
            <a:r>
              <a:rPr lang="ru-RU" sz="2400" dirty="0" smtClean="0"/>
              <a:t> - обогащение активного словаря, знакомство с детской литературой;</a:t>
            </a:r>
            <a:br>
              <a:rPr lang="ru-RU" sz="2400" dirty="0" smtClean="0"/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334963" y="388938"/>
            <a:ext cx="33845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</a:rPr>
              <a:t>Методы реализации  проекта: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</a:rPr>
              <a:t>Мероприятия</a:t>
            </a:r>
          </a:p>
          <a:p>
            <a:r>
              <a:rPr lang="ru-RU" sz="2000" dirty="0">
                <a:latin typeface="Times New Roman" pitchFamily="18" charset="0"/>
              </a:rPr>
              <a:t>1.Дискуссия с  родителями о ЗОЖ</a:t>
            </a:r>
          </a:p>
          <a:p>
            <a:endParaRPr lang="ru-RU" sz="2000" dirty="0">
              <a:latin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</a:rPr>
              <a:t>2.Оформление  фотовыставки рисунков</a:t>
            </a:r>
            <a:r>
              <a:rPr lang="ru-RU" sz="2000" dirty="0"/>
              <a:t>       </a:t>
            </a:r>
            <a:r>
              <a:rPr lang="ru-RU" sz="2000" dirty="0">
                <a:latin typeface="Times New Roman" pitchFamily="18" charset="0"/>
              </a:rPr>
              <a:t>«Я расту здоровым!»</a:t>
            </a:r>
          </a:p>
          <a:p>
            <a:endParaRPr lang="ru-RU" sz="2000" dirty="0">
              <a:latin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</a:rPr>
              <a:t>3.Папка- </a:t>
            </a: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передвижка «Здоровый образ жизни дошкольника»</a:t>
            </a:r>
            <a:endParaRPr lang="ru-RU" sz="2000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</a:rPr>
              <a:t>4.Семинар -практикум «Секреты психологического здоровья»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3863975" y="388938"/>
            <a:ext cx="3384550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Формы работы с детьми</a:t>
            </a:r>
          </a:p>
          <a:p>
            <a:endParaRPr lang="ru-RU">
              <a:solidFill>
                <a:srgbClr val="FF0000"/>
              </a:solidFill>
            </a:endParaRPr>
          </a:p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Практическая часть: </a:t>
            </a:r>
          </a:p>
          <a:p>
            <a:r>
              <a:rPr lang="ru-RU" sz="2000">
                <a:latin typeface="Times New Roman" pitchFamily="18" charset="0"/>
              </a:rPr>
              <a:t>игра “Ромашка”.</a:t>
            </a:r>
          </a:p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Инсценирование сказки  </a:t>
            </a:r>
            <a:r>
              <a:rPr lang="ru-RU" sz="2000">
                <a:latin typeface="Times New Roman" pitchFamily="18" charset="0"/>
              </a:rPr>
              <a:t>«Теремок»;</a:t>
            </a:r>
          </a:p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Разучивание стихов; </a:t>
            </a:r>
          </a:p>
          <a:p>
            <a:r>
              <a:rPr lang="ru-RU" sz="2000">
                <a:latin typeface="Times New Roman" pitchFamily="18" charset="0"/>
              </a:rPr>
              <a:t>Агния Жаброва                     «Будь спортивным и здоровым…»       О.Высотская.             «Берегите друг друга», </a:t>
            </a:r>
          </a:p>
          <a:p>
            <a:r>
              <a:rPr lang="ru-RU" sz="2000">
                <a:latin typeface="Times New Roman" pitchFamily="18" charset="0"/>
              </a:rPr>
              <a:t>Г. Ладонщиков</a:t>
            </a:r>
            <a:r>
              <a:rPr lang="ru-RU" sz="2000"/>
              <a:t>                            </a:t>
            </a:r>
            <a:r>
              <a:rPr lang="ru-RU" sz="2000">
                <a:latin typeface="Times New Roman" pitchFamily="18" charset="0"/>
              </a:rPr>
              <a:t>«Я не плачу»,</a:t>
            </a:r>
          </a:p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Разучивание песни; </a:t>
            </a:r>
            <a:r>
              <a:rPr lang="ru-RU" sz="2000">
                <a:latin typeface="Times New Roman" pitchFamily="18" charset="0"/>
              </a:rPr>
              <a:t>«Солнечный круг»</a:t>
            </a:r>
          </a:p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Сценка</a:t>
            </a:r>
            <a:r>
              <a:rPr lang="ru-RU" sz="2000">
                <a:latin typeface="Times New Roman" pitchFamily="18" charset="0"/>
              </a:rPr>
              <a:t> «Мамы и дочки»</a:t>
            </a: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7032625" y="388938"/>
            <a:ext cx="4319588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Формы работы с родителями</a:t>
            </a:r>
          </a:p>
          <a:p>
            <a:endParaRPr lang="ru-RU" sz="2000">
              <a:latin typeface="Times New Roman" pitchFamily="18" charset="0"/>
            </a:endParaRPr>
          </a:p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Консультация</a:t>
            </a:r>
            <a:r>
              <a:rPr lang="ru-RU" sz="2000">
                <a:latin typeface="Times New Roman" pitchFamily="18" charset="0"/>
              </a:rPr>
              <a:t> «Секреты психологического здоровья»</a:t>
            </a:r>
          </a:p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Анкетирование</a:t>
            </a:r>
            <a:r>
              <a:rPr lang="ru-RU" sz="2000">
                <a:latin typeface="Times New Roman" pitchFamily="18" charset="0"/>
              </a:rPr>
              <a:t> “Какие Вы родители?” (Анкета прилагается).</a:t>
            </a:r>
          </a:p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Ситуаций</a:t>
            </a:r>
            <a:r>
              <a:rPr lang="ru-RU" sz="2000">
                <a:latin typeface="Times New Roman" pitchFamily="18" charset="0"/>
              </a:rPr>
              <a:t> (находили способы решения проблемы). Как помочь ребёнку в трудную минуту.</a:t>
            </a:r>
          </a:p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Рекомендации </a:t>
            </a:r>
            <a:r>
              <a:rPr lang="ru-RU" sz="2000">
                <a:latin typeface="Times New Roman" pitchFamily="18" charset="0"/>
              </a:rPr>
              <a:t>по совместной деятельности родителей с детьми. Ребёнок в кругу семьи.</a:t>
            </a:r>
          </a:p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Анализ встречи </a:t>
            </a:r>
            <a:r>
              <a:rPr lang="ru-RU" sz="2000">
                <a:latin typeface="Times New Roman" pitchFamily="18" charset="0"/>
              </a:rPr>
              <a:t>с родителями: </a:t>
            </a:r>
            <a:r>
              <a:rPr lang="ru-RU" sz="2000"/>
              <a:t>               </a:t>
            </a:r>
            <a:r>
              <a:rPr lang="ru-RU" sz="2000">
                <a:latin typeface="Times New Roman" pitchFamily="18" charset="0"/>
              </a:rPr>
              <a:t>“С каким настроением вы уходите?”</a:t>
            </a:r>
          </a:p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</a:rPr>
              <a:t>Изготовление </a:t>
            </a:r>
            <a:r>
              <a:rPr lang="ru-RU" sz="2000">
                <a:latin typeface="Times New Roman" pitchFamily="18" charset="0"/>
              </a:rPr>
              <a:t>костюмов и атрибутов к сказке «Теремок»</a:t>
            </a:r>
          </a:p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60350"/>
            <a:ext cx="3457575" cy="21018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r>
              <a:rPr lang="ru-RU" sz="2200" b="1" i="1" dirty="0" smtClean="0">
                <a:solidFill>
                  <a:srgbClr val="404040"/>
                </a:solidFill>
              </a:rPr>
              <a:t/>
            </a:r>
            <a:br>
              <a:rPr lang="ru-RU" sz="2200" b="1" i="1" dirty="0" smtClean="0">
                <a:solidFill>
                  <a:srgbClr val="404040"/>
                </a:solidFill>
              </a:rPr>
            </a:br>
            <a:r>
              <a:rPr lang="ru-RU" sz="2200" b="1" i="1" dirty="0">
                <a:solidFill>
                  <a:srgbClr val="404040"/>
                </a:solidFill>
              </a:rPr>
              <a:t/>
            </a:r>
            <a:br>
              <a:rPr lang="ru-RU" sz="2200" b="1" i="1" dirty="0">
                <a:solidFill>
                  <a:srgbClr val="404040"/>
                </a:solidFill>
              </a:rPr>
            </a:br>
            <a:endParaRPr lang="ru-RU" b="1" i="1" dirty="0">
              <a:solidFill>
                <a:srgbClr val="40404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988" y="260350"/>
            <a:ext cx="11376025" cy="61214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Совместные мероприятия </a:t>
            </a:r>
            <a:r>
              <a:rPr lang="ru-RU" smtClean="0"/>
              <a:t>Выставка рисунков «Я расту здоровым!» Распределение и подготовка роли к  драматизации русской народной сказки «Теремок»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Ожидаемый результат </a:t>
            </a:r>
            <a:r>
              <a:rPr lang="ru-RU" smtClean="0"/>
              <a:t>К концу реализации проекта:</a:t>
            </a:r>
          </a:p>
          <a:p>
            <a:pPr eaLnBrk="1" hangingPunct="1">
              <a:defRPr/>
            </a:pPr>
            <a:r>
              <a:rPr lang="ru-RU" smtClean="0"/>
              <a:t> </a:t>
            </a:r>
            <a:r>
              <a:rPr lang="ru-RU" smtClean="0">
                <a:latin typeface="Arial" charset="0"/>
              </a:rPr>
              <a:t>- </a:t>
            </a:r>
            <a:r>
              <a:rPr lang="ru-RU" smtClean="0"/>
              <a:t>ребёнок интересуется о ЗОЖ, стремится проявлять настойчивость в достижении результата своих действий;</a:t>
            </a:r>
          </a:p>
          <a:p>
            <a:pPr eaLnBrk="1" hangingPunct="1">
              <a:defRPr/>
            </a:pPr>
            <a:r>
              <a:rPr lang="ru-RU" smtClean="0">
                <a:latin typeface="Arial" charset="0"/>
              </a:rPr>
              <a:t>- </a:t>
            </a:r>
            <a:r>
              <a:rPr lang="ru-RU" smtClean="0"/>
              <a:t>имеет представление об элементарных правилах поведения в детском саду, дома, в природе;</a:t>
            </a:r>
          </a:p>
          <a:p>
            <a:pPr eaLnBrk="1" hangingPunct="1">
              <a:defRPr/>
            </a:pPr>
            <a:r>
              <a:rPr lang="ru-RU" smtClean="0">
                <a:latin typeface="Arial" charset="0"/>
              </a:rPr>
              <a:t>- </a:t>
            </a:r>
            <a:r>
              <a:rPr lang="ru-RU" smtClean="0"/>
              <a:t>умеет устанавливать причинно-следственные связи;</a:t>
            </a:r>
          </a:p>
          <a:p>
            <a:pPr eaLnBrk="1" hangingPunct="1">
              <a:defRPr/>
            </a:pPr>
            <a:r>
              <a:rPr lang="ru-RU" smtClean="0">
                <a:latin typeface="Arial" charset="0"/>
              </a:rPr>
              <a:t>- </a:t>
            </a:r>
            <a:r>
              <a:rPr lang="ru-RU" smtClean="0"/>
              <a:t>приобщение родителей и детей к совместной деятельности, установление с ними доверительных отношений.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Гипотеза </a:t>
            </a:r>
            <a:r>
              <a:rPr lang="ru-RU" smtClean="0"/>
              <a:t>Если целенаправленно совместно с родителями знакомить детей с этапами психологического здоровья, то уменьшится риск психических расстройств у детей.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0128250" y="4941888"/>
            <a:ext cx="647700" cy="3587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40404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964113" y="3465513"/>
          <a:ext cx="2283698" cy="2032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8369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>
          <a:xfrm>
            <a:off x="3216275" y="-66675"/>
            <a:ext cx="8640763" cy="7102475"/>
          </a:xfrm>
        </p:spPr>
        <p:txBody>
          <a:bodyPr anchor="ctr">
            <a:spAutoFit/>
          </a:bodyPr>
          <a:lstStyle/>
          <a:p>
            <a:pPr indent="450850">
              <a:lnSpc>
                <a:spcPct val="100000"/>
              </a:lnSpc>
              <a:tabLst>
                <a:tab pos="4562475" algn="l"/>
              </a:tabLst>
            </a:pPr>
            <a:r>
              <a:rPr lang="ru-RU" sz="2000" i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                           Этапы реализации проекта</a:t>
            </a:r>
            <a:r>
              <a:rPr lang="ru-RU" sz="2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i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1.Подготовительный этап:</a:t>
            </a:r>
            <a:r>
              <a:rPr lang="ru-RU" sz="20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– постановка целей, определение актуальности и значимости проекта;</a:t>
            </a:r>
            <a:r>
              <a:rPr lang="ru-RU" sz="2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ea typeface="Calibri" pitchFamily="34" charset="0"/>
                <a:cs typeface="Times New Roman" pitchFamily="18" charset="0"/>
              </a:rPr>
              <a:t>- подбор методической и художественной литературы,</a:t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- подбор наглядно-дидактического материала;</a:t>
            </a:r>
            <a:r>
              <a:rPr lang="ru-RU" sz="2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ea typeface="Calibri" pitchFamily="34" charset="0"/>
                <a:cs typeface="Times New Roman" pitchFamily="18" charset="0"/>
              </a:rPr>
              <a:t>-рассматривание картин,</a:t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ea typeface="Calibri" pitchFamily="34" charset="0"/>
                <a:cs typeface="Times New Roman" pitchFamily="18" charset="0"/>
              </a:rPr>
              <a:t>-дидактические игры,</a:t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ea typeface="Calibri" pitchFamily="34" charset="0"/>
                <a:cs typeface="Times New Roman" pitchFamily="18" charset="0"/>
              </a:rPr>
              <a:t>- наблюдение, 	</a:t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ea typeface="Calibri" pitchFamily="34" charset="0"/>
                <a:cs typeface="Times New Roman" pitchFamily="18" charset="0"/>
              </a:rPr>
              <a:t>-беседы, </a:t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ea typeface="Calibri" pitchFamily="34" charset="0"/>
                <a:cs typeface="Times New Roman" pitchFamily="18" charset="0"/>
              </a:rPr>
              <a:t> -заучивание стихотворений,</a:t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ea typeface="Calibri" pitchFamily="34" charset="0"/>
                <a:cs typeface="Times New Roman" pitchFamily="18" charset="0"/>
              </a:rPr>
              <a:t>- заучивание песни,</a:t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ea typeface="Calibri" pitchFamily="34" charset="0"/>
                <a:cs typeface="Times New Roman" pitchFamily="18" charset="0"/>
              </a:rPr>
              <a:t>- подготовка анкет для родителей,</a:t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ea typeface="Calibri" pitchFamily="34" charset="0"/>
                <a:cs typeface="Times New Roman" pitchFamily="18" charset="0"/>
              </a:rPr>
              <a:t>-подборка ситуаций для родителей,</a:t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i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2.Продуктивная деятельность</a:t>
            </a:r>
            <a:r>
              <a:rPr lang="ru-RU" sz="2000" i="1" smtClean="0"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i="1" smtClean="0"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000" smtClean="0">
                <a:ea typeface="Calibri" pitchFamily="34" charset="0"/>
                <a:cs typeface="Times New Roman" pitchFamily="18" charset="0"/>
              </a:rPr>
              <a:t>образовательная деятельность,</a:t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ea typeface="Calibri" pitchFamily="34" charset="0"/>
                <a:cs typeface="Times New Roman" pitchFamily="18" charset="0"/>
              </a:rPr>
              <a:t>- организация выставки рисунков по ЗОЖ,</a:t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– ознакомление детей с художественной литературой;</a:t>
            </a:r>
            <a:r>
              <a:rPr lang="ru-RU" sz="2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– проведение бесед;</a:t>
            </a:r>
            <a:r>
              <a:rPr lang="ru-RU" sz="2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− рассматривание  картин и беседы по их содержанию;</a:t>
            </a:r>
            <a:r>
              <a:rPr lang="ru-RU" sz="2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− работа с родителя;</a:t>
            </a:r>
            <a:r>
              <a:rPr lang="ru-RU" sz="2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r>
              <a:rPr lang="ru-RU" sz="2000" i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3.Совместное мероприятие</a:t>
            </a:r>
            <a:r>
              <a:rPr lang="ru-RU" sz="20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smtClean="0">
                <a:ea typeface="Calibri" pitchFamily="34" charset="0"/>
                <a:cs typeface="Times New Roman" pitchFamily="18" charset="0"/>
              </a:rPr>
              <a:t>«Секреты психологического здоровья»: обобщение и систематизация полученных знаний по теме проекта.</a:t>
            </a:r>
            <a:br>
              <a:rPr lang="ru-RU" sz="2000" smtClean="0">
                <a:ea typeface="Calibri" pitchFamily="34" charset="0"/>
                <a:cs typeface="Times New Roman" pitchFamily="18" charset="0"/>
              </a:rPr>
            </a:br>
            <a:endParaRPr lang="ru-RU" sz="2000" smtClean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>
                <a:cs typeface="Arial"/>
              </a:rPr>
              <a:t>ПРИМЕЧАНИЕ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>
                <a:cs typeface="Arial"/>
              </a:rPr>
              <a:t>в заполнителе, чтобы вставить нужное изображение.</a:t>
            </a:r>
          </a:p>
        </p:txBody>
      </p:sp>
      <p:pic>
        <p:nvPicPr>
          <p:cNvPr id="26" name="Рисунок 2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958" b="13958"/>
          <a:stretch>
            <a:fillRect/>
          </a:stretch>
        </p:blipFill>
        <p:spPr>
          <a:xfrm>
            <a:off x="4224338" y="333375"/>
            <a:ext cx="5111750" cy="2951163"/>
          </a:xfrm>
        </p:spPr>
      </p:pic>
      <p:pic>
        <p:nvPicPr>
          <p:cNvPr id="24" name="Рисунок 23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4668" b="14668"/>
          <a:stretch>
            <a:fillRect/>
          </a:stretch>
        </p:blipFill>
        <p:spPr>
          <a:xfrm>
            <a:off x="839788" y="333375"/>
            <a:ext cx="3095625" cy="2016125"/>
          </a:xfrm>
        </p:spPr>
      </p:pic>
      <p:pic>
        <p:nvPicPr>
          <p:cNvPr id="28" name="Рисунок 27"/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4668" b="14668"/>
          <a:stretch>
            <a:fillRect/>
          </a:stretch>
        </p:blipFill>
        <p:spPr>
          <a:xfrm>
            <a:off x="839788" y="2528888"/>
            <a:ext cx="3095625" cy="1800225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 t="13199" b="13199"/>
          <a:stretch>
            <a:fillRect/>
          </a:stretch>
        </p:blipFill>
        <p:spPr>
          <a:xfrm>
            <a:off x="4224338" y="3500438"/>
            <a:ext cx="5111750" cy="3024187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7"/>
          </p:nvPr>
        </p:nvPicPr>
        <p:blipFill>
          <a:blip r:embed="rId6"/>
          <a:srcRect t="11553" b="11553"/>
          <a:stretch>
            <a:fillRect/>
          </a:stretch>
        </p:blipFill>
        <p:spPr>
          <a:xfrm>
            <a:off x="839788" y="4508500"/>
            <a:ext cx="3095625" cy="20161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Юные друзья: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Friends_16x9_TP103896100" id="{5BC9014A-E680-4FF1-919A-F7F2C69FAA43}" vid="{DDBB3E06-5751-4A11-9985-9F8449818303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в стиле школьного двора, альбом (широкоэкранный)</Template>
  <TotalTime>0</TotalTime>
  <Words>292</Words>
  <Application>Microsoft Office PowerPoint</Application>
  <PresentationFormat>Широкоэкранный</PresentationFormat>
  <Paragraphs>42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Times New Roman</vt:lpstr>
      <vt:lpstr>Trebuchet MS</vt:lpstr>
      <vt:lpstr>Юные друзья: 16 x 9</vt:lpstr>
      <vt:lpstr>                                        Тема Совместная проектная деятельность детей и родителей; «Секреты психологического здоровья» Возраст детей 6 - 7 лет Тип проекта - по доминирующей – игровой; творческий; - по количеству участников – групповой;  - по продолжительности – краткосрочный;  - по содержанию -  практический; -характер контактов - среди детей и родителей МБДОУ №2 Проблема В современных условиях секреты психологического здоровья у детей сформированы недостаточно. Поэтому я считаю, что приобщение детей и родителей к совместной практической деятельности является самой актуальной.  Актуальность Оптимальные формы взаимодействия с семьями воспитанников по вопросу укрепления здоровья детей, осваивают новые здоровье формирующие технологии. Приобщение воспитанников и родителей к здоровому образу жизни. Помочь родителям понять своих детей, проявить заботу о психологическом здоровье своего ребёнка;  Продолжительность 2-3 недели Участники проекта  Дети, родители    </vt:lpstr>
      <vt:lpstr>           Цель Познакомить с ценностями здорового образа; воспитывать эмоционально-положительное отношение родителей и детей к здоровому образу жизни Задачи по образовательным областям: «Социально- коммуникативное развитие» -развитие общения и взаимодействия ребёнка со взрослыми и сверстниками, целенаправленности и саморегуляции собственных действий; -развитие социального и эмоционального интеллекта.  «Познавательное развитие» -воспитывать у детей правильного отношения к своему здоровью; -формировать представления об окружающей среде, влияющей на здоровье человека; «Художественно-эстетическое развитие» -реализация самостоятельно творческой деятельности детей;  -развитие предпосылок ценностно-смыслового восприятия;  «Физическое развитие» - становление ценности ЗОЖ, овладение его элементами нормами и правилами (в питании, двигательном режиме, закаливании, при формировании полезных привычек); «Речевое развитие» - обогащение активного словаря, знакомство с детской литературой;   </vt:lpstr>
      <vt:lpstr>Презентация PowerPoint</vt:lpstr>
      <vt:lpstr>                                                                    </vt:lpstr>
      <vt:lpstr>                            Этапы реализации проекта 1.Подготовительный этап: – постановка целей, определение актуальности и значимости проекта; - подбор методической и художественной литературы,  - подбор наглядно-дидактического материала; -рассматривание картин, -дидактические игры, - наблюдение,   -беседы,   -заучивание стихотворений, - заучивание песни, - подготовка анкет для родителей, -подборка ситуаций для родителей,      2.Продуктивная деятельность: -образовательная деятельность, - организация выставки рисунков по ЗОЖ, – ознакомление детей с художественной литературой; – проведение бесед; − рассматривание  картин и беседы по их содержанию; − работа с родителя; 3.Совместное мероприятие «Секреты психологического здоровья»: обобщение и систематизация полученных знаний по теме проекта. 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Муниципальное бюджетное учреждение «Управление дошкольного образования» Исполнительного комитета  Нижнекамского муниципального района Республики Татарстан  </dc:title>
  <dc:creator/>
  <cp:keywords/>
  <cp:lastModifiedBy/>
  <cp:revision>3</cp:revision>
  <dcterms:created xsi:type="dcterms:W3CDTF">2016-01-20T18:21:58Z</dcterms:created>
  <dcterms:modified xsi:type="dcterms:W3CDTF">2016-03-14T14:49:58Z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