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F7FE-93DC-4BDF-855B-3CB77CC319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8A9C6F-3AE9-4ECE-B867-1F610D76D95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F7FE-93DC-4BDF-855B-3CB77CC319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9C6F-3AE9-4ECE-B867-1F610D76D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F7FE-93DC-4BDF-855B-3CB77CC319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9C6F-3AE9-4ECE-B867-1F610D76D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F7FE-93DC-4BDF-855B-3CB77CC319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9C6F-3AE9-4ECE-B867-1F610D76D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F7FE-93DC-4BDF-855B-3CB77CC319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9C6F-3AE9-4ECE-B867-1F610D76D95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F7FE-93DC-4BDF-855B-3CB77CC319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9C6F-3AE9-4ECE-B867-1F610D76D95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F7FE-93DC-4BDF-855B-3CB77CC319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9C6F-3AE9-4ECE-B867-1F610D76D95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F7FE-93DC-4BDF-855B-3CB77CC319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9C6F-3AE9-4ECE-B867-1F610D76D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F7FE-93DC-4BDF-855B-3CB77CC319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9C6F-3AE9-4ECE-B867-1F610D76D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F7FE-93DC-4BDF-855B-3CB77CC319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9C6F-3AE9-4ECE-B867-1F610D76D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F7FE-93DC-4BDF-855B-3CB77CC319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9C6F-3AE9-4ECE-B867-1F610D76D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51F7FE-93DC-4BDF-855B-3CB77CC319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28A9C6F-3AE9-4ECE-B867-1F610D76D95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836712"/>
            <a:ext cx="8784976" cy="3240361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В гостях у Незнайки</a:t>
            </a:r>
            <a:br>
              <a:rPr lang="ru-RU" sz="6000" dirty="0" smtClean="0">
                <a:solidFill>
                  <a:srgbClr val="002060"/>
                </a:solidFill>
              </a:rPr>
            </a:br>
            <a:r>
              <a:rPr lang="ru-RU" sz="6000" dirty="0" smtClean="0">
                <a:solidFill>
                  <a:srgbClr val="002060"/>
                </a:solidFill>
              </a:rPr>
              <a:t>(комплексное занятие для средней группы)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32656"/>
            <a:ext cx="6904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ГБДОУ детский сад №18  Красносельского района Санкт-Петербурга.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868144" y="6021288"/>
            <a:ext cx="2547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 воспитатель</a:t>
            </a:r>
          </a:p>
          <a:p>
            <a:r>
              <a:rPr lang="ru-RU" dirty="0" smtClean="0"/>
              <a:t>Медведева Е.В.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8" y="4005063"/>
            <a:ext cx="2130044" cy="2662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4695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66064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Презентация синего стола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>
                <a:solidFill>
                  <a:srgbClr val="FFC000"/>
                </a:solidFill>
              </a:rPr>
              <a:t>Ребёнок: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Молоко, творог, сметана. </a:t>
            </a:r>
          </a:p>
          <a:p>
            <a:endParaRPr lang="ru-RU" sz="1600" dirty="0" smtClean="0"/>
          </a:p>
          <a:p>
            <a:r>
              <a:rPr lang="ru-RU" sz="1600" dirty="0" smtClean="0"/>
              <a:t>Для здоровья хороши. </a:t>
            </a:r>
          </a:p>
          <a:p>
            <a:endParaRPr lang="ru-RU" sz="1600" dirty="0" smtClean="0"/>
          </a:p>
          <a:p>
            <a:r>
              <a:rPr lang="ru-RU" sz="1600" dirty="0" smtClean="0"/>
              <a:t>Я люблю продукты эти, </a:t>
            </a:r>
          </a:p>
          <a:p>
            <a:endParaRPr lang="ru-RU" sz="1600" dirty="0" smtClean="0"/>
          </a:p>
          <a:p>
            <a:r>
              <a:rPr lang="ru-RU" sz="1600" dirty="0" smtClean="0"/>
              <a:t>Кушать часто, от души!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52120" y="764704"/>
            <a:ext cx="33123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FFC000"/>
                </a:solidFill>
              </a:rPr>
              <a:t>Ребёнок: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Молоко продукт полезный. </a:t>
            </a:r>
          </a:p>
          <a:p>
            <a:endParaRPr lang="ru-RU" sz="1600" dirty="0" smtClean="0"/>
          </a:p>
          <a:p>
            <a:r>
              <a:rPr lang="ru-RU" sz="1600" dirty="0" smtClean="0"/>
              <a:t>Очень вкусный, всем известный </a:t>
            </a:r>
          </a:p>
          <a:p>
            <a:endParaRPr lang="ru-RU" sz="1600" dirty="0" smtClean="0"/>
          </a:p>
          <a:p>
            <a:r>
              <a:rPr lang="ru-RU" sz="1600" dirty="0" smtClean="0"/>
              <a:t>Я скажу, вам, от души </a:t>
            </a:r>
          </a:p>
          <a:p>
            <a:endParaRPr lang="ru-RU" sz="1600" dirty="0" smtClean="0"/>
          </a:p>
          <a:p>
            <a:r>
              <a:rPr lang="ru-RU" sz="1600" dirty="0" smtClean="0"/>
              <a:t>Лучше пищи не ищи.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212976"/>
            <a:ext cx="66064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Воспитатель: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-Основными минеральными веществами молока являются кальций, магний, калий, натрий, фосфор, хлор и сера, а также соли — фосфаты, цитраты и хлориды. Кальций является наиболее важным макроэлементом молока.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5953055"/>
            <a:ext cx="420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Незнайка: </a:t>
            </a:r>
            <a:r>
              <a:rPr lang="ru-RU" dirty="0" smtClean="0"/>
              <a:t>Молодцы какие всё знают!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5085184"/>
            <a:ext cx="7617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(Дети показывают разные напитки полезные для нашего организма)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365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640871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Презентация красного стола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>
                <a:solidFill>
                  <a:srgbClr val="FFC000"/>
                </a:solidFill>
              </a:rPr>
              <a:t>Воспитатель: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-Умелая хозяйка готовит пироги с мясом и рыбой, холодные закуски, изысканно и искусно приготовленные: студень, курица или индейка с ароматной поджаристой корочкой, буженина, рыба белая, красная, икра осетровая. </a:t>
            </a:r>
          </a:p>
          <a:p>
            <a:endParaRPr lang="ru-RU" sz="1600" dirty="0" smtClean="0"/>
          </a:p>
          <a:p>
            <a:r>
              <a:rPr lang="ru-RU" sz="1600" dirty="0" smtClean="0"/>
              <a:t>- О каких же полезных продуктах идет речь, и чем они полезны? 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Предоставим слово ребятам зелёного стола. 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FFC000"/>
                </a:solidFill>
              </a:rPr>
              <a:t>Ребёнок: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-Мясо - богатый источник полноценных белков, оно содержит витамины группы В, калий, фосфор, натрий, железо.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4538741"/>
            <a:ext cx="4002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C000"/>
                </a:solidFill>
              </a:rPr>
              <a:t>Незнайка: </a:t>
            </a:r>
            <a:r>
              <a:rPr lang="ru-RU" sz="1600" dirty="0" smtClean="0"/>
              <a:t>Оказывается мясо полезное! А я вам тоже сюрприз приготовил, принёс вам в подарок много вкусных фруктов.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5805264"/>
            <a:ext cx="3608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Незнайка угощает детей фруктами.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86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6606480" cy="3891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FFC000"/>
                </a:solidFill>
              </a:rPr>
              <a:t>Незнайка: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- Теперь я знаю, какие продукты являются для нас полезными и как нужно правильно питаться. Своих друзей я буду угощать только здоровой пищей. Кафе закрывается, и на память я хочу всем подарить памятки о здоровом питании. Спасибо, что пришли и помогли мне разобраться, как же правильно надо питаться! 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FFC000"/>
                </a:solidFill>
              </a:rPr>
              <a:t>Воспитатель: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На сегодня это все. Как жаль, Незнайка, что нужно покидать твое кафе. Но мы с ребятами обязательно к тебе вернемся. </a:t>
            </a:r>
          </a:p>
          <a:p>
            <a:endParaRPr lang="ru-RU" sz="1600" dirty="0" smtClean="0"/>
          </a:p>
          <a:p>
            <a:r>
              <a:rPr lang="ru-RU" sz="1600" dirty="0" smtClean="0"/>
              <a:t>-До новых встреч! 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4152275"/>
            <a:ext cx="3081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C000"/>
                </a:solidFill>
              </a:rPr>
              <a:t>Дети: </a:t>
            </a:r>
            <a:r>
              <a:rPr lang="ru-RU" sz="1600" dirty="0" smtClean="0"/>
              <a:t>До свидания Незнайка!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93864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260648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Цель: </a:t>
            </a:r>
            <a:r>
              <a:rPr lang="ru-RU" sz="1200" dirty="0" smtClean="0"/>
              <a:t>сформировать у воспитанников представление о значении рационального питания как одного из компонентов здорового образа жизни. </a:t>
            </a:r>
          </a:p>
          <a:p>
            <a:endParaRPr lang="ru-RU" sz="1200" dirty="0" smtClean="0"/>
          </a:p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Задачи:</a:t>
            </a:r>
          </a:p>
          <a:p>
            <a:r>
              <a:rPr lang="ru-RU" sz="1200" dirty="0" smtClean="0"/>
              <a:t> </a:t>
            </a:r>
          </a:p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Образовательные:</a:t>
            </a:r>
          </a:p>
          <a:p>
            <a:r>
              <a:rPr lang="ru-RU" sz="1200" dirty="0" smtClean="0"/>
              <a:t> </a:t>
            </a:r>
          </a:p>
          <a:p>
            <a:r>
              <a:rPr lang="ru-RU" sz="1200" dirty="0" smtClean="0"/>
              <a:t>1. Дать воспитанникам представление о значении рационального питания в жизни человека. </a:t>
            </a:r>
          </a:p>
          <a:p>
            <a:endParaRPr lang="ru-RU" sz="1200" dirty="0" smtClean="0"/>
          </a:p>
          <a:p>
            <a:r>
              <a:rPr lang="ru-RU" sz="1200" dirty="0" smtClean="0"/>
              <a:t>2. Раскрыть основные компоненты рационального питания. </a:t>
            </a:r>
          </a:p>
          <a:p>
            <a:endParaRPr lang="ru-RU" sz="1200" dirty="0" smtClean="0"/>
          </a:p>
          <a:p>
            <a:r>
              <a:rPr lang="ru-RU" sz="1200" dirty="0" smtClean="0"/>
              <a:t>3. Рассмотреть продукты питания, которые оказывают положительную роль на здоровье человека. </a:t>
            </a:r>
          </a:p>
          <a:p>
            <a:endParaRPr lang="ru-RU" sz="1200" dirty="0" smtClean="0"/>
          </a:p>
          <a:p>
            <a:r>
              <a:rPr lang="ru-RU" sz="1200" dirty="0" smtClean="0"/>
              <a:t>4. Рассмотреть продукты питания, которые оказывают отрицательную роль на здоровье человека. </a:t>
            </a:r>
          </a:p>
          <a:p>
            <a:endParaRPr lang="ru-RU" sz="1200" dirty="0" smtClean="0"/>
          </a:p>
          <a:p>
            <a:r>
              <a:rPr lang="ru-RU" sz="1200" dirty="0" smtClean="0"/>
              <a:t>5. Доказать, что правильное питание может улучшить качество жизни;</a:t>
            </a:r>
          </a:p>
          <a:p>
            <a:r>
              <a:rPr lang="ru-RU" sz="1200" dirty="0" smtClean="0"/>
              <a:t> </a:t>
            </a:r>
          </a:p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Развивающие:</a:t>
            </a:r>
          </a:p>
          <a:p>
            <a:r>
              <a:rPr lang="ru-RU" sz="1200" dirty="0" smtClean="0"/>
              <a:t> </a:t>
            </a:r>
          </a:p>
          <a:p>
            <a:r>
              <a:rPr lang="ru-RU" sz="1200" dirty="0" smtClean="0"/>
              <a:t>1. Развивать у воспитанников познавательный интерес, мыслительную деятельность, воображение, память. </a:t>
            </a:r>
          </a:p>
          <a:p>
            <a:endParaRPr lang="ru-RU" sz="1200" dirty="0" smtClean="0"/>
          </a:p>
          <a:p>
            <a:r>
              <a:rPr lang="ru-RU" sz="1200" dirty="0" smtClean="0"/>
              <a:t>2. Продолжать развивать у воспитанников навыки работы в группах. </a:t>
            </a:r>
          </a:p>
          <a:p>
            <a:endParaRPr lang="ru-RU" sz="1200" dirty="0" smtClean="0"/>
          </a:p>
          <a:p>
            <a:r>
              <a:rPr lang="ru-RU" sz="1200" dirty="0" smtClean="0"/>
              <a:t>3. Способствовать развитию у воспитанников творческих способностей, коммуникабельности. </a:t>
            </a:r>
          </a:p>
          <a:p>
            <a:endParaRPr lang="ru-RU" sz="1200" dirty="0" smtClean="0"/>
          </a:p>
          <a:p>
            <a:r>
              <a:rPr lang="ru-RU" sz="1200" dirty="0" smtClean="0"/>
              <a:t>4. Развивать у воспитанников умение работать с различными источниками информации. </a:t>
            </a:r>
          </a:p>
          <a:p>
            <a:endParaRPr lang="ru-RU" sz="1200" dirty="0" smtClean="0"/>
          </a:p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Воспитательные:</a:t>
            </a:r>
          </a:p>
          <a:p>
            <a:r>
              <a:rPr lang="ru-RU" sz="1200" dirty="0" smtClean="0"/>
              <a:t> </a:t>
            </a:r>
          </a:p>
          <a:p>
            <a:r>
              <a:rPr lang="ru-RU" sz="1200" dirty="0" smtClean="0"/>
              <a:t>1. Воспитывать сознательную установку на здоровый образ жизни, желание заботиться о своем здоровье. </a:t>
            </a:r>
          </a:p>
          <a:p>
            <a:endParaRPr lang="ru-RU" sz="1200" dirty="0" smtClean="0"/>
          </a:p>
          <a:p>
            <a:r>
              <a:rPr lang="ru-RU" sz="1200" dirty="0" smtClean="0"/>
              <a:t>2. Воспитывать культуру приема пищи.</a:t>
            </a:r>
            <a:endParaRPr lang="ru-RU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737" y="670049"/>
            <a:ext cx="1507239" cy="1839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5888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Оборудование: </a:t>
            </a:r>
          </a:p>
          <a:p>
            <a:endParaRPr lang="ru-RU" sz="1200" dirty="0" smtClean="0"/>
          </a:p>
          <a:p>
            <a:r>
              <a:rPr lang="ru-RU" sz="1400" dirty="0" smtClean="0"/>
              <a:t>• </a:t>
            </a:r>
            <a:r>
              <a:rPr lang="ru-RU" sz="1200" dirty="0" smtClean="0"/>
              <a:t>картинки с изображением продуктов: хлеба, овощей, фруктов, мяса, рыбы; </a:t>
            </a:r>
          </a:p>
          <a:p>
            <a:endParaRPr lang="ru-RU" sz="1400" dirty="0" smtClean="0"/>
          </a:p>
          <a:p>
            <a:r>
              <a:rPr lang="ru-RU" sz="1400" dirty="0" smtClean="0"/>
              <a:t>• корзинка с овощами; </a:t>
            </a:r>
          </a:p>
          <a:p>
            <a:endParaRPr lang="ru-RU" sz="1400" dirty="0" smtClean="0"/>
          </a:p>
          <a:p>
            <a:r>
              <a:rPr lang="ru-RU" sz="1400" dirty="0" smtClean="0"/>
              <a:t>• Молочные продукты: молоко, творог, кефир, йогурт, сыр, сливки, масло сливочное. </a:t>
            </a:r>
          </a:p>
          <a:p>
            <a:endParaRPr lang="ru-RU" sz="1400" dirty="0" smtClean="0"/>
          </a:p>
          <a:p>
            <a:r>
              <a:rPr lang="ru-RU" sz="1400" dirty="0" smtClean="0"/>
              <a:t>• Мясные продукты: колбаса, ветчина. </a:t>
            </a:r>
          </a:p>
          <a:p>
            <a:endParaRPr lang="ru-RU" sz="1400" dirty="0" smtClean="0"/>
          </a:p>
          <a:p>
            <a:r>
              <a:rPr lang="ru-RU" sz="1400" dirty="0" smtClean="0"/>
              <a:t>• Фрукты: яблоки, груши, апельсины, бананы. </a:t>
            </a:r>
          </a:p>
          <a:p>
            <a:endParaRPr lang="ru-RU" sz="1400" dirty="0" smtClean="0"/>
          </a:p>
          <a:p>
            <a:r>
              <a:rPr lang="ru-RU" sz="1400" dirty="0" smtClean="0"/>
              <a:t>• вывеска названия «Кафе «Незнайка».</a:t>
            </a:r>
          </a:p>
          <a:p>
            <a:r>
              <a:rPr lang="ru-RU" sz="1400" dirty="0" smtClean="0"/>
              <a:t> </a:t>
            </a:r>
          </a:p>
          <a:p>
            <a:r>
              <a:rPr lang="ru-RU" sz="1400" dirty="0" smtClean="0"/>
              <a:t>• Фонограмма: «Коробейники».</a:t>
            </a:r>
          </a:p>
          <a:p>
            <a:r>
              <a:rPr lang="ru-RU" sz="1400" dirty="0" smtClean="0"/>
              <a:t> </a:t>
            </a:r>
          </a:p>
          <a:p>
            <a:r>
              <a:rPr lang="ru-RU" sz="1400" dirty="0" smtClean="0"/>
              <a:t>• Разноцветные столы: желтый, оранжевый, зеленый, синий, красный. </a:t>
            </a:r>
          </a:p>
          <a:p>
            <a:endParaRPr lang="ru-RU" sz="1400" dirty="0" smtClean="0"/>
          </a:p>
          <a:p>
            <a:r>
              <a:rPr lang="ru-RU" sz="1400" dirty="0" smtClean="0"/>
              <a:t>• Плакаты о значимости рационального питания. </a:t>
            </a:r>
          </a:p>
          <a:p>
            <a:endParaRPr lang="ru-RU" sz="1400" dirty="0" smtClean="0"/>
          </a:p>
          <a:p>
            <a:r>
              <a:rPr lang="ru-RU" sz="1400" dirty="0" smtClean="0"/>
              <a:t>• Раздаточный материал. </a:t>
            </a:r>
          </a:p>
          <a:p>
            <a:endParaRPr lang="ru-RU" sz="1400" dirty="0" smtClean="0"/>
          </a:p>
          <a:p>
            <a:r>
              <a:rPr lang="ru-RU" sz="1400" dirty="0" smtClean="0"/>
              <a:t>• Овощной салат</a:t>
            </a:r>
          </a:p>
          <a:p>
            <a:r>
              <a:rPr lang="ru-RU" sz="1400" dirty="0" smtClean="0"/>
              <a:t> </a:t>
            </a:r>
          </a:p>
          <a:p>
            <a:r>
              <a:rPr lang="ru-RU" sz="1400" dirty="0" smtClean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276872"/>
            <a:ext cx="2328094" cy="2717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4925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61926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Ход занятия. 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FFC000"/>
                </a:solidFill>
              </a:rPr>
              <a:t>Воспитатель: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- Здравствуйте, ребята! Я вновь рада видеть вас сегодня. Красивыми, умными, а главное - здоровыми!</a:t>
            </a:r>
          </a:p>
          <a:p>
            <a:endParaRPr lang="ru-RU" sz="1600" dirty="0" smtClean="0"/>
          </a:p>
          <a:p>
            <a:r>
              <a:rPr lang="ru-RU" sz="1600" dirty="0" smtClean="0"/>
              <a:t>- Ребята, а у нас гость, встаньте, поприветствуйте его!</a:t>
            </a:r>
          </a:p>
          <a:p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(Встают и здороваются с Незнайкой) .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>
                <a:solidFill>
                  <a:srgbClr val="FFC000"/>
                </a:solidFill>
              </a:rPr>
              <a:t>Воспитатель: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- А знаете, вы ведь не просто поздоровались, а подарили друг другу частичку здоровья, потому что сказали: Здравствуйте! Здоровья желаю! Недаром русская народная поговорка гласит: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«Здороваться не будешь, здоровья не получишь».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Ребята, сегодня вы откроете друг другу много секретов здоровья, а именно здорового питания. Ваше здоровье – самое ценное, что у вас есть. На всю жизнь человеку даётся только один организм. Если вы небрежно обращаетесь с какими-то предметами, их можно заменить, но заменить свой организм вы не сможете.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6104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56886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FFC000"/>
                </a:solidFill>
              </a:rPr>
              <a:t>Незнайка : </a:t>
            </a:r>
            <a:r>
              <a:rPr lang="ru-RU" sz="1600" dirty="0" smtClean="0"/>
              <a:t>Ребята, слышу, о здоровье разговариваете. Посмотрите, какое солнышко здоровья светит в моём кафе. Я знаю много полезных продуктов! 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FFC000"/>
                </a:solidFill>
              </a:rPr>
              <a:t>Воспитатель: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- Дорогой, незнайка, ты уверен, что все продукты полезные? </a:t>
            </a:r>
          </a:p>
          <a:p>
            <a:endParaRPr lang="ru-RU" sz="1600" dirty="0" smtClean="0"/>
          </a:p>
          <a:p>
            <a:r>
              <a:rPr lang="ru-RU" sz="1600" dirty="0">
                <a:solidFill>
                  <a:srgbClr val="FFC000"/>
                </a:solidFill>
              </a:rPr>
              <a:t>Н</a:t>
            </a:r>
            <a:r>
              <a:rPr lang="ru-RU" sz="1600" dirty="0" smtClean="0">
                <a:solidFill>
                  <a:srgbClr val="FFC000"/>
                </a:solidFill>
              </a:rPr>
              <a:t>езнайка: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- Полезные продукты - это самые любимые продукты! </a:t>
            </a:r>
          </a:p>
          <a:p>
            <a:endParaRPr lang="ru-RU" sz="1600" dirty="0" smtClean="0"/>
          </a:p>
          <a:p>
            <a:r>
              <a:rPr lang="ru-RU" sz="1600" dirty="0" smtClean="0"/>
              <a:t>Какая разница, что есть. Главное не чувствовать голода. 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FFC000"/>
                </a:solidFill>
              </a:rPr>
              <a:t>Воспитатель: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- Чувство голода напоминает нам о том, что пора есть. А еда необходима нашему организму для жизни, а вам ребята еще нужно расти и быть здоровыми. Вот почему нужно не есть всё подряд, чтобы утолить голода, а есть полезные продукты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88342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640871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FFC000"/>
                </a:solidFill>
              </a:rPr>
              <a:t>Воспитатель: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- Незнайка, посмотри на наших ребят, они сидят за разноцветными столами. Наверно это не случайно. Они наверняка знают, как тебе помочь. 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FFC000"/>
                </a:solidFill>
              </a:rPr>
              <a:t>Незнайка: </a:t>
            </a:r>
          </a:p>
          <a:p>
            <a:endParaRPr lang="ru-RU" sz="1600" dirty="0" smtClean="0"/>
          </a:p>
          <a:p>
            <a:r>
              <a:rPr lang="ru-RU" sz="1600" dirty="0" smtClean="0"/>
              <a:t>- Я насчитал четыре  основных  цвета, что-то в этом есть символическое. 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FFC000"/>
                </a:solidFill>
              </a:rPr>
              <a:t>Воспитатель: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- Конечно. В нашей жизни, чтобы отлично себя чувствовать, нужно разнообразно питаться. Все продукты питания разделены на пять групп – на пять цветов здоровья. Какие продукты, к какому цвету относятся, нам расскажут ребята. 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Презентация желтого стола. 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FFC000"/>
                </a:solidFill>
              </a:rPr>
              <a:t>Воспитатель: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-Какой красивый желтый цвет, светится как солнышко. </a:t>
            </a:r>
          </a:p>
          <a:p>
            <a:endParaRPr lang="ru-RU" sz="1600" dirty="0" smtClean="0"/>
          </a:p>
          <a:p>
            <a:r>
              <a:rPr lang="ru-RU" sz="1600" dirty="0" smtClean="0"/>
              <a:t>-Что же приготовили нам ребята с этого стола, давай их послушаем. </a:t>
            </a:r>
          </a:p>
          <a:p>
            <a:endParaRPr lang="ru-RU" sz="1600" dirty="0" smtClean="0"/>
          </a:p>
          <a:p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97043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3"/>
            <a:ext cx="66784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FFC000"/>
                </a:solidFill>
              </a:rPr>
              <a:t>Дети: </a:t>
            </a:r>
          </a:p>
          <a:p>
            <a:endParaRPr lang="ru-RU" sz="1600" dirty="0" smtClean="0"/>
          </a:p>
          <a:p>
            <a:r>
              <a:rPr lang="ru-RU" sz="1600" dirty="0" smtClean="0"/>
              <a:t>Мука, хлебобулочные изделия (хлеб, баранки, бублики, сушки, сухари, галеты, хлебцы, макаронные и мучные изделия блины, оладьи, вареники, пирожки, крупы и блюда из них (каши, запеканки, пудинги, крупяные супы) - это продукты - жёлтого цвета здоровья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932515"/>
            <a:ext cx="66784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FFC000"/>
                </a:solidFill>
              </a:rPr>
              <a:t>Незнайка:</a:t>
            </a:r>
          </a:p>
          <a:p>
            <a:r>
              <a:rPr lang="ru-RU" sz="1600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У - У - У, как скучно. Я – то думал, повеселимся. А вы тут о хлебе говорить будете. Ну что тут может быть интересного? Тем более я хлеб совсем не ем, вот пирожки да торты - это другое дело! </a:t>
            </a:r>
          </a:p>
          <a:p>
            <a:pPr marL="285750" indent="-285750">
              <a:buFontTx/>
              <a:buChar char="-"/>
            </a:pPr>
            <a:endParaRPr lang="ru-RU" sz="1600" dirty="0"/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FFC000"/>
                </a:solidFill>
              </a:rPr>
              <a:t>Воспитатель:</a:t>
            </a:r>
            <a:endParaRPr lang="ru-RU" sz="1600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789040"/>
            <a:ext cx="6678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- Знаешь ли ты, к примеру, что хлебу не менее 15 тысяч лет и “изобрели” его египтяне. Хлеб очень полезный продукт, недаром его всегда ставили на Руси в центр стола и считали главным блюдом. Кстати, любимые тобой пирожные да торты - ближайшие “родственники” хлеба, поскольку все они сделаны из муки.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112480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FFC000"/>
                </a:solidFill>
              </a:rPr>
              <a:t>Воспитатель: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- Ребята, а знаете ли вы пословицы о хлебе?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851143"/>
            <a:ext cx="61801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Невкусен и обед, коли, хлеба нет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5845913"/>
            <a:ext cx="4211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Нет хлеба – нет обеда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6381328"/>
            <a:ext cx="5942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FFC000"/>
                </a:solidFill>
              </a:rPr>
              <a:t>Незнайка: </a:t>
            </a:r>
            <a:r>
              <a:rPr lang="ru-RU" sz="1600" dirty="0" smtClean="0"/>
              <a:t>Какие вы молодцы, я тоже теперь хлеб буду есть!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76196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410445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FFC000"/>
                </a:solidFill>
              </a:rPr>
              <a:t>Воспитатель: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- Дорогой Здоровей-ка, а ты включаешь в свой рацион овощи и фрукты? </a:t>
            </a:r>
          </a:p>
          <a:p>
            <a:endParaRPr lang="ru-RU" sz="1600" dirty="0" smtClean="0"/>
          </a:p>
          <a:p>
            <a:r>
              <a:rPr lang="ru-RU" sz="1600" dirty="0" smtClean="0"/>
              <a:t>Послушай, что расскажут ребята, сидящие за зелёным столом, наверно этот цвет выбран не случайно. 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Презентация зелёного стола. 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FFC000"/>
                </a:solidFill>
              </a:rPr>
              <a:t>Ребёнок: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В детском доме, где наши дети, </a:t>
            </a:r>
          </a:p>
          <a:p>
            <a:endParaRPr lang="ru-RU" sz="1600" dirty="0" smtClean="0"/>
          </a:p>
          <a:p>
            <a:r>
              <a:rPr lang="ru-RU" sz="1600" dirty="0" smtClean="0"/>
              <a:t>Очень дружно и весело живут. </a:t>
            </a:r>
          </a:p>
          <a:p>
            <a:endParaRPr lang="ru-RU" sz="1600" dirty="0" smtClean="0"/>
          </a:p>
          <a:p>
            <a:r>
              <a:rPr lang="ru-RU" sz="1600" dirty="0" smtClean="0"/>
              <a:t>Теплым солнышком налиты, </a:t>
            </a:r>
          </a:p>
          <a:p>
            <a:endParaRPr lang="ru-RU" sz="1600" dirty="0" smtClean="0"/>
          </a:p>
          <a:p>
            <a:r>
              <a:rPr lang="ru-RU" sz="1600" dirty="0" smtClean="0"/>
              <a:t>Свежим дождиком умыты, </a:t>
            </a:r>
          </a:p>
          <a:p>
            <a:endParaRPr lang="ru-RU" sz="1600" dirty="0" smtClean="0"/>
          </a:p>
          <a:p>
            <a:r>
              <a:rPr lang="ru-RU" sz="1600" dirty="0" smtClean="0"/>
              <a:t>В гости овощи и фрукты к нам идут!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Игра  «Заморочки из корзины»</a:t>
            </a:r>
          </a:p>
          <a:p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232556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45365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FFC000"/>
                </a:solidFill>
              </a:rPr>
              <a:t>Воспитатель: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- Я предлагаю, вам, сейчас ребята поиграть. В корзине у Незнайки кое-что лежит. Что там находится, вам, предстоит отгадать. </a:t>
            </a:r>
          </a:p>
          <a:p>
            <a:endParaRPr lang="ru-RU" sz="1600" dirty="0" smtClean="0"/>
          </a:p>
          <a:p>
            <a:r>
              <a:rPr lang="ru-RU" sz="1600" dirty="0" smtClean="0"/>
              <a:t>(У Незнайки в руках мешочек. Здоровей-ка подходит к столу каждой группы и предлагает ребёнку вытащить и  назвать фрукт или овощ, лежащий в корзине, где растёт и чем полезен) .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259723"/>
            <a:ext cx="6678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FFC000"/>
                </a:solidFill>
              </a:rPr>
              <a:t>Воспитатель:</a:t>
            </a:r>
            <a:endParaRPr lang="ru-RU" sz="1600" dirty="0" smtClean="0"/>
          </a:p>
          <a:p>
            <a:r>
              <a:rPr lang="ru-RU" sz="1600" dirty="0" smtClean="0"/>
              <a:t>-Действительно, ягоды, фрукты, овощи – основные источники витаминов и минеральных веществ. Большинство витаминов не образуется в организме человека и не накапливается, а поступает только с пищей. Вот почему фрукты и овощи должны быть в вашем рационе каждый день и регулярно.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5075604"/>
            <a:ext cx="6750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FFC000"/>
                </a:solidFill>
              </a:rPr>
              <a:t>Незнайка: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- Ребята, мы обязательно будем, есть овощи и фрукты, и всегда будем помнить полезные советы!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95530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152</TotalTime>
  <Words>1423</Words>
  <Application>Microsoft Office PowerPoint</Application>
  <PresentationFormat>Экран (4:3)</PresentationFormat>
  <Paragraphs>209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В гостях у Незнайки (комплексное занятие для средней группы)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гостях у Здоровейки (комплексное занятие для средней группы)</dc:title>
  <dc:creator>Медвежонок</dc:creator>
  <cp:lastModifiedBy>Медвежонок</cp:lastModifiedBy>
  <cp:revision>16</cp:revision>
  <dcterms:created xsi:type="dcterms:W3CDTF">2013-01-21T13:37:51Z</dcterms:created>
  <dcterms:modified xsi:type="dcterms:W3CDTF">2013-01-21T16:10:22Z</dcterms:modified>
</cp:coreProperties>
</file>