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sldIdLst>
    <p:sldId id="256" r:id="rId3"/>
    <p:sldId id="257" r:id="rId4"/>
    <p:sldId id="271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70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06" autoAdjust="0"/>
    <p:restoredTop sz="83007" autoAdjust="0"/>
  </p:normalViewPr>
  <p:slideViewPr>
    <p:cSldViewPr>
      <p:cViewPr varScale="1">
        <p:scale>
          <a:sx n="93" d="100"/>
          <a:sy n="9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5E78E-8848-4CF9-8290-932C9F7FBE4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76794-6F6C-42CA-AC90-9EA07C110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54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1063777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3660095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3818241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3034688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409245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3363479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354614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528986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75712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351560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301433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4190764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1143532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550034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xmlns="" val="424174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64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54989" y="1371600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3" name="TextBox 142"/>
            <p:cNvSpPr txBox="1"/>
            <p:nvPr/>
          </p:nvSpPr>
          <p:spPr>
            <a:xfrm>
              <a:off x="4940088" y="4733691"/>
              <a:ext cx="23616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914400">
                <a:buNone/>
              </a:pPr>
              <a:r>
                <a:rPr lang="ru-RU" sz="18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Зинюхина С.В., старший воспитатель</a:t>
              </a:r>
            </a:p>
          </p:txBody>
        </p: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847196" y="2564904"/>
            <a:ext cx="53590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</a:p>
          <a:p>
            <a:pPr algn="ctr"/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 ДОО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МОДЕРНИЗАЦИИ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54000" y="1516750"/>
            <a:ext cx="525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общеразвивающего вида № 29»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3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741930" y="1465348"/>
            <a:ext cx="55873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сопереживать и сочувствовать, эмоционально отзываться на переживания ребёнка.</a:t>
            </a:r>
            <a:endParaRPr lang="ru-RU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90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725624" y="1465348"/>
            <a:ext cx="51774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ТАКТ: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соблюдать правила приличия и вести себя должным образом.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-оптимальное сочетание ласки и твердости, доброты и взыскательности, доверия и контроля, шутки и строгости, гибкости поведения и воспитательных действий,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-доброжелательность, вера в силы и возможности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082478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810500" y="1465167"/>
            <a:ext cx="517744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ОПТИМИЗМ: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-вера воспитателя в силы и возможности каждого ребёнка, настроенность на восприятие положительных качеств детей,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создавать условия для проявления способностей каждого ребёнка с целью раскрытия личного потенциала ребенка,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вдохновлять, заражать жизнерадостностью, чувством юмора.</a:t>
            </a:r>
          </a:p>
        </p:txBody>
      </p:sp>
    </p:spTree>
    <p:extLst>
      <p:ext uri="{BB962C8B-B14F-4D97-AF65-F5344CB8AC3E}">
        <p14:creationId xmlns:p14="http://schemas.microsoft.com/office/powerpoint/2010/main" xmlns="" val="144381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711462" y="1439833"/>
            <a:ext cx="56620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ПРОФЕССИОНАЛЬНОГО ОБЩЕНИЯ.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строить правильные взаимоотношения с детьми, родителями, коллегами (участникам педагогического процесса)</a:t>
            </a:r>
          </a:p>
        </p:txBody>
      </p:sp>
    </p:spTree>
    <p:extLst>
      <p:ext uri="{BB962C8B-B14F-4D97-AF65-F5344CB8AC3E}">
        <p14:creationId xmlns:p14="http://schemas.microsoft.com/office/powerpoint/2010/main" xmlns="" val="401634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771438" y="1430342"/>
            <a:ext cx="555779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РЕФЛЕКСИЯ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анализировать проделанные шаги, оценить полученные результаты и сравнить их с запланированной целью с целью коррекции последующей деятельности для получения лучших результатов.</a:t>
            </a:r>
          </a:p>
          <a:p>
            <a:pPr algn="r"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3347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691162" y="1449324"/>
            <a:ext cx="56380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АВТОРИТЕТНОСТЬ: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завоевать доверие родителей,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пользоваться авторитетом у детей, родителей и коллег,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-способность бороться за свой авторитет, дорожить им, поддерживать авторитет родителей и коллег.</a:t>
            </a:r>
          </a:p>
        </p:txBody>
      </p:sp>
    </p:spTree>
    <p:extLst>
      <p:ext uri="{BB962C8B-B14F-4D97-AF65-F5344CB8AC3E}">
        <p14:creationId xmlns:p14="http://schemas.microsoft.com/office/powerpoint/2010/main" xmlns="" val="227429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993594" y="1449324"/>
            <a:ext cx="51774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человек обладает потенциалом двигаться 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естественном положительном направлении.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педагогу присущи чувство собственной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ценности, достоинства и способность направлять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жизнь и двигаться в направлении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самоактуализации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 и профессионального роста.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В.Э.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Пахальян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19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993594" y="1874728"/>
            <a:ext cx="51774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Заинтересовать педагога в</a:t>
            </a:r>
          </a:p>
          <a:p>
            <a:pPr algn="r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профессиональном развитии – значит надолго обеспечить</a:t>
            </a:r>
          </a:p>
          <a:p>
            <a:pPr algn="r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успех в развитии своего образовательного учреждения </a:t>
            </a:r>
          </a:p>
          <a:p>
            <a:pPr algn="r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Якокка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американский менеджер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9644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725624" y="1449324"/>
            <a:ext cx="564790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 Министерства здравоохранения и социального развития Российской Федерации от 26 августа 2010 г. N 761н г. Москва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образования»;</a:t>
            </a: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приказом Министерства труда и социальной защиты Российской Федерации от 18 октября 2013 г. N 544н;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государственный стандарт дошкольного образования, утверждённый приказом Министерства образования и науки РФ от 17.10.2013г. №1155;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-должностная инструкция воспитателя ДОО;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-трудовой договор, заключаемый воспитателем ДОУ и работодателем;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-санитарно-эпидемиологические правила и нормативы СанПиН 2.4.1.3049-13.</a:t>
            </a:r>
          </a:p>
        </p:txBody>
      </p:sp>
    </p:spTree>
    <p:extLst>
      <p:ext uri="{BB962C8B-B14F-4D97-AF65-F5344CB8AC3E}">
        <p14:creationId xmlns:p14="http://schemas.microsoft.com/office/powerpoint/2010/main" xmlns="" val="989058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611560" y="548680"/>
            <a:ext cx="3881608" cy="493772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8" y="548680"/>
            <a:ext cx="4255295" cy="493772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0873718"/>
              </p:ext>
            </p:extLst>
          </p:nvPr>
        </p:nvGraphicFramePr>
        <p:xfrm>
          <a:off x="821377" y="660917"/>
          <a:ext cx="7697070" cy="4759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479">
                  <a:extLst>
                    <a:ext uri="{9D8B030D-6E8A-4147-A177-3AD203B41FA5}">
                      <a16:colId xmlns:a16="http://schemas.microsoft.com/office/drawing/2014/main" xmlns="" val="3170198873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1699134541"/>
                    </a:ext>
                  </a:extLst>
                </a:gridCol>
                <a:gridCol w="2362271">
                  <a:extLst>
                    <a:ext uri="{9D8B030D-6E8A-4147-A177-3AD203B41FA5}">
                      <a16:colId xmlns:a16="http://schemas.microsoft.com/office/drawing/2014/main" xmlns="" val="493168512"/>
                    </a:ext>
                  </a:extLst>
                </a:gridCol>
              </a:tblGrid>
              <a:tr h="527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стандарт педагога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методической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extLst>
                  <a:ext uri="{0D108BD9-81ED-4DB2-BD59-A6C34878D82A}">
                    <a16:rowId xmlns:a16="http://schemas.microsoft.com/office/drawing/2014/main" xmlns="" val="1070487355"/>
                  </a:ext>
                </a:extLst>
              </a:tr>
              <a:tr h="29880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Исследовательские умения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0330404"/>
                  </a:ext>
                </a:extLst>
              </a:tr>
              <a:tr h="391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оценить мероприятие воспитательного характера с позиции требований ФГОС (родительское собрание, массовое мероприятие, семинар и др.); изучать индивидуальные психологические особенности личности ребенка; провести анализ результативности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-образовательного процесса, методической работы и др. по итогам года или по отдельному направлению; умение провести самоанализ работы с позиции требований ФГОС.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-Владеть методами и средствами анализа психолого-педагогического мониторинга, позволяющего оценить результаты освоения детьми образовательных программ, степень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них необходимых интегративных качеств детей дошкольного возраста, необходимых для дальнейшего обучения и развития в начальной школе.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-Семинар «Деятельность педагога в условиях реализации ФГОС ДО».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Лекторий «Развитие профессиональных компетенций педагогов через самообразование и систему ПК».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Совещание «Дорожная карта» – путь к выполнению стандарта педагога»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Коучинг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-сессия по теме «Работа с аттестуемыми педагогами»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extLst>
                  <a:ext uri="{0D108BD9-81ED-4DB2-BD59-A6C34878D82A}">
                    <a16:rowId xmlns:a16="http://schemas.microsoft.com/office/drawing/2014/main" xmlns="" val="89408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1133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611560" y="1362109"/>
            <a:ext cx="3994424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8" y="1371600"/>
            <a:ext cx="403927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7288416"/>
              </p:ext>
            </p:extLst>
          </p:nvPr>
        </p:nvGraphicFramePr>
        <p:xfrm>
          <a:off x="827476" y="1417585"/>
          <a:ext cx="7586968" cy="3991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242">
                  <a:extLst>
                    <a:ext uri="{9D8B030D-6E8A-4147-A177-3AD203B41FA5}">
                      <a16:colId xmlns:a16="http://schemas.microsoft.com/office/drawing/2014/main" xmlns="" val="1992341838"/>
                    </a:ext>
                  </a:extLst>
                </a:gridCol>
                <a:gridCol w="3553681">
                  <a:extLst>
                    <a:ext uri="{9D8B030D-6E8A-4147-A177-3AD203B41FA5}">
                      <a16:colId xmlns:a16="http://schemas.microsoft.com/office/drawing/2014/main" xmlns="" val="2786971695"/>
                    </a:ext>
                  </a:extLst>
                </a:gridCol>
                <a:gridCol w="1950045">
                  <a:extLst>
                    <a:ext uri="{9D8B030D-6E8A-4147-A177-3AD203B41FA5}">
                      <a16:colId xmlns:a16="http://schemas.microsoft.com/office/drawing/2014/main" xmlns="" val="1349233207"/>
                    </a:ext>
                  </a:extLst>
                </a:gridCol>
              </a:tblGrid>
              <a:tr h="19061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Проектировочные умения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4621040"/>
                  </a:ext>
                </a:extLst>
              </a:tr>
              <a:tr h="3800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разработать сценарий проведения воспитательного мероприятия и др. в соответствии с имеющимися проблемами, возрастными особенностями, современными требованиями в области воспитания в условиях перехода и реализации ФГОС; разработать план, программу деятельности на конкретный период времени в соответствии с целями и задачами воспитания и развития детей;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-Уметь планировать, реализовывать и анализировать образовательную работу с детьми раннего и дошкольного возраста в соответствии с ФГОС дошкольного образования.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-Уметь планировать и корректировать образовательные задачи (совместно с психологом и другими специалистами) по результатам мониторинга, с учетом индивидуальных особенностей развития каждого ребенка раннего и/или дошкольного возраста.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-Владеть ИКТ-компетенциями, необходимыми и достаточными для планирования, реализации и оценки образовательной работы с детьми раннего и дошкольного возраста.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-Дискуссионный клуб «Реализуем ФГОС ДО»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-Индивидуальное консультирование и практикумы по проблемам овладения ИКТ-компетенциями; конкурсы проектов, презентаций и т.п.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extLst>
                  <a:ext uri="{0D108BD9-81ED-4DB2-BD59-A6C34878D82A}">
                    <a16:rowId xmlns:a16="http://schemas.microsoft.com/office/drawing/2014/main" xmlns="" val="3708602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824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540282" y="1124745"/>
            <a:ext cx="4065702" cy="4752528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8" y="1124744"/>
            <a:ext cx="4327304" cy="4752528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3684865"/>
              </p:ext>
            </p:extLst>
          </p:nvPr>
        </p:nvGraphicFramePr>
        <p:xfrm>
          <a:off x="762591" y="1124743"/>
          <a:ext cx="7796279" cy="4781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7750">
                  <a:extLst>
                    <a:ext uri="{9D8B030D-6E8A-4147-A177-3AD203B41FA5}">
                      <a16:colId xmlns:a16="http://schemas.microsoft.com/office/drawing/2014/main" xmlns="" val="3990124033"/>
                    </a:ext>
                  </a:extLst>
                </a:gridCol>
                <a:gridCol w="4297867">
                  <a:extLst>
                    <a:ext uri="{9D8B030D-6E8A-4147-A177-3AD203B41FA5}">
                      <a16:colId xmlns:a16="http://schemas.microsoft.com/office/drawing/2014/main" xmlns="" val="242754087"/>
                    </a:ext>
                  </a:extLst>
                </a:gridCol>
                <a:gridCol w="1850662">
                  <a:extLst>
                    <a:ext uri="{9D8B030D-6E8A-4147-A177-3AD203B41FA5}">
                      <a16:colId xmlns:a16="http://schemas.microsoft.com/office/drawing/2014/main" xmlns="" val="1743950460"/>
                    </a:ext>
                  </a:extLst>
                </a:gridCol>
              </a:tblGrid>
              <a:tr h="22508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Организаторские умения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1161605"/>
                  </a:ext>
                </a:extLst>
              </a:tr>
              <a:tr h="4100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применять в педагогической практике современные образовательные технологии; современные подходы к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-образовательной деятельности; умение включить детей в различные виды деятельности, соответствующие их психологическим особенностям и потребностям.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 специфику дошкольного образования и особенности организации образовательной работы с детьми раннего и дошкольного возраста.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Знать общие закономерности развития ребенка в раннем и дошкольном детстве; особенности становления и развития детских деятельностей в раннем и дошкольном возрасте.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-Уметь организовывать ведущие в дошкольном возрасте виды деятельности: предметно-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манипулятивную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игровую, обеспечивая развитие детей. Организовывать совместную и самостоятельную деятельность дошкольников.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-Реализовывать педагогические рекомендации специалистов (психолога, логопеда, дефектолога и др.) в работе с детьми, испытывающими трудности в освоении программы, или детьми с особыми образовательными потребностями.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дошкольных наук» «Педагогическое проектирование как источник развития профессиональной компетентности молодого педагога»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-Смотр-конкурс, методическая неделя, педагогический пробег и т.п. по актуальным вопросам.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extLst>
                  <a:ext uri="{0D108BD9-81ED-4DB2-BD59-A6C34878D82A}">
                    <a16:rowId xmlns:a16="http://schemas.microsoft.com/office/drawing/2014/main" xmlns="" val="1871116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588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683568" y="692696"/>
            <a:ext cx="3922416" cy="4784213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8" y="692696"/>
            <a:ext cx="4111279" cy="4793704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4509492"/>
              </p:ext>
            </p:extLst>
          </p:nvPr>
        </p:nvGraphicFramePr>
        <p:xfrm>
          <a:off x="895590" y="773571"/>
          <a:ext cx="7519994" cy="4421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4242">
                  <a:extLst>
                    <a:ext uri="{9D8B030D-6E8A-4147-A177-3AD203B41FA5}">
                      <a16:colId xmlns:a16="http://schemas.microsoft.com/office/drawing/2014/main" xmlns="" val="257835975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1586088609"/>
                    </a:ext>
                  </a:extLst>
                </a:gridCol>
                <a:gridCol w="2259408">
                  <a:extLst>
                    <a:ext uri="{9D8B030D-6E8A-4147-A177-3AD203B41FA5}">
                      <a16:colId xmlns:a16="http://schemas.microsoft.com/office/drawing/2014/main" xmlns="" val="3418705912"/>
                    </a:ext>
                  </a:extLst>
                </a:gridCol>
              </a:tblGrid>
              <a:tr h="25056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умения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546459"/>
                  </a:ext>
                </a:extLst>
              </a:tr>
              <a:tr h="1999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строить и управлять коммуникативным взаимодействием;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-Методическая гостиная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Компетентностный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 в работе с родителями как условия успешной социализации детей».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-Консультация «Приёмы создания благоприятного психологического климата в коллективе»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extLst>
                  <a:ext uri="{0D108BD9-81ED-4DB2-BD59-A6C34878D82A}">
                    <a16:rowId xmlns:a16="http://schemas.microsoft.com/office/drawing/2014/main" xmlns="" val="2079296966"/>
                  </a:ext>
                </a:extLst>
              </a:tr>
              <a:tr h="25056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6207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Конструктивные умения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2640624"/>
                  </a:ext>
                </a:extLst>
              </a:tr>
              <a:tr h="1882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отбирать оптимальные формы, методы и приемы воспитательной работы; соблюдать принципы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подхода) реализации образовательного процесса.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теорией и педагогическими методиками физического, познавательного и личностного развития детей раннего и дошкольного возраста.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-«ШКОЛА ДОШКОЛЬНЫХ НАУК»,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-Конкурс «Воспитатель ДОУ»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25" marR="56125" marT="0" marB="0"/>
                </a:tc>
                <a:extLst>
                  <a:ext uri="{0D108BD9-81ED-4DB2-BD59-A6C34878D82A}">
                    <a16:rowId xmlns:a16="http://schemas.microsoft.com/office/drawing/2014/main" xmlns="" val="3499270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660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/>
        </p:nvSpPr>
        <p:spPr>
          <a:xfrm>
            <a:off x="1993594" y="1874728"/>
            <a:ext cx="51774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ЛИЧНОСТИ СОВРЕМЕННОГО ПЕДАГОГА </a:t>
            </a:r>
            <a:endParaRPr lang="ru-RU" sz="4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277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Inside-left pages"/>
          <p:cNvGrpSpPr/>
          <p:nvPr/>
        </p:nvGrpSpPr>
        <p:grpSpPr>
          <a:xfrm>
            <a:off x="1561032" y="1362109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Inside-right pages with text"/>
          <p:cNvGrpSpPr/>
          <p:nvPr/>
        </p:nvGrpSpPr>
        <p:grpSpPr>
          <a:xfrm>
            <a:off x="4493169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Прямоугольник 16"/>
          <p:cNvSpPr/>
          <p:nvPr/>
        </p:nvSpPr>
        <p:spPr>
          <a:xfrm>
            <a:off x="1725624" y="1465348"/>
            <a:ext cx="560361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НАПРАВЛЕННОСТЬ: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-интерес к профессии воспитателя и любовь к детям,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-педагогическое призвание,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-профессионально-педагогические намерения и склонности.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264430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ated_open_book_effect_TP10191919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0373E0-AB52-44DF-A26C-48E1B7AC4E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Анимированная открывающаяся книга</Template>
  <TotalTime>0</TotalTime>
  <Words>999</Words>
  <Application>Microsoft Office PowerPoint</Application>
  <PresentationFormat>Экран (4:3)</PresentationFormat>
  <Paragraphs>81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Animated_open_book_effect_TP101919199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2016-02-27T16:38:33Z</dcterms:created>
  <dcterms:modified xsi:type="dcterms:W3CDTF">2016-03-02T07:38:51Z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TC019192439991</vt:lpwstr>
  </property>
</Properties>
</file>