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9"/>
  </p:notesMasterIdLst>
  <p:sldIdLst>
    <p:sldId id="256" r:id="rId3"/>
    <p:sldId id="257" r:id="rId4"/>
    <p:sldId id="271" r:id="rId5"/>
    <p:sldId id="258" r:id="rId6"/>
    <p:sldId id="259" r:id="rId7"/>
    <p:sldId id="260" r:id="rId8"/>
    <p:sldId id="262" r:id="rId9"/>
    <p:sldId id="261" r:id="rId10"/>
    <p:sldId id="263" r:id="rId11"/>
    <p:sldId id="264" r:id="rId12"/>
    <p:sldId id="265" r:id="rId13"/>
    <p:sldId id="266" r:id="rId14"/>
    <p:sldId id="270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006" autoAdjust="0"/>
    <p:restoredTop sz="83007" autoAdjust="0"/>
  </p:normalViewPr>
  <p:slideViewPr>
    <p:cSldViewPr>
      <p:cViewPr varScale="1">
        <p:scale>
          <a:sx n="93" d="100"/>
          <a:sy n="93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55E78E-8848-4CF9-8290-932C9F7FBE44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76794-6F6C-42CA-AC90-9EA07C110C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8541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57200" y="2400300"/>
            <a:ext cx="6172200" cy="6743700"/>
          </a:xfrm>
        </p:spPr>
        <p:txBody>
          <a:bodyPr>
            <a:noAutofit/>
          </a:bodyPr>
          <a:lstStyle/>
          <a:p>
            <a:endParaRPr lang="ru-RU" sz="1200" b="0" baseline="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2433638" cy="1825625"/>
          </a:xfr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57200" y="2400300"/>
            <a:ext cx="6172200" cy="6743700"/>
          </a:xfrm>
        </p:spPr>
        <p:txBody>
          <a:bodyPr>
            <a:noAutofit/>
          </a:bodyPr>
          <a:lstStyle/>
          <a:p>
            <a:endParaRPr lang="ru-RU" sz="1200" b="0" baseline="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2433638" cy="1825625"/>
          </a:xfrm>
        </p:spPr>
      </p:sp>
    </p:spTree>
    <p:extLst>
      <p:ext uri="{BB962C8B-B14F-4D97-AF65-F5344CB8AC3E}">
        <p14:creationId xmlns:p14="http://schemas.microsoft.com/office/powerpoint/2010/main" xmlns="" val="10637775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57200" y="2400300"/>
            <a:ext cx="6172200" cy="6743700"/>
          </a:xfrm>
        </p:spPr>
        <p:txBody>
          <a:bodyPr>
            <a:noAutofit/>
          </a:bodyPr>
          <a:lstStyle/>
          <a:p>
            <a:endParaRPr lang="ru-RU" sz="1200" b="0" baseline="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2433638" cy="1825625"/>
          </a:xfrm>
        </p:spPr>
      </p:sp>
    </p:spTree>
    <p:extLst>
      <p:ext uri="{BB962C8B-B14F-4D97-AF65-F5344CB8AC3E}">
        <p14:creationId xmlns:p14="http://schemas.microsoft.com/office/powerpoint/2010/main" xmlns="" val="36600952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57200" y="2400300"/>
            <a:ext cx="6172200" cy="6743700"/>
          </a:xfrm>
        </p:spPr>
        <p:txBody>
          <a:bodyPr>
            <a:noAutofit/>
          </a:bodyPr>
          <a:lstStyle/>
          <a:p>
            <a:endParaRPr lang="ru-RU" sz="1200" b="0" baseline="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2433638" cy="1825625"/>
          </a:xfrm>
        </p:spPr>
      </p:sp>
    </p:spTree>
    <p:extLst>
      <p:ext uri="{BB962C8B-B14F-4D97-AF65-F5344CB8AC3E}">
        <p14:creationId xmlns:p14="http://schemas.microsoft.com/office/powerpoint/2010/main" xmlns="" val="38182418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57200" y="2400300"/>
            <a:ext cx="6172200" cy="6743700"/>
          </a:xfrm>
        </p:spPr>
        <p:txBody>
          <a:bodyPr>
            <a:noAutofit/>
          </a:bodyPr>
          <a:lstStyle/>
          <a:p>
            <a:endParaRPr lang="ru-RU" sz="1200" b="0" baseline="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2433638" cy="1825625"/>
          </a:xfrm>
        </p:spPr>
      </p:sp>
    </p:spTree>
    <p:extLst>
      <p:ext uri="{BB962C8B-B14F-4D97-AF65-F5344CB8AC3E}">
        <p14:creationId xmlns:p14="http://schemas.microsoft.com/office/powerpoint/2010/main" xmlns="" val="30346881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57200" y="2400300"/>
            <a:ext cx="6172200" cy="6743700"/>
          </a:xfrm>
        </p:spPr>
        <p:txBody>
          <a:bodyPr>
            <a:noAutofit/>
          </a:bodyPr>
          <a:lstStyle/>
          <a:p>
            <a:endParaRPr lang="ru-RU" sz="1200" b="0" baseline="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2433638" cy="1825625"/>
          </a:xfrm>
        </p:spPr>
      </p:sp>
    </p:spTree>
    <p:extLst>
      <p:ext uri="{BB962C8B-B14F-4D97-AF65-F5344CB8AC3E}">
        <p14:creationId xmlns:p14="http://schemas.microsoft.com/office/powerpoint/2010/main" xmlns="" val="4092459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57200" y="2400300"/>
            <a:ext cx="6172200" cy="6743700"/>
          </a:xfrm>
        </p:spPr>
        <p:txBody>
          <a:bodyPr>
            <a:noAutofit/>
          </a:bodyPr>
          <a:lstStyle/>
          <a:p>
            <a:endParaRPr lang="ru-RU" sz="1200" b="0" baseline="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2433638" cy="1825625"/>
          </a:xfrm>
        </p:spPr>
      </p:sp>
    </p:spTree>
    <p:extLst>
      <p:ext uri="{BB962C8B-B14F-4D97-AF65-F5344CB8AC3E}">
        <p14:creationId xmlns:p14="http://schemas.microsoft.com/office/powerpoint/2010/main" xmlns="" val="33634791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57200" y="2400300"/>
            <a:ext cx="6172200" cy="6743700"/>
          </a:xfrm>
        </p:spPr>
        <p:txBody>
          <a:bodyPr>
            <a:noAutofit/>
          </a:bodyPr>
          <a:lstStyle/>
          <a:p>
            <a:endParaRPr lang="ru-RU" sz="1200" b="0" baseline="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2433638" cy="1825625"/>
          </a:xfrm>
        </p:spPr>
      </p:sp>
    </p:spTree>
    <p:extLst>
      <p:ext uri="{BB962C8B-B14F-4D97-AF65-F5344CB8AC3E}">
        <p14:creationId xmlns:p14="http://schemas.microsoft.com/office/powerpoint/2010/main" xmlns="" val="3546141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57200" y="2400300"/>
            <a:ext cx="6172200" cy="6743700"/>
          </a:xfrm>
        </p:spPr>
        <p:txBody>
          <a:bodyPr>
            <a:noAutofit/>
          </a:bodyPr>
          <a:lstStyle/>
          <a:p>
            <a:endParaRPr lang="ru-RU" sz="1200" b="0" baseline="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2433638" cy="1825625"/>
          </a:xfrm>
        </p:spPr>
      </p:sp>
    </p:spTree>
    <p:extLst>
      <p:ext uri="{BB962C8B-B14F-4D97-AF65-F5344CB8AC3E}">
        <p14:creationId xmlns:p14="http://schemas.microsoft.com/office/powerpoint/2010/main" xmlns="" val="528986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57200" y="2400300"/>
            <a:ext cx="6172200" cy="6743700"/>
          </a:xfrm>
        </p:spPr>
        <p:txBody>
          <a:bodyPr>
            <a:noAutofit/>
          </a:bodyPr>
          <a:lstStyle/>
          <a:p>
            <a:endParaRPr lang="ru-RU" sz="1200" b="0" baseline="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2433638" cy="1825625"/>
          </a:xfrm>
        </p:spPr>
      </p:sp>
    </p:spTree>
    <p:extLst>
      <p:ext uri="{BB962C8B-B14F-4D97-AF65-F5344CB8AC3E}">
        <p14:creationId xmlns:p14="http://schemas.microsoft.com/office/powerpoint/2010/main" xmlns="" val="757128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57200" y="2400300"/>
            <a:ext cx="6172200" cy="6743700"/>
          </a:xfrm>
        </p:spPr>
        <p:txBody>
          <a:bodyPr>
            <a:noAutofit/>
          </a:bodyPr>
          <a:lstStyle/>
          <a:p>
            <a:endParaRPr lang="ru-RU" sz="1200" b="0" baseline="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2433638" cy="1825625"/>
          </a:xfrm>
        </p:spPr>
      </p:sp>
    </p:spTree>
    <p:extLst>
      <p:ext uri="{BB962C8B-B14F-4D97-AF65-F5344CB8AC3E}">
        <p14:creationId xmlns:p14="http://schemas.microsoft.com/office/powerpoint/2010/main" xmlns="" val="3515601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57200" y="2400300"/>
            <a:ext cx="6172200" cy="6743700"/>
          </a:xfrm>
        </p:spPr>
        <p:txBody>
          <a:bodyPr>
            <a:noAutofit/>
          </a:bodyPr>
          <a:lstStyle/>
          <a:p>
            <a:endParaRPr lang="ru-RU" sz="1200" b="0" baseline="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2433638" cy="1825625"/>
          </a:xfrm>
        </p:spPr>
      </p:sp>
    </p:spTree>
    <p:extLst>
      <p:ext uri="{BB962C8B-B14F-4D97-AF65-F5344CB8AC3E}">
        <p14:creationId xmlns:p14="http://schemas.microsoft.com/office/powerpoint/2010/main" xmlns="" val="3014330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57200" y="2400300"/>
            <a:ext cx="6172200" cy="6743700"/>
          </a:xfrm>
        </p:spPr>
        <p:txBody>
          <a:bodyPr>
            <a:noAutofit/>
          </a:bodyPr>
          <a:lstStyle/>
          <a:p>
            <a:endParaRPr lang="ru-RU" sz="1200" b="0" baseline="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2433638" cy="1825625"/>
          </a:xfrm>
        </p:spPr>
      </p:sp>
    </p:spTree>
    <p:extLst>
      <p:ext uri="{BB962C8B-B14F-4D97-AF65-F5344CB8AC3E}">
        <p14:creationId xmlns:p14="http://schemas.microsoft.com/office/powerpoint/2010/main" xmlns="" val="4190764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57200" y="2400300"/>
            <a:ext cx="6172200" cy="6743700"/>
          </a:xfrm>
        </p:spPr>
        <p:txBody>
          <a:bodyPr>
            <a:noAutofit/>
          </a:bodyPr>
          <a:lstStyle/>
          <a:p>
            <a:endParaRPr lang="ru-RU" sz="1200" b="0" baseline="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2433638" cy="1825625"/>
          </a:xfrm>
        </p:spPr>
      </p:sp>
    </p:spTree>
    <p:extLst>
      <p:ext uri="{BB962C8B-B14F-4D97-AF65-F5344CB8AC3E}">
        <p14:creationId xmlns:p14="http://schemas.microsoft.com/office/powerpoint/2010/main" xmlns="" val="11435322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57200" y="2400300"/>
            <a:ext cx="6172200" cy="6743700"/>
          </a:xfrm>
        </p:spPr>
        <p:txBody>
          <a:bodyPr>
            <a:noAutofit/>
          </a:bodyPr>
          <a:lstStyle/>
          <a:p>
            <a:endParaRPr lang="ru-RU" sz="1200" b="0" baseline="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2433638" cy="1825625"/>
          </a:xfrm>
        </p:spPr>
      </p:sp>
    </p:spTree>
    <p:extLst>
      <p:ext uri="{BB962C8B-B14F-4D97-AF65-F5344CB8AC3E}">
        <p14:creationId xmlns:p14="http://schemas.microsoft.com/office/powerpoint/2010/main" xmlns="" val="5500340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57200" y="2400300"/>
            <a:ext cx="6172200" cy="6743700"/>
          </a:xfrm>
        </p:spPr>
        <p:txBody>
          <a:bodyPr>
            <a:noAutofit/>
          </a:bodyPr>
          <a:lstStyle/>
          <a:p>
            <a:endParaRPr lang="ru-RU" sz="1200" b="0" baseline="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2433638" cy="1825625"/>
          </a:xfrm>
        </p:spPr>
      </p:sp>
    </p:spTree>
    <p:extLst>
      <p:ext uri="{BB962C8B-B14F-4D97-AF65-F5344CB8AC3E}">
        <p14:creationId xmlns:p14="http://schemas.microsoft.com/office/powerpoint/2010/main" xmlns="" val="4241743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F05EF-6168-407F-8025-E41839E12504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5647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3000">
              <a:schemeClr val="tx1"/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Inside-left pages"/>
          <p:cNvGrpSpPr/>
          <p:nvPr/>
        </p:nvGrpSpPr>
        <p:grpSpPr>
          <a:xfrm>
            <a:off x="1554989" y="1371600"/>
            <a:ext cx="3044952" cy="4114800"/>
            <a:chOff x="1527048" y="1371600"/>
            <a:chExt cx="3044952" cy="4114800"/>
          </a:xfrm>
        </p:grpSpPr>
        <p:sp>
          <p:nvSpPr>
            <p:cNvPr id="103" name="Rounded Rectangle 102"/>
            <p:cNvSpPr/>
            <p:nvPr/>
          </p:nvSpPr>
          <p:spPr>
            <a:xfrm>
              <a:off x="1527048" y="1371600"/>
              <a:ext cx="3044952" cy="4114800"/>
            </a:xfrm>
            <a:prstGeom prst="roundRect">
              <a:avLst>
                <a:gd name="adj" fmla="val 1580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691640" y="1449324"/>
              <a:ext cx="2880360" cy="3959352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">
                  <a:schemeClr val="bg1"/>
                </a:gs>
                <a:gs pos="18000">
                  <a:schemeClr val="bg1">
                    <a:lumMod val="95000"/>
                  </a:schemeClr>
                </a:gs>
                <a:gs pos="38000">
                  <a:schemeClr val="bg1"/>
                </a:gs>
                <a:gs pos="100000">
                  <a:schemeClr val="bg1"/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" name="Inside-right pages with text"/>
          <p:cNvGrpSpPr/>
          <p:nvPr/>
        </p:nvGrpSpPr>
        <p:grpSpPr>
          <a:xfrm>
            <a:off x="4493169" y="1371600"/>
            <a:ext cx="3044952" cy="4114800"/>
            <a:chOff x="4572000" y="1371600"/>
            <a:chExt cx="3044952" cy="4114800"/>
          </a:xfrm>
        </p:grpSpPr>
        <p:grpSp>
          <p:nvGrpSpPr>
            <p:cNvPr id="3" name="Inside-right"/>
            <p:cNvGrpSpPr/>
            <p:nvPr/>
          </p:nvGrpSpPr>
          <p:grpSpPr>
            <a:xfrm rot="10800000">
              <a:off x="4572000" y="1371600"/>
              <a:ext cx="3044952" cy="4114800"/>
              <a:chOff x="1527048" y="1371600"/>
              <a:chExt cx="3044952" cy="4114800"/>
            </a:xfrm>
          </p:grpSpPr>
          <p:sp>
            <p:nvSpPr>
              <p:cNvPr id="141" name="Rounded Rectangle 140"/>
              <p:cNvSpPr/>
              <p:nvPr/>
            </p:nvSpPr>
            <p:spPr>
              <a:xfrm>
                <a:off x="1527048" y="1371600"/>
                <a:ext cx="3044952" cy="4114800"/>
              </a:xfrm>
              <a:prstGeom prst="roundRect">
                <a:avLst>
                  <a:gd name="adj" fmla="val 1580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1691640" y="1449324"/>
                <a:ext cx="2880360" cy="3959352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5000">
                    <a:schemeClr val="bg1"/>
                  </a:gs>
                  <a:gs pos="18000">
                    <a:schemeClr val="bg1">
                      <a:lumMod val="95000"/>
                    </a:schemeClr>
                  </a:gs>
                  <a:gs pos="38000">
                    <a:schemeClr val="bg1"/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43" name="TextBox 142"/>
            <p:cNvSpPr txBox="1"/>
            <p:nvPr/>
          </p:nvSpPr>
          <p:spPr>
            <a:xfrm>
              <a:off x="4940088" y="4733691"/>
              <a:ext cx="23616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defTabSz="914400">
                <a:buNone/>
              </a:pPr>
              <a:r>
                <a:rPr lang="ru-RU" sz="1800" b="0" i="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Зинюхина С.В., старший воспитатель</a:t>
              </a:r>
            </a:p>
          </p:txBody>
        </p:sp>
        <p:grpSp>
          <p:nvGrpSpPr>
            <p:cNvPr id="4" name="Group 167"/>
            <p:cNvGrpSpPr/>
            <p:nvPr/>
          </p:nvGrpSpPr>
          <p:grpSpPr>
            <a:xfrm>
              <a:off x="7162800" y="1453896"/>
              <a:ext cx="246855" cy="3950208"/>
              <a:chOff x="7162800" y="1453896"/>
              <a:chExt cx="246855" cy="3950208"/>
            </a:xfrm>
          </p:grpSpPr>
          <p:cxnSp>
            <p:nvCxnSpPr>
              <p:cNvPr id="161" name="Straight Connector 160"/>
              <p:cNvCxnSpPr/>
              <p:nvPr/>
            </p:nvCxnSpPr>
            <p:spPr>
              <a:xfrm rot="5400000">
                <a:off x="5263102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5400000">
                <a:off x="5318266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>
                <a:off x="5356763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5400000">
                <a:off x="539526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5400000">
                <a:off x="5433757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>
                <a:off x="518849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Прямоугольник 6"/>
          <p:cNvSpPr/>
          <p:nvPr/>
        </p:nvSpPr>
        <p:spPr>
          <a:xfrm>
            <a:off x="1847196" y="2564904"/>
            <a:ext cx="535901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</a:t>
            </a:r>
            <a:r>
              <a:rPr 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</a:t>
            </a:r>
          </a:p>
          <a:p>
            <a:pPr algn="ctr"/>
            <a:r>
              <a:rPr 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ПЕДАГОГУ ДОО 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УСЛОВИЯХ МОДЕРНИЗАЦИИ 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24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954000" y="1516750"/>
            <a:ext cx="52566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</a:t>
            </a:r>
          </a:p>
          <a:p>
            <a:pPr algn="ctr"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«Детский сад общеразвивающего вида № 29»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335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3000">
              <a:schemeClr val="tx1"/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Inside-left pages"/>
          <p:cNvGrpSpPr/>
          <p:nvPr/>
        </p:nvGrpSpPr>
        <p:grpSpPr>
          <a:xfrm>
            <a:off x="1561032" y="1362109"/>
            <a:ext cx="3044952" cy="4114800"/>
            <a:chOff x="1527048" y="1371600"/>
            <a:chExt cx="3044952" cy="4114800"/>
          </a:xfrm>
        </p:grpSpPr>
        <p:sp>
          <p:nvSpPr>
            <p:cNvPr id="103" name="Rounded Rectangle 102"/>
            <p:cNvSpPr/>
            <p:nvPr/>
          </p:nvSpPr>
          <p:spPr>
            <a:xfrm>
              <a:off x="1527048" y="1371600"/>
              <a:ext cx="3044952" cy="4114800"/>
            </a:xfrm>
            <a:prstGeom prst="roundRect">
              <a:avLst>
                <a:gd name="adj" fmla="val 1580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691640" y="1449324"/>
              <a:ext cx="2880360" cy="3959352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">
                  <a:schemeClr val="bg1"/>
                </a:gs>
                <a:gs pos="18000">
                  <a:schemeClr val="bg1">
                    <a:lumMod val="95000"/>
                  </a:schemeClr>
                </a:gs>
                <a:gs pos="38000">
                  <a:schemeClr val="bg1"/>
                </a:gs>
                <a:gs pos="100000">
                  <a:schemeClr val="bg1"/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" name="Inside-right pages with text"/>
          <p:cNvGrpSpPr/>
          <p:nvPr/>
        </p:nvGrpSpPr>
        <p:grpSpPr>
          <a:xfrm>
            <a:off x="4493169" y="1371600"/>
            <a:ext cx="3044952" cy="4114800"/>
            <a:chOff x="4572000" y="1371600"/>
            <a:chExt cx="3044952" cy="4114800"/>
          </a:xfrm>
        </p:grpSpPr>
        <p:grpSp>
          <p:nvGrpSpPr>
            <p:cNvPr id="3" name="Inside-right"/>
            <p:cNvGrpSpPr/>
            <p:nvPr/>
          </p:nvGrpSpPr>
          <p:grpSpPr>
            <a:xfrm rot="10800000">
              <a:off x="4572000" y="1371600"/>
              <a:ext cx="3044952" cy="4114800"/>
              <a:chOff x="1527048" y="1371600"/>
              <a:chExt cx="3044952" cy="4114800"/>
            </a:xfrm>
          </p:grpSpPr>
          <p:sp>
            <p:nvSpPr>
              <p:cNvPr id="141" name="Rounded Rectangle 140"/>
              <p:cNvSpPr/>
              <p:nvPr/>
            </p:nvSpPr>
            <p:spPr>
              <a:xfrm>
                <a:off x="1527048" y="1371600"/>
                <a:ext cx="3044952" cy="4114800"/>
              </a:xfrm>
              <a:prstGeom prst="roundRect">
                <a:avLst>
                  <a:gd name="adj" fmla="val 1580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1691640" y="1449324"/>
                <a:ext cx="2880360" cy="3959352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5000">
                    <a:schemeClr val="bg1"/>
                  </a:gs>
                  <a:gs pos="18000">
                    <a:schemeClr val="bg1">
                      <a:lumMod val="95000"/>
                    </a:schemeClr>
                  </a:gs>
                  <a:gs pos="38000">
                    <a:schemeClr val="bg1"/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" name="Group 167"/>
            <p:cNvGrpSpPr/>
            <p:nvPr/>
          </p:nvGrpSpPr>
          <p:grpSpPr>
            <a:xfrm>
              <a:off x="7162800" y="1453896"/>
              <a:ext cx="246855" cy="3950208"/>
              <a:chOff x="7162800" y="1453896"/>
              <a:chExt cx="246855" cy="3950208"/>
            </a:xfrm>
          </p:grpSpPr>
          <p:cxnSp>
            <p:nvCxnSpPr>
              <p:cNvPr id="161" name="Straight Connector 160"/>
              <p:cNvCxnSpPr/>
              <p:nvPr/>
            </p:nvCxnSpPr>
            <p:spPr>
              <a:xfrm rot="5400000">
                <a:off x="5263102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5400000">
                <a:off x="5318266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>
                <a:off x="5356763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5400000">
                <a:off x="539526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5400000">
                <a:off x="5433757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>
                <a:off x="518849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Прямоугольник 6"/>
          <p:cNvSpPr/>
          <p:nvPr/>
        </p:nvSpPr>
        <p:spPr>
          <a:xfrm>
            <a:off x="1741930" y="1465348"/>
            <a:ext cx="558730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ЭМПАТИЯ: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-умение сопереживать и сочувствовать, эмоционально отзываться на переживания ребёнка.</a:t>
            </a:r>
            <a:endParaRPr lang="ru-RU" sz="3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3904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3000">
              <a:schemeClr val="tx1"/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Inside-left pages"/>
          <p:cNvGrpSpPr/>
          <p:nvPr/>
        </p:nvGrpSpPr>
        <p:grpSpPr>
          <a:xfrm>
            <a:off x="1561032" y="1362109"/>
            <a:ext cx="3044952" cy="4114800"/>
            <a:chOff x="1527048" y="1371600"/>
            <a:chExt cx="3044952" cy="4114800"/>
          </a:xfrm>
        </p:grpSpPr>
        <p:sp>
          <p:nvSpPr>
            <p:cNvPr id="103" name="Rounded Rectangle 102"/>
            <p:cNvSpPr/>
            <p:nvPr/>
          </p:nvSpPr>
          <p:spPr>
            <a:xfrm>
              <a:off x="1527048" y="1371600"/>
              <a:ext cx="3044952" cy="4114800"/>
            </a:xfrm>
            <a:prstGeom prst="roundRect">
              <a:avLst>
                <a:gd name="adj" fmla="val 1580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691640" y="1449324"/>
              <a:ext cx="2880360" cy="3959352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">
                  <a:schemeClr val="bg1"/>
                </a:gs>
                <a:gs pos="18000">
                  <a:schemeClr val="bg1">
                    <a:lumMod val="95000"/>
                  </a:schemeClr>
                </a:gs>
                <a:gs pos="38000">
                  <a:schemeClr val="bg1"/>
                </a:gs>
                <a:gs pos="100000">
                  <a:schemeClr val="bg1"/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" name="Inside-right pages with text"/>
          <p:cNvGrpSpPr/>
          <p:nvPr/>
        </p:nvGrpSpPr>
        <p:grpSpPr>
          <a:xfrm>
            <a:off x="4493169" y="1371600"/>
            <a:ext cx="3044952" cy="4114800"/>
            <a:chOff x="4572000" y="1371600"/>
            <a:chExt cx="3044952" cy="4114800"/>
          </a:xfrm>
        </p:grpSpPr>
        <p:grpSp>
          <p:nvGrpSpPr>
            <p:cNvPr id="3" name="Inside-right"/>
            <p:cNvGrpSpPr/>
            <p:nvPr/>
          </p:nvGrpSpPr>
          <p:grpSpPr>
            <a:xfrm rot="10800000">
              <a:off x="4572000" y="1371600"/>
              <a:ext cx="3044952" cy="4114800"/>
              <a:chOff x="1527048" y="1371600"/>
              <a:chExt cx="3044952" cy="4114800"/>
            </a:xfrm>
          </p:grpSpPr>
          <p:sp>
            <p:nvSpPr>
              <p:cNvPr id="141" name="Rounded Rectangle 140"/>
              <p:cNvSpPr/>
              <p:nvPr/>
            </p:nvSpPr>
            <p:spPr>
              <a:xfrm>
                <a:off x="1527048" y="1371600"/>
                <a:ext cx="3044952" cy="4114800"/>
              </a:xfrm>
              <a:prstGeom prst="roundRect">
                <a:avLst>
                  <a:gd name="adj" fmla="val 1580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1691640" y="1449324"/>
                <a:ext cx="2880360" cy="3959352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5000">
                    <a:schemeClr val="bg1"/>
                  </a:gs>
                  <a:gs pos="18000">
                    <a:schemeClr val="bg1">
                      <a:lumMod val="95000"/>
                    </a:schemeClr>
                  </a:gs>
                  <a:gs pos="38000">
                    <a:schemeClr val="bg1"/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" name="Group 167"/>
            <p:cNvGrpSpPr/>
            <p:nvPr/>
          </p:nvGrpSpPr>
          <p:grpSpPr>
            <a:xfrm>
              <a:off x="7162800" y="1453896"/>
              <a:ext cx="246855" cy="3950208"/>
              <a:chOff x="7162800" y="1453896"/>
              <a:chExt cx="246855" cy="3950208"/>
            </a:xfrm>
          </p:grpSpPr>
          <p:cxnSp>
            <p:nvCxnSpPr>
              <p:cNvPr id="161" name="Straight Connector 160"/>
              <p:cNvCxnSpPr/>
              <p:nvPr/>
            </p:nvCxnSpPr>
            <p:spPr>
              <a:xfrm rot="5400000">
                <a:off x="5263102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5400000">
                <a:off x="5318266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>
                <a:off x="5356763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5400000">
                <a:off x="539526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5400000">
                <a:off x="5433757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>
                <a:off x="518849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Прямоугольник 6"/>
          <p:cNvSpPr/>
          <p:nvPr/>
        </p:nvSpPr>
        <p:spPr>
          <a:xfrm>
            <a:off x="1725624" y="1465348"/>
            <a:ext cx="517744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ТАКТ: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-умение соблюдать правила приличия и вести себя должным образом. 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-оптимальное сочетание ласки и твердости, доброты и взыскательности, доверия и контроля, шутки и строгости, гибкости поведения и воспитательных действий, 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-доброжелательность, вера в силы и возможности обучающихся.</a:t>
            </a:r>
          </a:p>
        </p:txBody>
      </p:sp>
    </p:spTree>
    <p:extLst>
      <p:ext uri="{BB962C8B-B14F-4D97-AF65-F5344CB8AC3E}">
        <p14:creationId xmlns:p14="http://schemas.microsoft.com/office/powerpoint/2010/main" xmlns="" val="2082478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3000">
              <a:schemeClr val="tx1"/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Inside-left pages"/>
          <p:cNvGrpSpPr/>
          <p:nvPr/>
        </p:nvGrpSpPr>
        <p:grpSpPr>
          <a:xfrm>
            <a:off x="1561032" y="1362109"/>
            <a:ext cx="3044952" cy="4114800"/>
            <a:chOff x="1527048" y="1371600"/>
            <a:chExt cx="3044952" cy="4114800"/>
          </a:xfrm>
        </p:grpSpPr>
        <p:sp>
          <p:nvSpPr>
            <p:cNvPr id="103" name="Rounded Rectangle 102"/>
            <p:cNvSpPr/>
            <p:nvPr/>
          </p:nvSpPr>
          <p:spPr>
            <a:xfrm>
              <a:off x="1527048" y="1371600"/>
              <a:ext cx="3044952" cy="4114800"/>
            </a:xfrm>
            <a:prstGeom prst="roundRect">
              <a:avLst>
                <a:gd name="adj" fmla="val 1580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691640" y="1449324"/>
              <a:ext cx="2880360" cy="3959352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">
                  <a:schemeClr val="bg1"/>
                </a:gs>
                <a:gs pos="18000">
                  <a:schemeClr val="bg1">
                    <a:lumMod val="95000"/>
                  </a:schemeClr>
                </a:gs>
                <a:gs pos="38000">
                  <a:schemeClr val="bg1"/>
                </a:gs>
                <a:gs pos="100000">
                  <a:schemeClr val="bg1"/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" name="Inside-right pages with text"/>
          <p:cNvGrpSpPr/>
          <p:nvPr/>
        </p:nvGrpSpPr>
        <p:grpSpPr>
          <a:xfrm>
            <a:off x="4493169" y="1371600"/>
            <a:ext cx="3044952" cy="4114800"/>
            <a:chOff x="4572000" y="1371600"/>
            <a:chExt cx="3044952" cy="4114800"/>
          </a:xfrm>
        </p:grpSpPr>
        <p:grpSp>
          <p:nvGrpSpPr>
            <p:cNvPr id="3" name="Inside-right"/>
            <p:cNvGrpSpPr/>
            <p:nvPr/>
          </p:nvGrpSpPr>
          <p:grpSpPr>
            <a:xfrm rot="10800000">
              <a:off x="4572000" y="1371600"/>
              <a:ext cx="3044952" cy="4114800"/>
              <a:chOff x="1527048" y="1371600"/>
              <a:chExt cx="3044952" cy="4114800"/>
            </a:xfrm>
          </p:grpSpPr>
          <p:sp>
            <p:nvSpPr>
              <p:cNvPr id="141" name="Rounded Rectangle 140"/>
              <p:cNvSpPr/>
              <p:nvPr/>
            </p:nvSpPr>
            <p:spPr>
              <a:xfrm>
                <a:off x="1527048" y="1371600"/>
                <a:ext cx="3044952" cy="4114800"/>
              </a:xfrm>
              <a:prstGeom prst="roundRect">
                <a:avLst>
                  <a:gd name="adj" fmla="val 1580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1691640" y="1449324"/>
                <a:ext cx="2880360" cy="3959352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5000">
                    <a:schemeClr val="bg1"/>
                  </a:gs>
                  <a:gs pos="18000">
                    <a:schemeClr val="bg1">
                      <a:lumMod val="95000"/>
                    </a:schemeClr>
                  </a:gs>
                  <a:gs pos="38000">
                    <a:schemeClr val="bg1"/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" name="Group 167"/>
            <p:cNvGrpSpPr/>
            <p:nvPr/>
          </p:nvGrpSpPr>
          <p:grpSpPr>
            <a:xfrm>
              <a:off x="7162800" y="1453896"/>
              <a:ext cx="246855" cy="3950208"/>
              <a:chOff x="7162800" y="1453896"/>
              <a:chExt cx="246855" cy="3950208"/>
            </a:xfrm>
          </p:grpSpPr>
          <p:cxnSp>
            <p:nvCxnSpPr>
              <p:cNvPr id="161" name="Straight Connector 160"/>
              <p:cNvCxnSpPr/>
              <p:nvPr/>
            </p:nvCxnSpPr>
            <p:spPr>
              <a:xfrm rot="5400000">
                <a:off x="5263102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5400000">
                <a:off x="5318266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>
                <a:off x="5356763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5400000">
                <a:off x="539526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5400000">
                <a:off x="5433757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>
                <a:off x="518849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Прямоугольник 6"/>
          <p:cNvSpPr/>
          <p:nvPr/>
        </p:nvSpPr>
        <p:spPr>
          <a:xfrm>
            <a:off x="1810500" y="1465167"/>
            <a:ext cx="5177446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ОПТИМИЗМ: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-вера воспитателя в силы и возможности каждого ребёнка, настроенность на восприятие положительных качеств детей,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-умение создавать условия для проявления способностей каждого ребёнка с целью раскрытия личного потенциала ребенка,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-умение вдохновлять, заражать жизнерадостностью, чувством юмора.</a:t>
            </a:r>
          </a:p>
        </p:txBody>
      </p:sp>
    </p:spTree>
    <p:extLst>
      <p:ext uri="{BB962C8B-B14F-4D97-AF65-F5344CB8AC3E}">
        <p14:creationId xmlns:p14="http://schemas.microsoft.com/office/powerpoint/2010/main" xmlns="" val="1443814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3000">
              <a:schemeClr val="tx1"/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Inside-left pages"/>
          <p:cNvGrpSpPr/>
          <p:nvPr/>
        </p:nvGrpSpPr>
        <p:grpSpPr>
          <a:xfrm>
            <a:off x="1561032" y="1362109"/>
            <a:ext cx="3044952" cy="4114800"/>
            <a:chOff x="1527048" y="1371600"/>
            <a:chExt cx="3044952" cy="4114800"/>
          </a:xfrm>
        </p:grpSpPr>
        <p:sp>
          <p:nvSpPr>
            <p:cNvPr id="103" name="Rounded Rectangle 102"/>
            <p:cNvSpPr/>
            <p:nvPr/>
          </p:nvSpPr>
          <p:spPr>
            <a:xfrm>
              <a:off x="1527048" y="1371600"/>
              <a:ext cx="3044952" cy="4114800"/>
            </a:xfrm>
            <a:prstGeom prst="roundRect">
              <a:avLst>
                <a:gd name="adj" fmla="val 1580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691640" y="1449324"/>
              <a:ext cx="2880360" cy="3959352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">
                  <a:schemeClr val="bg1"/>
                </a:gs>
                <a:gs pos="18000">
                  <a:schemeClr val="bg1">
                    <a:lumMod val="95000"/>
                  </a:schemeClr>
                </a:gs>
                <a:gs pos="38000">
                  <a:schemeClr val="bg1"/>
                </a:gs>
                <a:gs pos="100000">
                  <a:schemeClr val="bg1"/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" name="Inside-right pages with text"/>
          <p:cNvGrpSpPr/>
          <p:nvPr/>
        </p:nvGrpSpPr>
        <p:grpSpPr>
          <a:xfrm>
            <a:off x="4493169" y="1371600"/>
            <a:ext cx="3044952" cy="4114800"/>
            <a:chOff x="4572000" y="1371600"/>
            <a:chExt cx="3044952" cy="4114800"/>
          </a:xfrm>
        </p:grpSpPr>
        <p:grpSp>
          <p:nvGrpSpPr>
            <p:cNvPr id="3" name="Inside-right"/>
            <p:cNvGrpSpPr/>
            <p:nvPr/>
          </p:nvGrpSpPr>
          <p:grpSpPr>
            <a:xfrm rot="10800000">
              <a:off x="4572000" y="1371600"/>
              <a:ext cx="3044952" cy="4114800"/>
              <a:chOff x="1527048" y="1371600"/>
              <a:chExt cx="3044952" cy="4114800"/>
            </a:xfrm>
          </p:grpSpPr>
          <p:sp>
            <p:nvSpPr>
              <p:cNvPr id="141" name="Rounded Rectangle 140"/>
              <p:cNvSpPr/>
              <p:nvPr/>
            </p:nvSpPr>
            <p:spPr>
              <a:xfrm>
                <a:off x="1527048" y="1371600"/>
                <a:ext cx="3044952" cy="4114800"/>
              </a:xfrm>
              <a:prstGeom prst="roundRect">
                <a:avLst>
                  <a:gd name="adj" fmla="val 1580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1691640" y="1449324"/>
                <a:ext cx="2880360" cy="3959352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5000">
                    <a:schemeClr val="bg1"/>
                  </a:gs>
                  <a:gs pos="18000">
                    <a:schemeClr val="bg1">
                      <a:lumMod val="95000"/>
                    </a:schemeClr>
                  </a:gs>
                  <a:gs pos="38000">
                    <a:schemeClr val="bg1"/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" name="Group 167"/>
            <p:cNvGrpSpPr/>
            <p:nvPr/>
          </p:nvGrpSpPr>
          <p:grpSpPr>
            <a:xfrm>
              <a:off x="7162800" y="1453896"/>
              <a:ext cx="246855" cy="3950208"/>
              <a:chOff x="7162800" y="1453896"/>
              <a:chExt cx="246855" cy="3950208"/>
            </a:xfrm>
          </p:grpSpPr>
          <p:cxnSp>
            <p:nvCxnSpPr>
              <p:cNvPr id="161" name="Straight Connector 160"/>
              <p:cNvCxnSpPr/>
              <p:nvPr/>
            </p:nvCxnSpPr>
            <p:spPr>
              <a:xfrm rot="5400000">
                <a:off x="5263102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5400000">
                <a:off x="5318266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>
                <a:off x="5356763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5400000">
                <a:off x="539526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5400000">
                <a:off x="5433757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>
                <a:off x="518849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Прямоугольник 6"/>
          <p:cNvSpPr/>
          <p:nvPr/>
        </p:nvSpPr>
        <p:spPr>
          <a:xfrm>
            <a:off x="1711462" y="1439833"/>
            <a:ext cx="566206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 ПРОФЕССИОНАЛЬНОГО ОБЩЕНИЯ.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-умение строить правильные взаимоотношения с детьми, родителями, коллегами (участникам педагогического процесса)</a:t>
            </a:r>
          </a:p>
        </p:txBody>
      </p:sp>
    </p:spTree>
    <p:extLst>
      <p:ext uri="{BB962C8B-B14F-4D97-AF65-F5344CB8AC3E}">
        <p14:creationId xmlns:p14="http://schemas.microsoft.com/office/powerpoint/2010/main" xmlns="" val="4016348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3000">
              <a:schemeClr val="tx1"/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Inside-left pages"/>
          <p:cNvGrpSpPr/>
          <p:nvPr/>
        </p:nvGrpSpPr>
        <p:grpSpPr>
          <a:xfrm>
            <a:off x="1561032" y="1362109"/>
            <a:ext cx="3044952" cy="4114800"/>
            <a:chOff x="1527048" y="1371600"/>
            <a:chExt cx="3044952" cy="4114800"/>
          </a:xfrm>
        </p:grpSpPr>
        <p:sp>
          <p:nvSpPr>
            <p:cNvPr id="103" name="Rounded Rectangle 102"/>
            <p:cNvSpPr/>
            <p:nvPr/>
          </p:nvSpPr>
          <p:spPr>
            <a:xfrm>
              <a:off x="1527048" y="1371600"/>
              <a:ext cx="3044952" cy="4114800"/>
            </a:xfrm>
            <a:prstGeom prst="roundRect">
              <a:avLst>
                <a:gd name="adj" fmla="val 1580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691640" y="1449324"/>
              <a:ext cx="2880360" cy="3959352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">
                  <a:schemeClr val="bg1"/>
                </a:gs>
                <a:gs pos="18000">
                  <a:schemeClr val="bg1">
                    <a:lumMod val="95000"/>
                  </a:schemeClr>
                </a:gs>
                <a:gs pos="38000">
                  <a:schemeClr val="bg1"/>
                </a:gs>
                <a:gs pos="100000">
                  <a:schemeClr val="bg1"/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" name="Inside-right pages with text"/>
          <p:cNvGrpSpPr/>
          <p:nvPr/>
        </p:nvGrpSpPr>
        <p:grpSpPr>
          <a:xfrm>
            <a:off x="4493169" y="1371600"/>
            <a:ext cx="3044952" cy="4114800"/>
            <a:chOff x="4572000" y="1371600"/>
            <a:chExt cx="3044952" cy="4114800"/>
          </a:xfrm>
        </p:grpSpPr>
        <p:grpSp>
          <p:nvGrpSpPr>
            <p:cNvPr id="3" name="Inside-right"/>
            <p:cNvGrpSpPr/>
            <p:nvPr/>
          </p:nvGrpSpPr>
          <p:grpSpPr>
            <a:xfrm rot="10800000">
              <a:off x="4572000" y="1371600"/>
              <a:ext cx="3044952" cy="4114800"/>
              <a:chOff x="1527048" y="1371600"/>
              <a:chExt cx="3044952" cy="4114800"/>
            </a:xfrm>
          </p:grpSpPr>
          <p:sp>
            <p:nvSpPr>
              <p:cNvPr id="141" name="Rounded Rectangle 140"/>
              <p:cNvSpPr/>
              <p:nvPr/>
            </p:nvSpPr>
            <p:spPr>
              <a:xfrm>
                <a:off x="1527048" y="1371600"/>
                <a:ext cx="3044952" cy="4114800"/>
              </a:xfrm>
              <a:prstGeom prst="roundRect">
                <a:avLst>
                  <a:gd name="adj" fmla="val 1580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1691640" y="1449324"/>
                <a:ext cx="2880360" cy="3959352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5000">
                    <a:schemeClr val="bg1"/>
                  </a:gs>
                  <a:gs pos="18000">
                    <a:schemeClr val="bg1">
                      <a:lumMod val="95000"/>
                    </a:schemeClr>
                  </a:gs>
                  <a:gs pos="38000">
                    <a:schemeClr val="bg1"/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" name="Group 167"/>
            <p:cNvGrpSpPr/>
            <p:nvPr/>
          </p:nvGrpSpPr>
          <p:grpSpPr>
            <a:xfrm>
              <a:off x="7162800" y="1453896"/>
              <a:ext cx="246855" cy="3950208"/>
              <a:chOff x="7162800" y="1453896"/>
              <a:chExt cx="246855" cy="3950208"/>
            </a:xfrm>
          </p:grpSpPr>
          <p:cxnSp>
            <p:nvCxnSpPr>
              <p:cNvPr id="161" name="Straight Connector 160"/>
              <p:cNvCxnSpPr/>
              <p:nvPr/>
            </p:nvCxnSpPr>
            <p:spPr>
              <a:xfrm rot="5400000">
                <a:off x="5263102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5400000">
                <a:off x="5318266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>
                <a:off x="5356763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5400000">
                <a:off x="539526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5400000">
                <a:off x="5433757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>
                <a:off x="518849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Прямоугольник 6"/>
          <p:cNvSpPr/>
          <p:nvPr/>
        </p:nvSpPr>
        <p:spPr>
          <a:xfrm>
            <a:off x="1771438" y="1430342"/>
            <a:ext cx="5557798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РЕФЛЕКСИЯ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-умение анализировать проделанные шаги, оценить полученные результаты и сравнить их с запланированной целью с целью коррекции последующей деятельности для получения лучших результатов.</a:t>
            </a:r>
          </a:p>
          <a:p>
            <a:pPr algn="r">
              <a:spcAft>
                <a:spcPts val="0"/>
              </a:spcAft>
            </a:pP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733474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3000">
              <a:schemeClr val="tx1"/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Inside-left pages"/>
          <p:cNvGrpSpPr/>
          <p:nvPr/>
        </p:nvGrpSpPr>
        <p:grpSpPr>
          <a:xfrm>
            <a:off x="1561032" y="1362109"/>
            <a:ext cx="3044952" cy="4114800"/>
            <a:chOff x="1527048" y="1371600"/>
            <a:chExt cx="3044952" cy="4114800"/>
          </a:xfrm>
        </p:grpSpPr>
        <p:sp>
          <p:nvSpPr>
            <p:cNvPr id="103" name="Rounded Rectangle 102"/>
            <p:cNvSpPr/>
            <p:nvPr/>
          </p:nvSpPr>
          <p:spPr>
            <a:xfrm>
              <a:off x="1527048" y="1371600"/>
              <a:ext cx="3044952" cy="4114800"/>
            </a:xfrm>
            <a:prstGeom prst="roundRect">
              <a:avLst>
                <a:gd name="adj" fmla="val 1580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691640" y="1449324"/>
              <a:ext cx="2880360" cy="3959352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">
                  <a:schemeClr val="bg1"/>
                </a:gs>
                <a:gs pos="18000">
                  <a:schemeClr val="bg1">
                    <a:lumMod val="95000"/>
                  </a:schemeClr>
                </a:gs>
                <a:gs pos="38000">
                  <a:schemeClr val="bg1"/>
                </a:gs>
                <a:gs pos="100000">
                  <a:schemeClr val="bg1"/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" name="Inside-right pages with text"/>
          <p:cNvGrpSpPr/>
          <p:nvPr/>
        </p:nvGrpSpPr>
        <p:grpSpPr>
          <a:xfrm>
            <a:off x="4493169" y="1371600"/>
            <a:ext cx="3044952" cy="4114800"/>
            <a:chOff x="4572000" y="1371600"/>
            <a:chExt cx="3044952" cy="4114800"/>
          </a:xfrm>
        </p:grpSpPr>
        <p:grpSp>
          <p:nvGrpSpPr>
            <p:cNvPr id="3" name="Inside-right"/>
            <p:cNvGrpSpPr/>
            <p:nvPr/>
          </p:nvGrpSpPr>
          <p:grpSpPr>
            <a:xfrm rot="10800000">
              <a:off x="4572000" y="1371600"/>
              <a:ext cx="3044952" cy="4114800"/>
              <a:chOff x="1527048" y="1371600"/>
              <a:chExt cx="3044952" cy="4114800"/>
            </a:xfrm>
          </p:grpSpPr>
          <p:sp>
            <p:nvSpPr>
              <p:cNvPr id="141" name="Rounded Rectangle 140"/>
              <p:cNvSpPr/>
              <p:nvPr/>
            </p:nvSpPr>
            <p:spPr>
              <a:xfrm>
                <a:off x="1527048" y="1371600"/>
                <a:ext cx="3044952" cy="4114800"/>
              </a:xfrm>
              <a:prstGeom prst="roundRect">
                <a:avLst>
                  <a:gd name="adj" fmla="val 1580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1691640" y="1449324"/>
                <a:ext cx="2880360" cy="3959352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5000">
                    <a:schemeClr val="bg1"/>
                  </a:gs>
                  <a:gs pos="18000">
                    <a:schemeClr val="bg1">
                      <a:lumMod val="95000"/>
                    </a:schemeClr>
                  </a:gs>
                  <a:gs pos="38000">
                    <a:schemeClr val="bg1"/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" name="Group 167"/>
            <p:cNvGrpSpPr/>
            <p:nvPr/>
          </p:nvGrpSpPr>
          <p:grpSpPr>
            <a:xfrm>
              <a:off x="7162800" y="1453896"/>
              <a:ext cx="246855" cy="3950208"/>
              <a:chOff x="7162800" y="1453896"/>
              <a:chExt cx="246855" cy="3950208"/>
            </a:xfrm>
          </p:grpSpPr>
          <p:cxnSp>
            <p:nvCxnSpPr>
              <p:cNvPr id="161" name="Straight Connector 160"/>
              <p:cNvCxnSpPr/>
              <p:nvPr/>
            </p:nvCxnSpPr>
            <p:spPr>
              <a:xfrm rot="5400000">
                <a:off x="5263102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5400000">
                <a:off x="5318266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>
                <a:off x="5356763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5400000">
                <a:off x="539526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5400000">
                <a:off x="5433757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>
                <a:off x="518849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Прямоугольник 6"/>
          <p:cNvSpPr/>
          <p:nvPr/>
        </p:nvSpPr>
        <p:spPr>
          <a:xfrm>
            <a:off x="1691162" y="1449324"/>
            <a:ext cx="563807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АВТОРИТЕТНОСТЬ: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-умение завоевать доверие родителей,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-умение пользоваться авторитетом у детей, родителей и коллег,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-способность бороться за свой авторитет, дорожить им, поддерживать авторитет родителей и коллег.</a:t>
            </a:r>
          </a:p>
        </p:txBody>
      </p:sp>
    </p:spTree>
    <p:extLst>
      <p:ext uri="{BB962C8B-B14F-4D97-AF65-F5344CB8AC3E}">
        <p14:creationId xmlns:p14="http://schemas.microsoft.com/office/powerpoint/2010/main" xmlns="" val="2274294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3000">
              <a:schemeClr val="tx1"/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Inside-left pages"/>
          <p:cNvGrpSpPr/>
          <p:nvPr/>
        </p:nvGrpSpPr>
        <p:grpSpPr>
          <a:xfrm>
            <a:off x="1561032" y="1362109"/>
            <a:ext cx="3044952" cy="4114800"/>
            <a:chOff x="1527048" y="1371600"/>
            <a:chExt cx="3044952" cy="4114800"/>
          </a:xfrm>
        </p:grpSpPr>
        <p:sp>
          <p:nvSpPr>
            <p:cNvPr id="103" name="Rounded Rectangle 102"/>
            <p:cNvSpPr/>
            <p:nvPr/>
          </p:nvSpPr>
          <p:spPr>
            <a:xfrm>
              <a:off x="1527048" y="1371600"/>
              <a:ext cx="3044952" cy="4114800"/>
            </a:xfrm>
            <a:prstGeom prst="roundRect">
              <a:avLst>
                <a:gd name="adj" fmla="val 1580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691640" y="1449324"/>
              <a:ext cx="2880360" cy="3959352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">
                  <a:schemeClr val="bg1"/>
                </a:gs>
                <a:gs pos="18000">
                  <a:schemeClr val="bg1">
                    <a:lumMod val="95000"/>
                  </a:schemeClr>
                </a:gs>
                <a:gs pos="38000">
                  <a:schemeClr val="bg1"/>
                </a:gs>
                <a:gs pos="100000">
                  <a:schemeClr val="bg1"/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" name="Inside-right pages with text"/>
          <p:cNvGrpSpPr/>
          <p:nvPr/>
        </p:nvGrpSpPr>
        <p:grpSpPr>
          <a:xfrm>
            <a:off x="4493169" y="1371600"/>
            <a:ext cx="3044952" cy="4114800"/>
            <a:chOff x="4572000" y="1371600"/>
            <a:chExt cx="3044952" cy="4114800"/>
          </a:xfrm>
        </p:grpSpPr>
        <p:grpSp>
          <p:nvGrpSpPr>
            <p:cNvPr id="3" name="Inside-right"/>
            <p:cNvGrpSpPr/>
            <p:nvPr/>
          </p:nvGrpSpPr>
          <p:grpSpPr>
            <a:xfrm rot="10800000">
              <a:off x="4572000" y="1371600"/>
              <a:ext cx="3044952" cy="4114800"/>
              <a:chOff x="1527048" y="1371600"/>
              <a:chExt cx="3044952" cy="4114800"/>
            </a:xfrm>
          </p:grpSpPr>
          <p:sp>
            <p:nvSpPr>
              <p:cNvPr id="141" name="Rounded Rectangle 140"/>
              <p:cNvSpPr/>
              <p:nvPr/>
            </p:nvSpPr>
            <p:spPr>
              <a:xfrm>
                <a:off x="1527048" y="1371600"/>
                <a:ext cx="3044952" cy="4114800"/>
              </a:xfrm>
              <a:prstGeom prst="roundRect">
                <a:avLst>
                  <a:gd name="adj" fmla="val 1580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1691640" y="1449324"/>
                <a:ext cx="2880360" cy="3959352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5000">
                    <a:schemeClr val="bg1"/>
                  </a:gs>
                  <a:gs pos="18000">
                    <a:schemeClr val="bg1">
                      <a:lumMod val="95000"/>
                    </a:schemeClr>
                  </a:gs>
                  <a:gs pos="38000">
                    <a:schemeClr val="bg1"/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" name="Group 167"/>
            <p:cNvGrpSpPr/>
            <p:nvPr/>
          </p:nvGrpSpPr>
          <p:grpSpPr>
            <a:xfrm>
              <a:off x="7162800" y="1453896"/>
              <a:ext cx="246855" cy="3950208"/>
              <a:chOff x="7162800" y="1453896"/>
              <a:chExt cx="246855" cy="3950208"/>
            </a:xfrm>
          </p:grpSpPr>
          <p:cxnSp>
            <p:nvCxnSpPr>
              <p:cNvPr id="161" name="Straight Connector 160"/>
              <p:cNvCxnSpPr/>
              <p:nvPr/>
            </p:nvCxnSpPr>
            <p:spPr>
              <a:xfrm rot="5400000">
                <a:off x="5263102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5400000">
                <a:off x="5318266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>
                <a:off x="5356763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5400000">
                <a:off x="539526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5400000">
                <a:off x="5433757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>
                <a:off x="518849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Прямоугольник 6"/>
          <p:cNvSpPr/>
          <p:nvPr/>
        </p:nvSpPr>
        <p:spPr>
          <a:xfrm>
            <a:off x="1993594" y="1449324"/>
            <a:ext cx="517744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человек обладает потенциалом двигаться в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естественном положительном направлении.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Каждому педагогу присущи чувство собственной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ценности, достоинства и способность направлять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свою жизнь и двигаться в направлении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самоактуализации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личностного и профессионального роста.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В.Э.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Пахальян</a:t>
            </a: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3194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3000">
              <a:schemeClr val="tx1"/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Inside-left pages"/>
          <p:cNvGrpSpPr/>
          <p:nvPr/>
        </p:nvGrpSpPr>
        <p:grpSpPr>
          <a:xfrm>
            <a:off x="1561032" y="1362109"/>
            <a:ext cx="3044952" cy="4114800"/>
            <a:chOff x="1527048" y="1371600"/>
            <a:chExt cx="3044952" cy="4114800"/>
          </a:xfrm>
        </p:grpSpPr>
        <p:sp>
          <p:nvSpPr>
            <p:cNvPr id="103" name="Rounded Rectangle 102"/>
            <p:cNvSpPr/>
            <p:nvPr/>
          </p:nvSpPr>
          <p:spPr>
            <a:xfrm>
              <a:off x="1527048" y="1371600"/>
              <a:ext cx="3044952" cy="4114800"/>
            </a:xfrm>
            <a:prstGeom prst="roundRect">
              <a:avLst>
                <a:gd name="adj" fmla="val 1580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691640" y="1449324"/>
              <a:ext cx="2880360" cy="3959352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">
                  <a:schemeClr val="bg1"/>
                </a:gs>
                <a:gs pos="18000">
                  <a:schemeClr val="bg1">
                    <a:lumMod val="95000"/>
                  </a:schemeClr>
                </a:gs>
                <a:gs pos="38000">
                  <a:schemeClr val="bg1"/>
                </a:gs>
                <a:gs pos="100000">
                  <a:schemeClr val="bg1"/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" name="Inside-right pages with text"/>
          <p:cNvGrpSpPr/>
          <p:nvPr/>
        </p:nvGrpSpPr>
        <p:grpSpPr>
          <a:xfrm>
            <a:off x="4493169" y="1371600"/>
            <a:ext cx="3044952" cy="4114800"/>
            <a:chOff x="4572000" y="1371600"/>
            <a:chExt cx="3044952" cy="4114800"/>
          </a:xfrm>
        </p:grpSpPr>
        <p:grpSp>
          <p:nvGrpSpPr>
            <p:cNvPr id="3" name="Inside-right"/>
            <p:cNvGrpSpPr/>
            <p:nvPr/>
          </p:nvGrpSpPr>
          <p:grpSpPr>
            <a:xfrm rot="10800000">
              <a:off x="4572000" y="1371600"/>
              <a:ext cx="3044952" cy="4114800"/>
              <a:chOff x="1527048" y="1371600"/>
              <a:chExt cx="3044952" cy="4114800"/>
            </a:xfrm>
          </p:grpSpPr>
          <p:sp>
            <p:nvSpPr>
              <p:cNvPr id="141" name="Rounded Rectangle 140"/>
              <p:cNvSpPr/>
              <p:nvPr/>
            </p:nvSpPr>
            <p:spPr>
              <a:xfrm>
                <a:off x="1527048" y="1371600"/>
                <a:ext cx="3044952" cy="4114800"/>
              </a:xfrm>
              <a:prstGeom prst="roundRect">
                <a:avLst>
                  <a:gd name="adj" fmla="val 1580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1691640" y="1449324"/>
                <a:ext cx="2880360" cy="3959352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5000">
                    <a:schemeClr val="bg1"/>
                  </a:gs>
                  <a:gs pos="18000">
                    <a:schemeClr val="bg1">
                      <a:lumMod val="95000"/>
                    </a:schemeClr>
                  </a:gs>
                  <a:gs pos="38000">
                    <a:schemeClr val="bg1"/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" name="Group 167"/>
            <p:cNvGrpSpPr/>
            <p:nvPr/>
          </p:nvGrpSpPr>
          <p:grpSpPr>
            <a:xfrm>
              <a:off x="7162800" y="1453896"/>
              <a:ext cx="246855" cy="3950208"/>
              <a:chOff x="7162800" y="1453896"/>
              <a:chExt cx="246855" cy="3950208"/>
            </a:xfrm>
          </p:grpSpPr>
          <p:cxnSp>
            <p:nvCxnSpPr>
              <p:cNvPr id="161" name="Straight Connector 160"/>
              <p:cNvCxnSpPr/>
              <p:nvPr/>
            </p:nvCxnSpPr>
            <p:spPr>
              <a:xfrm rot="5400000">
                <a:off x="5263102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5400000">
                <a:off x="5318266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>
                <a:off x="5356763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5400000">
                <a:off x="539526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5400000">
                <a:off x="5433757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>
                <a:off x="518849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Прямоугольник 6"/>
          <p:cNvSpPr/>
          <p:nvPr/>
        </p:nvSpPr>
        <p:spPr>
          <a:xfrm>
            <a:off x="1993594" y="1874728"/>
            <a:ext cx="517744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Заинтересовать педагога в</a:t>
            </a:r>
          </a:p>
          <a:p>
            <a:pPr algn="r">
              <a:spcAft>
                <a:spcPts val="0"/>
              </a:spcAft>
            </a:pP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профессиональном развитии – значит надолго обеспечить</a:t>
            </a:r>
          </a:p>
          <a:p>
            <a:pPr algn="r">
              <a:spcAft>
                <a:spcPts val="0"/>
              </a:spcAft>
            </a:pP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успех в развитии своего образовательного учреждения </a:t>
            </a:r>
          </a:p>
          <a:p>
            <a:pPr algn="r">
              <a:spcAft>
                <a:spcPts val="0"/>
              </a:spcAft>
            </a:pP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 </a:t>
            </a:r>
            <a:r>
              <a:rPr lang="ru-RU" sz="28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Якокка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американский менеджер</a:t>
            </a: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596443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3000">
              <a:schemeClr val="tx1"/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Inside-left pages"/>
          <p:cNvGrpSpPr/>
          <p:nvPr/>
        </p:nvGrpSpPr>
        <p:grpSpPr>
          <a:xfrm>
            <a:off x="1561032" y="1362109"/>
            <a:ext cx="3044952" cy="4114800"/>
            <a:chOff x="1527048" y="1371600"/>
            <a:chExt cx="3044952" cy="4114800"/>
          </a:xfrm>
        </p:grpSpPr>
        <p:sp>
          <p:nvSpPr>
            <p:cNvPr id="103" name="Rounded Rectangle 102"/>
            <p:cNvSpPr/>
            <p:nvPr/>
          </p:nvSpPr>
          <p:spPr>
            <a:xfrm>
              <a:off x="1527048" y="1371600"/>
              <a:ext cx="3044952" cy="4114800"/>
            </a:xfrm>
            <a:prstGeom prst="roundRect">
              <a:avLst>
                <a:gd name="adj" fmla="val 1580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691640" y="1449324"/>
              <a:ext cx="2880360" cy="3959352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">
                  <a:schemeClr val="bg1"/>
                </a:gs>
                <a:gs pos="18000">
                  <a:schemeClr val="bg1">
                    <a:lumMod val="95000"/>
                  </a:schemeClr>
                </a:gs>
                <a:gs pos="38000">
                  <a:schemeClr val="bg1"/>
                </a:gs>
                <a:gs pos="100000">
                  <a:schemeClr val="bg1"/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" name="Inside-right pages with text"/>
          <p:cNvGrpSpPr/>
          <p:nvPr/>
        </p:nvGrpSpPr>
        <p:grpSpPr>
          <a:xfrm>
            <a:off x="4493169" y="1371600"/>
            <a:ext cx="3044952" cy="4114800"/>
            <a:chOff x="4572000" y="1371600"/>
            <a:chExt cx="3044952" cy="4114800"/>
          </a:xfrm>
        </p:grpSpPr>
        <p:grpSp>
          <p:nvGrpSpPr>
            <p:cNvPr id="3" name="Inside-right"/>
            <p:cNvGrpSpPr/>
            <p:nvPr/>
          </p:nvGrpSpPr>
          <p:grpSpPr>
            <a:xfrm rot="10800000">
              <a:off x="4572000" y="1371600"/>
              <a:ext cx="3044952" cy="4114800"/>
              <a:chOff x="1527048" y="1371600"/>
              <a:chExt cx="3044952" cy="4114800"/>
            </a:xfrm>
          </p:grpSpPr>
          <p:sp>
            <p:nvSpPr>
              <p:cNvPr id="141" name="Rounded Rectangle 140"/>
              <p:cNvSpPr/>
              <p:nvPr/>
            </p:nvSpPr>
            <p:spPr>
              <a:xfrm>
                <a:off x="1527048" y="1371600"/>
                <a:ext cx="3044952" cy="4114800"/>
              </a:xfrm>
              <a:prstGeom prst="roundRect">
                <a:avLst>
                  <a:gd name="adj" fmla="val 1580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1691640" y="1449324"/>
                <a:ext cx="2880360" cy="3959352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5000">
                    <a:schemeClr val="bg1"/>
                  </a:gs>
                  <a:gs pos="18000">
                    <a:schemeClr val="bg1">
                      <a:lumMod val="95000"/>
                    </a:schemeClr>
                  </a:gs>
                  <a:gs pos="38000">
                    <a:schemeClr val="bg1"/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" name="Group 167"/>
            <p:cNvGrpSpPr/>
            <p:nvPr/>
          </p:nvGrpSpPr>
          <p:grpSpPr>
            <a:xfrm>
              <a:off x="7162800" y="1453896"/>
              <a:ext cx="246855" cy="3950208"/>
              <a:chOff x="7162800" y="1453896"/>
              <a:chExt cx="246855" cy="3950208"/>
            </a:xfrm>
          </p:grpSpPr>
          <p:cxnSp>
            <p:nvCxnSpPr>
              <p:cNvPr id="161" name="Straight Connector 160"/>
              <p:cNvCxnSpPr/>
              <p:nvPr/>
            </p:nvCxnSpPr>
            <p:spPr>
              <a:xfrm rot="5400000">
                <a:off x="5263102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5400000">
                <a:off x="5318266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>
                <a:off x="5356763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5400000">
                <a:off x="539526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5400000">
                <a:off x="5433757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>
                <a:off x="518849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Прямоугольник 6"/>
          <p:cNvSpPr/>
          <p:nvPr/>
        </p:nvSpPr>
        <p:spPr>
          <a:xfrm>
            <a:off x="1725624" y="1449324"/>
            <a:ext cx="5647904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-Приказ Министерства здравоохранения и социального развития Российской Федерации от 26 августа 2010 г. N 761н г. Москва "Об утверждении Единого квалификационного справочника должностей руководителей, специалистов и служащих, раздел "Квалификационные характеристики должностей работников образования»;</a:t>
            </a:r>
          </a:p>
          <a:p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стандарт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Утвержденный приказом Министерства труда и социальной защиты Российской Федерации от 18 октября 2013 г. N 544н;</a:t>
            </a:r>
          </a:p>
          <a:p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-Федеральный государственный стандарт дошкольного образования, утверждённый приказом Министерства образования и науки РФ от 17.10.2013г. №1155;</a:t>
            </a:r>
          </a:p>
          <a:p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-должностная инструкция воспитателя ДОО;</a:t>
            </a:r>
          </a:p>
          <a:p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-трудовой договор, заключаемый воспитателем ДОУ и работодателем;</a:t>
            </a:r>
          </a:p>
          <a:p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-санитарно-эпидемиологические правила и нормативы СанПиН 2.4.1.3049-13.</a:t>
            </a:r>
          </a:p>
        </p:txBody>
      </p:sp>
    </p:spTree>
    <p:extLst>
      <p:ext uri="{BB962C8B-B14F-4D97-AF65-F5344CB8AC3E}">
        <p14:creationId xmlns:p14="http://schemas.microsoft.com/office/powerpoint/2010/main" xmlns="" val="989058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3000">
              <a:schemeClr val="tx1"/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Inside-left pages"/>
          <p:cNvGrpSpPr/>
          <p:nvPr/>
        </p:nvGrpSpPr>
        <p:grpSpPr>
          <a:xfrm>
            <a:off x="611560" y="548680"/>
            <a:ext cx="3881608" cy="4937720"/>
            <a:chOff x="1527048" y="1371600"/>
            <a:chExt cx="3044952" cy="4114800"/>
          </a:xfrm>
        </p:grpSpPr>
        <p:sp>
          <p:nvSpPr>
            <p:cNvPr id="103" name="Rounded Rectangle 102"/>
            <p:cNvSpPr/>
            <p:nvPr/>
          </p:nvSpPr>
          <p:spPr>
            <a:xfrm>
              <a:off x="1527048" y="1371600"/>
              <a:ext cx="3044952" cy="4114800"/>
            </a:xfrm>
            <a:prstGeom prst="roundRect">
              <a:avLst>
                <a:gd name="adj" fmla="val 1580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691640" y="1449324"/>
              <a:ext cx="2880360" cy="3959352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">
                  <a:schemeClr val="bg1"/>
                </a:gs>
                <a:gs pos="18000">
                  <a:schemeClr val="bg1">
                    <a:lumMod val="95000"/>
                  </a:schemeClr>
                </a:gs>
                <a:gs pos="38000">
                  <a:schemeClr val="bg1"/>
                </a:gs>
                <a:gs pos="100000">
                  <a:schemeClr val="bg1"/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" name="Inside-right pages with text"/>
          <p:cNvGrpSpPr/>
          <p:nvPr/>
        </p:nvGrpSpPr>
        <p:grpSpPr>
          <a:xfrm>
            <a:off x="4493168" y="548680"/>
            <a:ext cx="4255295" cy="4937720"/>
            <a:chOff x="4572000" y="1371600"/>
            <a:chExt cx="3044952" cy="4114800"/>
          </a:xfrm>
        </p:grpSpPr>
        <p:grpSp>
          <p:nvGrpSpPr>
            <p:cNvPr id="3" name="Inside-right"/>
            <p:cNvGrpSpPr/>
            <p:nvPr/>
          </p:nvGrpSpPr>
          <p:grpSpPr>
            <a:xfrm rot="10800000">
              <a:off x="4572000" y="1371600"/>
              <a:ext cx="3044952" cy="4114800"/>
              <a:chOff x="1527048" y="1371600"/>
              <a:chExt cx="3044952" cy="4114800"/>
            </a:xfrm>
          </p:grpSpPr>
          <p:sp>
            <p:nvSpPr>
              <p:cNvPr id="141" name="Rounded Rectangle 140"/>
              <p:cNvSpPr/>
              <p:nvPr/>
            </p:nvSpPr>
            <p:spPr>
              <a:xfrm>
                <a:off x="1527048" y="1371600"/>
                <a:ext cx="3044952" cy="4114800"/>
              </a:xfrm>
              <a:prstGeom prst="roundRect">
                <a:avLst>
                  <a:gd name="adj" fmla="val 1580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1691640" y="1449324"/>
                <a:ext cx="2880360" cy="3959352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5000">
                    <a:schemeClr val="bg1"/>
                  </a:gs>
                  <a:gs pos="18000">
                    <a:schemeClr val="bg1">
                      <a:lumMod val="95000"/>
                    </a:schemeClr>
                  </a:gs>
                  <a:gs pos="38000">
                    <a:schemeClr val="bg1"/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" name="Group 167"/>
            <p:cNvGrpSpPr/>
            <p:nvPr/>
          </p:nvGrpSpPr>
          <p:grpSpPr>
            <a:xfrm>
              <a:off x="7162800" y="1453896"/>
              <a:ext cx="246855" cy="3950208"/>
              <a:chOff x="7162800" y="1453896"/>
              <a:chExt cx="246855" cy="3950208"/>
            </a:xfrm>
          </p:grpSpPr>
          <p:cxnSp>
            <p:nvCxnSpPr>
              <p:cNvPr id="161" name="Straight Connector 160"/>
              <p:cNvCxnSpPr/>
              <p:nvPr/>
            </p:nvCxnSpPr>
            <p:spPr>
              <a:xfrm rot="5400000">
                <a:off x="5263102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5400000">
                <a:off x="5318266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>
                <a:off x="5356763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5400000">
                <a:off x="539526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5400000">
                <a:off x="5433757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>
                <a:off x="518849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60873718"/>
              </p:ext>
            </p:extLst>
          </p:nvPr>
        </p:nvGraphicFramePr>
        <p:xfrm>
          <a:off x="821377" y="660917"/>
          <a:ext cx="7697070" cy="47590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4479">
                  <a:extLst>
                    <a:ext uri="{9D8B030D-6E8A-4147-A177-3AD203B41FA5}">
                      <a16:colId xmlns:a16="http://schemas.microsoft.com/office/drawing/2014/main" xmlns="" val="3170198873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xmlns="" val="1699134541"/>
                    </a:ext>
                  </a:extLst>
                </a:gridCol>
                <a:gridCol w="2362271">
                  <a:extLst>
                    <a:ext uri="{9D8B030D-6E8A-4147-A177-3AD203B41FA5}">
                      <a16:colId xmlns:a16="http://schemas.microsoft.com/office/drawing/2014/main" xmlns="" val="493168512"/>
                    </a:ext>
                  </a:extLst>
                </a:gridCol>
              </a:tblGrid>
              <a:tr h="5272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ДО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25" marR="56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Профессиональный стандарт педагога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25" marR="56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 методической работы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25" marR="56125" marT="0" marB="0"/>
                </a:tc>
                <a:extLst>
                  <a:ext uri="{0D108BD9-81ED-4DB2-BD59-A6C34878D82A}">
                    <a16:rowId xmlns:a16="http://schemas.microsoft.com/office/drawing/2014/main" xmlns="" val="1070487355"/>
                  </a:ext>
                </a:extLst>
              </a:tr>
              <a:tr h="298807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Исследовательские умения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25" marR="5612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30330404"/>
                  </a:ext>
                </a:extLst>
              </a:tr>
              <a:tr h="3911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оценить мероприятие воспитательного характера с позиции требований ФГОС (родительское собрание, массовое мероприятие, семинар и др.); изучать индивидуальные психологические особенности личности ребенка; провести анализ результативности </a:t>
                      </a:r>
                      <a:r>
                        <a:rPr lang="ru-RU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воспитательно</a:t>
                      </a: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-образовательного процесса, методической работы и др. по итогам года или по отдельному направлению; умение провести самоанализ работы с позиции требований ФГОС.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25" marR="561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-Владеть методами и средствами анализа психолого-педагогического мониторинга, позволяющего оценить результаты освоения детьми образовательных программ, степень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них необходимых интегративных качеств детей дошкольного возраста, необходимых для дальнейшего обучения и развития в начальной школе.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25" marR="561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-Семинар «Деятельность педагога в условиях реализации ФГОС ДО».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Лекторий «Развитие профессиональных компетенций педагогов через самообразование и систему ПК».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Совещание «Дорожная карта» – путь к выполнению стандарта педагога»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Коучинг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-сессия по теме «Работа с аттестуемыми педагогами»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25" marR="56125" marT="0" marB="0"/>
                </a:tc>
                <a:extLst>
                  <a:ext uri="{0D108BD9-81ED-4DB2-BD59-A6C34878D82A}">
                    <a16:rowId xmlns:a16="http://schemas.microsoft.com/office/drawing/2014/main" xmlns="" val="894084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71133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3000">
              <a:schemeClr val="tx1"/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Inside-left pages"/>
          <p:cNvGrpSpPr/>
          <p:nvPr/>
        </p:nvGrpSpPr>
        <p:grpSpPr>
          <a:xfrm>
            <a:off x="611560" y="1362109"/>
            <a:ext cx="3994424" cy="4114800"/>
            <a:chOff x="1527048" y="1371600"/>
            <a:chExt cx="3044952" cy="4114800"/>
          </a:xfrm>
        </p:grpSpPr>
        <p:sp>
          <p:nvSpPr>
            <p:cNvPr id="103" name="Rounded Rectangle 102"/>
            <p:cNvSpPr/>
            <p:nvPr/>
          </p:nvSpPr>
          <p:spPr>
            <a:xfrm>
              <a:off x="1527048" y="1371600"/>
              <a:ext cx="3044952" cy="4114800"/>
            </a:xfrm>
            <a:prstGeom prst="roundRect">
              <a:avLst>
                <a:gd name="adj" fmla="val 1580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691640" y="1449324"/>
              <a:ext cx="2880360" cy="3959352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">
                  <a:schemeClr val="bg1"/>
                </a:gs>
                <a:gs pos="18000">
                  <a:schemeClr val="bg1">
                    <a:lumMod val="95000"/>
                  </a:schemeClr>
                </a:gs>
                <a:gs pos="38000">
                  <a:schemeClr val="bg1"/>
                </a:gs>
                <a:gs pos="100000">
                  <a:schemeClr val="bg1"/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" name="Inside-right pages with text"/>
          <p:cNvGrpSpPr/>
          <p:nvPr/>
        </p:nvGrpSpPr>
        <p:grpSpPr>
          <a:xfrm>
            <a:off x="4493168" y="1371600"/>
            <a:ext cx="4039272" cy="4114800"/>
            <a:chOff x="4572000" y="1371600"/>
            <a:chExt cx="3044952" cy="4114800"/>
          </a:xfrm>
        </p:grpSpPr>
        <p:grpSp>
          <p:nvGrpSpPr>
            <p:cNvPr id="3" name="Inside-right"/>
            <p:cNvGrpSpPr/>
            <p:nvPr/>
          </p:nvGrpSpPr>
          <p:grpSpPr>
            <a:xfrm rot="10800000">
              <a:off x="4572000" y="1371600"/>
              <a:ext cx="3044952" cy="4114800"/>
              <a:chOff x="1527048" y="1371600"/>
              <a:chExt cx="3044952" cy="4114800"/>
            </a:xfrm>
          </p:grpSpPr>
          <p:sp>
            <p:nvSpPr>
              <p:cNvPr id="141" name="Rounded Rectangle 140"/>
              <p:cNvSpPr/>
              <p:nvPr/>
            </p:nvSpPr>
            <p:spPr>
              <a:xfrm>
                <a:off x="1527048" y="1371600"/>
                <a:ext cx="3044952" cy="4114800"/>
              </a:xfrm>
              <a:prstGeom prst="roundRect">
                <a:avLst>
                  <a:gd name="adj" fmla="val 1580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1691640" y="1449324"/>
                <a:ext cx="2880360" cy="3959352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5000">
                    <a:schemeClr val="bg1"/>
                  </a:gs>
                  <a:gs pos="18000">
                    <a:schemeClr val="bg1">
                      <a:lumMod val="95000"/>
                    </a:schemeClr>
                  </a:gs>
                  <a:gs pos="38000">
                    <a:schemeClr val="bg1"/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" name="Group 167"/>
            <p:cNvGrpSpPr/>
            <p:nvPr/>
          </p:nvGrpSpPr>
          <p:grpSpPr>
            <a:xfrm>
              <a:off x="7162800" y="1453896"/>
              <a:ext cx="246855" cy="3950208"/>
              <a:chOff x="7162800" y="1453896"/>
              <a:chExt cx="246855" cy="3950208"/>
            </a:xfrm>
          </p:grpSpPr>
          <p:cxnSp>
            <p:nvCxnSpPr>
              <p:cNvPr id="161" name="Straight Connector 160"/>
              <p:cNvCxnSpPr/>
              <p:nvPr/>
            </p:nvCxnSpPr>
            <p:spPr>
              <a:xfrm rot="5400000">
                <a:off x="5263102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5400000">
                <a:off x="5318266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>
                <a:off x="5356763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5400000">
                <a:off x="539526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5400000">
                <a:off x="5433757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>
                <a:off x="518849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07288416"/>
              </p:ext>
            </p:extLst>
          </p:nvPr>
        </p:nvGraphicFramePr>
        <p:xfrm>
          <a:off x="827476" y="1417585"/>
          <a:ext cx="7586968" cy="39910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3242">
                  <a:extLst>
                    <a:ext uri="{9D8B030D-6E8A-4147-A177-3AD203B41FA5}">
                      <a16:colId xmlns:a16="http://schemas.microsoft.com/office/drawing/2014/main" xmlns="" val="1992341838"/>
                    </a:ext>
                  </a:extLst>
                </a:gridCol>
                <a:gridCol w="3553681">
                  <a:extLst>
                    <a:ext uri="{9D8B030D-6E8A-4147-A177-3AD203B41FA5}">
                      <a16:colId xmlns:a16="http://schemas.microsoft.com/office/drawing/2014/main" xmlns="" val="2786971695"/>
                    </a:ext>
                  </a:extLst>
                </a:gridCol>
                <a:gridCol w="1950045">
                  <a:extLst>
                    <a:ext uri="{9D8B030D-6E8A-4147-A177-3AD203B41FA5}">
                      <a16:colId xmlns:a16="http://schemas.microsoft.com/office/drawing/2014/main" xmlns="" val="1349233207"/>
                    </a:ext>
                  </a:extLst>
                </a:gridCol>
              </a:tblGrid>
              <a:tr h="190619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Проектировочные умения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25" marR="5612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14621040"/>
                  </a:ext>
                </a:extLst>
              </a:tr>
              <a:tr h="38004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разработать сценарий проведения воспитательного мероприятия и др. в соответствии с имеющимися проблемами, возрастными особенностями, современными требованиями в области воспитания в условиях перехода и реализации ФГОС; разработать план, программу деятельности на конкретный период времени в соответствии с целями и задачами воспитания и развития детей;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25" marR="561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-Уметь планировать, реализовывать и анализировать образовательную работу с детьми раннего и дошкольного возраста в соответствии с ФГОС дошкольного образования.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-Уметь планировать и корректировать образовательные задачи (совместно с психологом и другими специалистами) по результатам мониторинга, с учетом индивидуальных особенностей развития каждого ребенка раннего и/или дошкольного возраста.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-Владеть ИКТ-компетенциями, необходимыми и достаточными для планирования, реализации и оценки образовательной работы с детьми раннего и дошкольного возраста.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25" marR="561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-Дискуссионный клуб «Реализуем ФГОС ДО»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-Индивидуальное консультирование и практикумы по проблемам овладения ИКТ-компетенциями; конкурсы проектов, презентаций и т.п.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25" marR="56125" marT="0" marB="0"/>
                </a:tc>
                <a:extLst>
                  <a:ext uri="{0D108BD9-81ED-4DB2-BD59-A6C34878D82A}">
                    <a16:rowId xmlns:a16="http://schemas.microsoft.com/office/drawing/2014/main" xmlns="" val="3708602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48245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3000">
              <a:schemeClr val="tx1"/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Inside-left pages"/>
          <p:cNvGrpSpPr/>
          <p:nvPr/>
        </p:nvGrpSpPr>
        <p:grpSpPr>
          <a:xfrm>
            <a:off x="540282" y="1124745"/>
            <a:ext cx="4065702" cy="4752528"/>
            <a:chOff x="1527048" y="1371600"/>
            <a:chExt cx="3044952" cy="4114800"/>
          </a:xfrm>
        </p:grpSpPr>
        <p:sp>
          <p:nvSpPr>
            <p:cNvPr id="103" name="Rounded Rectangle 102"/>
            <p:cNvSpPr/>
            <p:nvPr/>
          </p:nvSpPr>
          <p:spPr>
            <a:xfrm>
              <a:off x="1527048" y="1371600"/>
              <a:ext cx="3044952" cy="4114800"/>
            </a:xfrm>
            <a:prstGeom prst="roundRect">
              <a:avLst>
                <a:gd name="adj" fmla="val 1580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691640" y="1449324"/>
              <a:ext cx="2880360" cy="3959352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">
                  <a:schemeClr val="bg1"/>
                </a:gs>
                <a:gs pos="18000">
                  <a:schemeClr val="bg1">
                    <a:lumMod val="95000"/>
                  </a:schemeClr>
                </a:gs>
                <a:gs pos="38000">
                  <a:schemeClr val="bg1"/>
                </a:gs>
                <a:gs pos="100000">
                  <a:schemeClr val="bg1"/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" name="Inside-right pages with text"/>
          <p:cNvGrpSpPr/>
          <p:nvPr/>
        </p:nvGrpSpPr>
        <p:grpSpPr>
          <a:xfrm>
            <a:off x="4493168" y="1124744"/>
            <a:ext cx="4327304" cy="4752528"/>
            <a:chOff x="4572000" y="1371600"/>
            <a:chExt cx="3044952" cy="4114800"/>
          </a:xfrm>
        </p:grpSpPr>
        <p:grpSp>
          <p:nvGrpSpPr>
            <p:cNvPr id="3" name="Inside-right"/>
            <p:cNvGrpSpPr/>
            <p:nvPr/>
          </p:nvGrpSpPr>
          <p:grpSpPr>
            <a:xfrm rot="10800000">
              <a:off x="4572000" y="1371600"/>
              <a:ext cx="3044952" cy="4114800"/>
              <a:chOff x="1527048" y="1371600"/>
              <a:chExt cx="3044952" cy="4114800"/>
            </a:xfrm>
          </p:grpSpPr>
          <p:sp>
            <p:nvSpPr>
              <p:cNvPr id="141" name="Rounded Rectangle 140"/>
              <p:cNvSpPr/>
              <p:nvPr/>
            </p:nvSpPr>
            <p:spPr>
              <a:xfrm>
                <a:off x="1527048" y="1371600"/>
                <a:ext cx="3044952" cy="4114800"/>
              </a:xfrm>
              <a:prstGeom prst="roundRect">
                <a:avLst>
                  <a:gd name="adj" fmla="val 1580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1691640" y="1449324"/>
                <a:ext cx="2880360" cy="3959352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5000">
                    <a:schemeClr val="bg1"/>
                  </a:gs>
                  <a:gs pos="18000">
                    <a:schemeClr val="bg1">
                      <a:lumMod val="95000"/>
                    </a:schemeClr>
                  </a:gs>
                  <a:gs pos="38000">
                    <a:schemeClr val="bg1"/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" name="Group 167"/>
            <p:cNvGrpSpPr/>
            <p:nvPr/>
          </p:nvGrpSpPr>
          <p:grpSpPr>
            <a:xfrm>
              <a:off x="7162800" y="1453896"/>
              <a:ext cx="246855" cy="3950208"/>
              <a:chOff x="7162800" y="1453896"/>
              <a:chExt cx="246855" cy="3950208"/>
            </a:xfrm>
          </p:grpSpPr>
          <p:cxnSp>
            <p:nvCxnSpPr>
              <p:cNvPr id="161" name="Straight Connector 160"/>
              <p:cNvCxnSpPr/>
              <p:nvPr/>
            </p:nvCxnSpPr>
            <p:spPr>
              <a:xfrm rot="5400000">
                <a:off x="5263102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5400000">
                <a:off x="5318266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>
                <a:off x="5356763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5400000">
                <a:off x="539526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5400000">
                <a:off x="5433757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>
                <a:off x="518849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03684865"/>
              </p:ext>
            </p:extLst>
          </p:nvPr>
        </p:nvGraphicFramePr>
        <p:xfrm>
          <a:off x="762591" y="1124743"/>
          <a:ext cx="7796279" cy="47818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7750">
                  <a:extLst>
                    <a:ext uri="{9D8B030D-6E8A-4147-A177-3AD203B41FA5}">
                      <a16:colId xmlns:a16="http://schemas.microsoft.com/office/drawing/2014/main" xmlns="" val="3990124033"/>
                    </a:ext>
                  </a:extLst>
                </a:gridCol>
                <a:gridCol w="4297867">
                  <a:extLst>
                    <a:ext uri="{9D8B030D-6E8A-4147-A177-3AD203B41FA5}">
                      <a16:colId xmlns:a16="http://schemas.microsoft.com/office/drawing/2014/main" xmlns="" val="242754087"/>
                    </a:ext>
                  </a:extLst>
                </a:gridCol>
                <a:gridCol w="1850662">
                  <a:extLst>
                    <a:ext uri="{9D8B030D-6E8A-4147-A177-3AD203B41FA5}">
                      <a16:colId xmlns:a16="http://schemas.microsoft.com/office/drawing/2014/main" xmlns="" val="1743950460"/>
                    </a:ext>
                  </a:extLst>
                </a:gridCol>
              </a:tblGrid>
              <a:tr h="225087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Организаторские умения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25" marR="5612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81161605"/>
                  </a:ext>
                </a:extLst>
              </a:tr>
              <a:tr h="41005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применять в педагогической практике современные образовательные технологии; современные подходы к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воспитательно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-образовательной деятельности; умение включить детей в различные виды деятельности, соответствующие их психологическим особенностям и потребностям.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25" marR="561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Знать специфику дошкольного образования и особенности организации образовательной работы с детьми раннего и дошкольного возраста.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Знать общие закономерности развития ребенка в раннем и дошкольном детстве; особенности становления и развития детских деятельностей в раннем и дошкольном возрасте.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-Уметь организовывать ведущие в дошкольном возрасте виды деятельности: предметно-</a:t>
                      </a:r>
                      <a:r>
                        <a:rPr lang="ru-RU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манипулятивную</a:t>
                      </a: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игровую, обеспечивая развитие детей. Организовывать совместную и самостоятельную деятельность дошкольников.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-Реализовывать педагогические рекомендации специалистов (психолога, логопеда, дефектолога и др.) в работе с детьми, испытывающими трудности в освоении программы, или детьми с особыми образовательными потребностями.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-Участвовать в создании психологически комфортной и безопасной образовательной среды, обеспечивая безопасность жизни детей, сохранение и укрепление их здоровья, поддерживая эмоциональное благополучие ребенка в период пребывания в образовательной организации.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25" marR="561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«Школа дошкольных наук» «Педагогическое проектирование как источник развития профессиональной компетентности молодого педагога»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-Смотр-конкурс, методическая неделя, педагогический пробег и т.п. по актуальным вопросам.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25" marR="56125" marT="0" marB="0"/>
                </a:tc>
                <a:extLst>
                  <a:ext uri="{0D108BD9-81ED-4DB2-BD59-A6C34878D82A}">
                    <a16:rowId xmlns:a16="http://schemas.microsoft.com/office/drawing/2014/main" xmlns="" val="1871116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35881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3000">
              <a:schemeClr val="tx1"/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Inside-left pages"/>
          <p:cNvGrpSpPr/>
          <p:nvPr/>
        </p:nvGrpSpPr>
        <p:grpSpPr>
          <a:xfrm>
            <a:off x="683568" y="692696"/>
            <a:ext cx="3922416" cy="4784213"/>
            <a:chOff x="1527048" y="1371600"/>
            <a:chExt cx="3044952" cy="4114800"/>
          </a:xfrm>
        </p:grpSpPr>
        <p:sp>
          <p:nvSpPr>
            <p:cNvPr id="103" name="Rounded Rectangle 102"/>
            <p:cNvSpPr/>
            <p:nvPr/>
          </p:nvSpPr>
          <p:spPr>
            <a:xfrm>
              <a:off x="1527048" y="1371600"/>
              <a:ext cx="3044952" cy="4114800"/>
            </a:xfrm>
            <a:prstGeom prst="roundRect">
              <a:avLst>
                <a:gd name="adj" fmla="val 1580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691640" y="1449324"/>
              <a:ext cx="2880360" cy="3959352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">
                  <a:schemeClr val="bg1"/>
                </a:gs>
                <a:gs pos="18000">
                  <a:schemeClr val="bg1">
                    <a:lumMod val="95000"/>
                  </a:schemeClr>
                </a:gs>
                <a:gs pos="38000">
                  <a:schemeClr val="bg1"/>
                </a:gs>
                <a:gs pos="100000">
                  <a:schemeClr val="bg1"/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" name="Inside-right pages with text"/>
          <p:cNvGrpSpPr/>
          <p:nvPr/>
        </p:nvGrpSpPr>
        <p:grpSpPr>
          <a:xfrm>
            <a:off x="4493168" y="692696"/>
            <a:ext cx="4111279" cy="4793704"/>
            <a:chOff x="4572000" y="1371600"/>
            <a:chExt cx="3044952" cy="4114800"/>
          </a:xfrm>
        </p:grpSpPr>
        <p:grpSp>
          <p:nvGrpSpPr>
            <p:cNvPr id="3" name="Inside-right"/>
            <p:cNvGrpSpPr/>
            <p:nvPr/>
          </p:nvGrpSpPr>
          <p:grpSpPr>
            <a:xfrm rot="10800000">
              <a:off x="4572000" y="1371600"/>
              <a:ext cx="3044952" cy="4114800"/>
              <a:chOff x="1527048" y="1371600"/>
              <a:chExt cx="3044952" cy="4114800"/>
            </a:xfrm>
          </p:grpSpPr>
          <p:sp>
            <p:nvSpPr>
              <p:cNvPr id="141" name="Rounded Rectangle 140"/>
              <p:cNvSpPr/>
              <p:nvPr/>
            </p:nvSpPr>
            <p:spPr>
              <a:xfrm>
                <a:off x="1527048" y="1371600"/>
                <a:ext cx="3044952" cy="4114800"/>
              </a:xfrm>
              <a:prstGeom prst="roundRect">
                <a:avLst>
                  <a:gd name="adj" fmla="val 1580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1691640" y="1449324"/>
                <a:ext cx="2880360" cy="3959352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5000">
                    <a:schemeClr val="bg1"/>
                  </a:gs>
                  <a:gs pos="18000">
                    <a:schemeClr val="bg1">
                      <a:lumMod val="95000"/>
                    </a:schemeClr>
                  </a:gs>
                  <a:gs pos="38000">
                    <a:schemeClr val="bg1"/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" name="Group 167"/>
            <p:cNvGrpSpPr/>
            <p:nvPr/>
          </p:nvGrpSpPr>
          <p:grpSpPr>
            <a:xfrm>
              <a:off x="7162800" y="1453896"/>
              <a:ext cx="246855" cy="3950208"/>
              <a:chOff x="7162800" y="1453896"/>
              <a:chExt cx="246855" cy="3950208"/>
            </a:xfrm>
          </p:grpSpPr>
          <p:cxnSp>
            <p:nvCxnSpPr>
              <p:cNvPr id="161" name="Straight Connector 160"/>
              <p:cNvCxnSpPr/>
              <p:nvPr/>
            </p:nvCxnSpPr>
            <p:spPr>
              <a:xfrm rot="5400000">
                <a:off x="5263102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5400000">
                <a:off x="5318266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>
                <a:off x="5356763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5400000">
                <a:off x="539526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5400000">
                <a:off x="5433757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>
                <a:off x="518849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64509492"/>
              </p:ext>
            </p:extLst>
          </p:nvPr>
        </p:nvGraphicFramePr>
        <p:xfrm>
          <a:off x="895590" y="773571"/>
          <a:ext cx="7519994" cy="44212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4242">
                  <a:extLst>
                    <a:ext uri="{9D8B030D-6E8A-4147-A177-3AD203B41FA5}">
                      <a16:colId xmlns:a16="http://schemas.microsoft.com/office/drawing/2014/main" xmlns="" val="257835975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xmlns="" val="1586088609"/>
                    </a:ext>
                  </a:extLst>
                </a:gridCol>
                <a:gridCol w="2259408">
                  <a:extLst>
                    <a:ext uri="{9D8B030D-6E8A-4147-A177-3AD203B41FA5}">
                      <a16:colId xmlns:a16="http://schemas.microsoft.com/office/drawing/2014/main" xmlns="" val="3418705912"/>
                    </a:ext>
                  </a:extLst>
                </a:gridCol>
              </a:tblGrid>
              <a:tr h="25056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Коммуникативные умения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25" marR="5612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97546459"/>
                  </a:ext>
                </a:extLst>
              </a:tr>
              <a:tr h="19998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строить и управлять коммуникативным взаимодействием;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25" marR="561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Владеть методами и средствами психолого-педагогического просвещения родителей (законных представителей) детей раннего и дошкольного возраста, уметь выстраивать партнерское взаимодействие с ними для решения образовательных задач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25" marR="561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-Методическая гостиная «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Компетентностный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подход в работе с родителями как условия успешной социализации детей».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-Консультация «Приёмы создания благоприятного психологического климата в коллективе»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25" marR="56125" marT="0" marB="0"/>
                </a:tc>
                <a:extLst>
                  <a:ext uri="{0D108BD9-81ED-4DB2-BD59-A6C34878D82A}">
                    <a16:rowId xmlns:a16="http://schemas.microsoft.com/office/drawing/2014/main" xmlns="" val="2079296966"/>
                  </a:ext>
                </a:extLst>
              </a:tr>
              <a:tr h="25056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6207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Конструктивные умения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25" marR="5612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72640624"/>
                  </a:ext>
                </a:extLst>
              </a:tr>
              <a:tr h="18826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отбирать оптимальные формы, методы и приемы воспитательной работы; соблюдать принципы (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деятельностного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подхода) реализации образовательного процесса.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25" marR="561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Владеть теорией и педагогическими методиками физического, познавательного и личностного развития детей раннего и дошкольного возраста.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25" marR="561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-«ШКОЛА ДОШКОЛЬНЫХ НАУК»,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-Конкурс «Воспитатель ДОУ»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25" marR="56125" marT="0" marB="0"/>
                </a:tc>
                <a:extLst>
                  <a:ext uri="{0D108BD9-81ED-4DB2-BD59-A6C34878D82A}">
                    <a16:rowId xmlns:a16="http://schemas.microsoft.com/office/drawing/2014/main" xmlns="" val="3499270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26607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3000">
              <a:schemeClr val="tx1"/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Inside-left pages"/>
          <p:cNvGrpSpPr/>
          <p:nvPr/>
        </p:nvGrpSpPr>
        <p:grpSpPr>
          <a:xfrm>
            <a:off x="1561032" y="1362109"/>
            <a:ext cx="3044952" cy="4114800"/>
            <a:chOff x="1527048" y="1371600"/>
            <a:chExt cx="3044952" cy="4114800"/>
          </a:xfrm>
        </p:grpSpPr>
        <p:sp>
          <p:nvSpPr>
            <p:cNvPr id="103" name="Rounded Rectangle 102"/>
            <p:cNvSpPr/>
            <p:nvPr/>
          </p:nvSpPr>
          <p:spPr>
            <a:xfrm>
              <a:off x="1527048" y="1371600"/>
              <a:ext cx="3044952" cy="4114800"/>
            </a:xfrm>
            <a:prstGeom prst="roundRect">
              <a:avLst>
                <a:gd name="adj" fmla="val 1580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691640" y="1449324"/>
              <a:ext cx="2880360" cy="3959352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">
                  <a:schemeClr val="bg1"/>
                </a:gs>
                <a:gs pos="18000">
                  <a:schemeClr val="bg1">
                    <a:lumMod val="95000"/>
                  </a:schemeClr>
                </a:gs>
                <a:gs pos="38000">
                  <a:schemeClr val="bg1"/>
                </a:gs>
                <a:gs pos="100000">
                  <a:schemeClr val="bg1"/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" name="Inside-right pages with text"/>
          <p:cNvGrpSpPr/>
          <p:nvPr/>
        </p:nvGrpSpPr>
        <p:grpSpPr>
          <a:xfrm>
            <a:off x="4493169" y="1371600"/>
            <a:ext cx="3044952" cy="4114800"/>
            <a:chOff x="4572000" y="1371600"/>
            <a:chExt cx="3044952" cy="4114800"/>
          </a:xfrm>
        </p:grpSpPr>
        <p:grpSp>
          <p:nvGrpSpPr>
            <p:cNvPr id="3" name="Inside-right"/>
            <p:cNvGrpSpPr/>
            <p:nvPr/>
          </p:nvGrpSpPr>
          <p:grpSpPr>
            <a:xfrm rot="10800000">
              <a:off x="4572000" y="1371600"/>
              <a:ext cx="3044952" cy="4114800"/>
              <a:chOff x="1527048" y="1371600"/>
              <a:chExt cx="3044952" cy="4114800"/>
            </a:xfrm>
          </p:grpSpPr>
          <p:sp>
            <p:nvSpPr>
              <p:cNvPr id="141" name="Rounded Rectangle 140"/>
              <p:cNvSpPr/>
              <p:nvPr/>
            </p:nvSpPr>
            <p:spPr>
              <a:xfrm>
                <a:off x="1527048" y="1371600"/>
                <a:ext cx="3044952" cy="4114800"/>
              </a:xfrm>
              <a:prstGeom prst="roundRect">
                <a:avLst>
                  <a:gd name="adj" fmla="val 1580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1691640" y="1449324"/>
                <a:ext cx="2880360" cy="3959352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5000">
                    <a:schemeClr val="bg1"/>
                  </a:gs>
                  <a:gs pos="18000">
                    <a:schemeClr val="bg1">
                      <a:lumMod val="95000"/>
                    </a:schemeClr>
                  </a:gs>
                  <a:gs pos="38000">
                    <a:schemeClr val="bg1"/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" name="Group 167"/>
            <p:cNvGrpSpPr/>
            <p:nvPr/>
          </p:nvGrpSpPr>
          <p:grpSpPr>
            <a:xfrm>
              <a:off x="7162800" y="1453896"/>
              <a:ext cx="246855" cy="3950208"/>
              <a:chOff x="7162800" y="1453896"/>
              <a:chExt cx="246855" cy="3950208"/>
            </a:xfrm>
          </p:grpSpPr>
          <p:cxnSp>
            <p:nvCxnSpPr>
              <p:cNvPr id="161" name="Straight Connector 160"/>
              <p:cNvCxnSpPr/>
              <p:nvPr/>
            </p:nvCxnSpPr>
            <p:spPr>
              <a:xfrm rot="5400000">
                <a:off x="5263102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5400000">
                <a:off x="5318266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>
                <a:off x="5356763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5400000">
                <a:off x="539526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5400000">
                <a:off x="5433757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>
                <a:off x="518849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Прямоугольник 6"/>
          <p:cNvSpPr/>
          <p:nvPr/>
        </p:nvSpPr>
        <p:spPr>
          <a:xfrm>
            <a:off x="1993594" y="1874728"/>
            <a:ext cx="517744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ЛИЧНОСТИ СОВРЕМЕННОГО ПЕДАГОГА </a:t>
            </a:r>
            <a:endParaRPr lang="ru-RU" sz="4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5277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3000">
              <a:schemeClr val="tx1"/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Inside-left pages"/>
          <p:cNvGrpSpPr/>
          <p:nvPr/>
        </p:nvGrpSpPr>
        <p:grpSpPr>
          <a:xfrm>
            <a:off x="1561032" y="1362109"/>
            <a:ext cx="3044952" cy="4114800"/>
            <a:chOff x="1527048" y="1371600"/>
            <a:chExt cx="3044952" cy="4114800"/>
          </a:xfrm>
        </p:grpSpPr>
        <p:sp>
          <p:nvSpPr>
            <p:cNvPr id="103" name="Rounded Rectangle 102"/>
            <p:cNvSpPr/>
            <p:nvPr/>
          </p:nvSpPr>
          <p:spPr>
            <a:xfrm>
              <a:off x="1527048" y="1371600"/>
              <a:ext cx="3044952" cy="4114800"/>
            </a:xfrm>
            <a:prstGeom prst="roundRect">
              <a:avLst>
                <a:gd name="adj" fmla="val 1580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691640" y="1449324"/>
              <a:ext cx="2880360" cy="3959352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">
                  <a:schemeClr val="bg1"/>
                </a:gs>
                <a:gs pos="18000">
                  <a:schemeClr val="bg1">
                    <a:lumMod val="95000"/>
                  </a:schemeClr>
                </a:gs>
                <a:gs pos="38000">
                  <a:schemeClr val="bg1"/>
                </a:gs>
                <a:gs pos="100000">
                  <a:schemeClr val="bg1"/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" name="Inside-right pages with text"/>
          <p:cNvGrpSpPr/>
          <p:nvPr/>
        </p:nvGrpSpPr>
        <p:grpSpPr>
          <a:xfrm>
            <a:off x="4493169" y="1371600"/>
            <a:ext cx="3044952" cy="4114800"/>
            <a:chOff x="4572000" y="1371600"/>
            <a:chExt cx="3044952" cy="4114800"/>
          </a:xfrm>
        </p:grpSpPr>
        <p:grpSp>
          <p:nvGrpSpPr>
            <p:cNvPr id="3" name="Inside-right"/>
            <p:cNvGrpSpPr/>
            <p:nvPr/>
          </p:nvGrpSpPr>
          <p:grpSpPr>
            <a:xfrm rot="10800000">
              <a:off x="4572000" y="1371600"/>
              <a:ext cx="3044952" cy="4114800"/>
              <a:chOff x="1527048" y="1371600"/>
              <a:chExt cx="3044952" cy="4114800"/>
            </a:xfrm>
          </p:grpSpPr>
          <p:sp>
            <p:nvSpPr>
              <p:cNvPr id="141" name="Rounded Rectangle 140"/>
              <p:cNvSpPr/>
              <p:nvPr/>
            </p:nvSpPr>
            <p:spPr>
              <a:xfrm>
                <a:off x="1527048" y="1371600"/>
                <a:ext cx="3044952" cy="4114800"/>
              </a:xfrm>
              <a:prstGeom prst="roundRect">
                <a:avLst>
                  <a:gd name="adj" fmla="val 1580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1691640" y="1449324"/>
                <a:ext cx="2880360" cy="3959352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5000">
                    <a:schemeClr val="bg1"/>
                  </a:gs>
                  <a:gs pos="18000">
                    <a:schemeClr val="bg1">
                      <a:lumMod val="95000"/>
                    </a:schemeClr>
                  </a:gs>
                  <a:gs pos="38000">
                    <a:schemeClr val="bg1"/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" name="Group 167"/>
            <p:cNvGrpSpPr/>
            <p:nvPr/>
          </p:nvGrpSpPr>
          <p:grpSpPr>
            <a:xfrm>
              <a:off x="7162800" y="1453896"/>
              <a:ext cx="246855" cy="3950208"/>
              <a:chOff x="7162800" y="1453896"/>
              <a:chExt cx="246855" cy="3950208"/>
            </a:xfrm>
          </p:grpSpPr>
          <p:cxnSp>
            <p:nvCxnSpPr>
              <p:cNvPr id="161" name="Straight Connector 160"/>
              <p:cNvCxnSpPr/>
              <p:nvPr/>
            </p:nvCxnSpPr>
            <p:spPr>
              <a:xfrm rot="5400000">
                <a:off x="5263102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5400000">
                <a:off x="5318266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>
                <a:off x="5356763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5400000">
                <a:off x="539526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5400000">
                <a:off x="5433757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>
                <a:off x="5188490" y="3428206"/>
                <a:ext cx="3950208" cy="1588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7" name="Прямоугольник 16"/>
          <p:cNvSpPr/>
          <p:nvPr/>
        </p:nvSpPr>
        <p:spPr>
          <a:xfrm>
            <a:off x="1725624" y="1465348"/>
            <a:ext cx="5603611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ПРОФЕССИОНАЛЬНАЯ НАПРАВЛЕННОСТЬ: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-интерес к профессии воспитателя и любовь к детям,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-педагогическое призвание,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-профессионально-педагогические намерения и склонности. </a:t>
            </a:r>
          </a:p>
        </p:txBody>
      </p:sp>
    </p:spTree>
    <p:extLst>
      <p:ext uri="{BB962C8B-B14F-4D97-AF65-F5344CB8AC3E}">
        <p14:creationId xmlns:p14="http://schemas.microsoft.com/office/powerpoint/2010/main" xmlns="" val="2644302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imated_open_book_effect_TP10191919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20373E0-AB52-44DF-A26C-48E1B7AC4E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Анимированная открывающаяся книга</Template>
  <TotalTime>0</TotalTime>
  <Words>999</Words>
  <Application>Microsoft Office PowerPoint</Application>
  <PresentationFormat>Экран (4:3)</PresentationFormat>
  <Paragraphs>81</Paragraphs>
  <Slides>16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Animated_open_book_effect_TP101919199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2016-02-27T16:38:33Z</dcterms:created>
  <dcterms:modified xsi:type="dcterms:W3CDTF">2016-03-02T07:38:51Z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TC019192439991</vt:lpwstr>
  </property>
</Properties>
</file>