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5" r:id="rId12"/>
    <p:sldId id="262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996952"/>
            <a:ext cx="7550224" cy="1727448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 smtClean="0">
                <a:latin typeface="Times New Roman"/>
                <a:ea typeface="Calibri"/>
                <a:cs typeface="Times New Roman"/>
              </a:rPr>
            </a:br>
            <a:r>
              <a:rPr lang="ru-RU" sz="36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>
                <a:latin typeface="Times New Roman"/>
                <a:ea typeface="Calibri"/>
                <a:cs typeface="Times New Roman"/>
              </a:rPr>
            </a:br>
            <a:r>
              <a:rPr lang="ru-RU" sz="3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 smtClean="0">
                <a:latin typeface="Times New Roman"/>
                <a:ea typeface="Calibri"/>
                <a:cs typeface="Times New Roman"/>
              </a:rPr>
            </a:br>
            <a:r>
              <a:rPr lang="ru-RU" sz="36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>
                <a:latin typeface="Times New Roman"/>
                <a:ea typeface="Calibri"/>
                <a:cs typeface="Times New Roman"/>
              </a:rPr>
            </a:br>
            <a:r>
              <a:rPr lang="ru-RU" sz="3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 smtClean="0">
                <a:latin typeface="Times New Roman"/>
                <a:ea typeface="Calibri"/>
                <a:cs typeface="Times New Roman"/>
              </a:rPr>
            </a:br>
            <a:r>
              <a:rPr lang="ru-RU" sz="3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 smtClean="0">
                <a:latin typeface="Times New Roman"/>
                <a:ea typeface="Calibri"/>
                <a:cs typeface="Times New Roman"/>
              </a:rPr>
            </a:br>
            <a:r>
              <a:rPr lang="ru-RU" sz="36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>
                <a:latin typeface="Times New Roman"/>
                <a:ea typeface="Calibri"/>
                <a:cs typeface="Times New Roman"/>
              </a:rPr>
            </a:br>
            <a:r>
              <a:rPr lang="ru-RU" sz="3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 smtClean="0">
                <a:latin typeface="Times New Roman"/>
                <a:ea typeface="Calibri"/>
                <a:cs typeface="Times New Roman"/>
              </a:rPr>
            </a:br>
            <a:r>
              <a:rPr lang="ru-RU" sz="36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>
                <a:latin typeface="Times New Roman"/>
                <a:ea typeface="Calibri"/>
                <a:cs typeface="Times New Roman"/>
              </a:rPr>
            </a:br>
            <a:r>
              <a:rPr lang="ru-RU" sz="3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 smtClean="0">
                <a:latin typeface="Times New Roman"/>
                <a:ea typeface="Calibri"/>
                <a:cs typeface="Times New Roman"/>
              </a:rPr>
            </a:br>
            <a:r>
              <a:rPr lang="ru-RU" sz="3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 smtClean="0">
                <a:latin typeface="Times New Roman"/>
                <a:ea typeface="Calibri"/>
                <a:cs typeface="Times New Roman"/>
              </a:rPr>
            </a:br>
            <a:r>
              <a:rPr lang="ru-RU" sz="36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717032"/>
            <a:ext cx="7488832" cy="1997968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  <a:t>«</a:t>
            </a:r>
            <a:r>
              <a:rPr lang="ru-RU" b="1" i="1" dirty="0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  <a:t>Обогащение  социального мира  ребенка, через расширение  тематики сюжетно-ролевых  игр»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-171400"/>
            <a:ext cx="5263277" cy="328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6840760" cy="1051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ea typeface="Calibri"/>
                <a:cs typeface="Times New Roman"/>
              </a:rPr>
              <a:t>6.Допустима </a:t>
            </a:r>
            <a:r>
              <a:rPr lang="ru-RU" sz="2800" b="1" dirty="0">
                <a:ea typeface="Calibri"/>
                <a:cs typeface="Times New Roman"/>
              </a:rPr>
              <a:t>ли в игре регламентация и почему? 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1600" y="2420888"/>
            <a:ext cx="7003497" cy="3744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prstClr val="black"/>
                </a:solidFill>
                <a:ea typeface="Calibri"/>
                <a:cs typeface="Times New Roman"/>
              </a:rPr>
              <a:t>в игре недопустима регламентация, так как – это детская самодеятельность. Ей характерна свобода действий, </a:t>
            </a:r>
            <a:r>
              <a:rPr lang="ru-RU" sz="2800" dirty="0" err="1">
                <a:solidFill>
                  <a:prstClr val="black"/>
                </a:solidFill>
                <a:ea typeface="Calibri"/>
                <a:cs typeface="Times New Roman"/>
              </a:rPr>
              <a:t>саморегуляция</a:t>
            </a:r>
            <a:r>
              <a:rPr lang="ru-RU" sz="2800" dirty="0">
                <a:solidFill>
                  <a:prstClr val="black"/>
                </a:solidFill>
                <a:ea typeface="Calibri"/>
                <a:cs typeface="Times New Roman"/>
              </a:rPr>
              <a:t> действий и поступков участников на основе созданных ими </a:t>
            </a:r>
            <a:r>
              <a:rPr lang="ru-RU" sz="2800" dirty="0" smtClean="0">
                <a:solidFill>
                  <a:prstClr val="black"/>
                </a:solidFill>
                <a:ea typeface="Calibri"/>
                <a:cs typeface="Times New Roman"/>
              </a:rPr>
              <a:t>правил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951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98072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 станция  ИНТРИГУЮЩАЯ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5692316" cy="42642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611" y="332655"/>
            <a:ext cx="5340762" cy="57580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27782"/>
            <a:ext cx="4732087" cy="354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ac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ac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9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5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2" dur="4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3" dur="4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4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83671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3 станция НАСТАВНИЧЕСКАЯ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88839"/>
            <a:ext cx="5832648" cy="436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7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0872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4 станция ИНТЕЛЛЕКТУАЛЬНАЯ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54" y="2276872"/>
            <a:ext cx="2502024" cy="37530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594" y="1555051"/>
            <a:ext cx="3058478" cy="403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0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8072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5 станция ПОКАЗАТЕЛЬНАЯ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14" y="1916832"/>
            <a:ext cx="410188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908720"/>
            <a:ext cx="62646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6 станция РОМАШКОВО</a:t>
            </a:r>
          </a:p>
          <a:p>
            <a:endParaRPr lang="ru-RU" sz="3600" b="1" dirty="0"/>
          </a:p>
          <a:p>
            <a:pPr algn="ctr"/>
            <a:r>
              <a:rPr lang="ru-RU" sz="6000" b="1" dirty="0" smtClean="0">
                <a:ea typeface="Calibri"/>
              </a:rPr>
              <a:t>«Роль родителей»</a:t>
            </a:r>
            <a:endParaRPr lang="ru-RU" sz="6000" b="1" dirty="0" smtClean="0"/>
          </a:p>
          <a:p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26" y="3853243"/>
            <a:ext cx="313234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031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268760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ea typeface="Calibri"/>
              </a:rPr>
              <a:t>«</a:t>
            </a:r>
            <a:r>
              <a:rPr lang="ru-RU" sz="4400" b="1" dirty="0">
                <a:ea typeface="Calibri"/>
              </a:rPr>
              <a:t>Играя, дети учатся, прежде всего, развлекаться, а это одно из самых полезных занятий на свете</a:t>
            </a:r>
            <a:r>
              <a:rPr lang="ru-RU" sz="4400" b="1" dirty="0" smtClean="0">
                <a:ea typeface="Calibri"/>
              </a:rPr>
              <a:t>».</a:t>
            </a:r>
            <a:r>
              <a:rPr lang="ru-RU" sz="4400" b="1" dirty="0">
                <a:ea typeface="Calibri"/>
              </a:rPr>
              <a:t> </a:t>
            </a:r>
            <a:endParaRPr lang="ru-RU" sz="4400" b="1" dirty="0" smtClean="0">
              <a:ea typeface="Calibri"/>
            </a:endParaRPr>
          </a:p>
          <a:p>
            <a:pPr algn="r"/>
            <a:endParaRPr lang="ru-RU" sz="4400" dirty="0" smtClean="0">
              <a:ea typeface="Calibri"/>
            </a:endParaRPr>
          </a:p>
          <a:p>
            <a:pPr algn="r"/>
            <a:r>
              <a:rPr lang="ru-RU" sz="4400" i="1" dirty="0" smtClean="0">
                <a:ea typeface="Calibri"/>
              </a:rPr>
              <a:t>Эриха </a:t>
            </a:r>
            <a:r>
              <a:rPr lang="ru-RU" sz="4400" i="1" dirty="0" err="1">
                <a:ea typeface="Calibri"/>
              </a:rPr>
              <a:t>Фромма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val="13453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80728"/>
            <a:ext cx="734481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ea typeface="Calibri"/>
                <a:cs typeface="Times New Roman"/>
              </a:rPr>
              <a:t>Причины:</a:t>
            </a:r>
            <a:endParaRPr lang="ru-RU" sz="36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ea typeface="Calibri"/>
                <a:cs typeface="Times New Roman"/>
              </a:rPr>
              <a:t>1. Взрослые сами не умеют играть;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ea typeface="Calibri"/>
                <a:cs typeface="Times New Roman"/>
              </a:rPr>
              <a:t>2. Просветительской работе по вопросам организации игры дома уделяется мало внимания.</a:t>
            </a: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699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8064" y="404664"/>
            <a:ext cx="7560840" cy="614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ea typeface="Times New Roman"/>
                <a:cs typeface="Times New Roman"/>
              </a:rPr>
              <a:t>Анализ анкетирования воспитателей</a:t>
            </a:r>
            <a:r>
              <a:rPr lang="ru-RU" dirty="0">
                <a:ea typeface="Times New Roman"/>
                <a:cs typeface="Times New Roman"/>
              </a:rPr>
              <a:t> позволил установить следующее: </a:t>
            </a:r>
            <a:br>
              <a:rPr lang="ru-RU" dirty="0">
                <a:ea typeface="Times New Roman"/>
                <a:cs typeface="Times New Roman"/>
              </a:rPr>
            </a:br>
            <a:r>
              <a:rPr lang="ru-RU" dirty="0">
                <a:ea typeface="Times New Roman"/>
                <a:cs typeface="Times New Roman"/>
              </a:rPr>
              <a:t>- Вы скорее не удовлетворены, тем как сегодня играют </a:t>
            </a:r>
            <a:r>
              <a:rPr lang="ru-RU" dirty="0" smtClean="0">
                <a:ea typeface="Times New Roman"/>
                <a:cs typeface="Times New Roman"/>
              </a:rPr>
              <a:t>дети </a:t>
            </a:r>
            <a:r>
              <a:rPr lang="ru-RU" dirty="0">
                <a:ea typeface="Times New Roman"/>
                <a:cs typeface="Times New Roman"/>
              </a:rPr>
              <a:t>– 11, скорее удовлетворены - 1;</a:t>
            </a:r>
            <a:br>
              <a:rPr lang="ru-RU" dirty="0">
                <a:ea typeface="Times New Roman"/>
                <a:cs typeface="Times New Roman"/>
              </a:rPr>
            </a:br>
            <a:r>
              <a:rPr lang="ru-RU" dirty="0">
                <a:ea typeface="Times New Roman"/>
                <a:cs typeface="Times New Roman"/>
              </a:rPr>
              <a:t>- в группе преобладают дидактические игры – 7, сюжетно-ролевые -5.</a:t>
            </a:r>
            <a:br>
              <a:rPr lang="ru-RU" dirty="0">
                <a:ea typeface="Times New Roman"/>
                <a:cs typeface="Times New Roman"/>
              </a:rPr>
            </a:br>
            <a:r>
              <a:rPr lang="ru-RU" dirty="0">
                <a:ea typeface="Times New Roman"/>
                <a:cs typeface="Times New Roman"/>
              </a:rPr>
              <a:t>- На вопрос занимает ли сюжетно-ролевая игра должное место в жизни детей, утвердительно ответили – 6, отрицательно – 6.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- Все согласны с тем, что воспитатель должен принимать участие в организации сюжетно-ролевой игры.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- На ваш взгляд эта работа должна заключаться в объяснении и показе игры – 11, в организации игровой среды – 11, в обогащении жизненного опыта – 9, в необходимости заинтересовать и привлечь большее количество детей -8.</a:t>
            </a:r>
            <a:br>
              <a:rPr lang="ru-RU" dirty="0">
                <a:ea typeface="Times New Roman"/>
                <a:cs typeface="Times New Roman"/>
              </a:rPr>
            </a:br>
            <a:r>
              <a:rPr lang="ru-RU" dirty="0">
                <a:ea typeface="Times New Roman"/>
                <a:cs typeface="Times New Roman"/>
              </a:rPr>
              <a:t>- 5 педагогов ответили, что испытывают трудности в организации сюжетно-ролевых игр.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- Трудности заключаются в непосредственном участии взрослого в игре -3, обогащении содержания игр – 1, организации игровой среды – 5.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- Причины этих трудностей в недостаточном педагогическом опыте – 4, нехватке методической литературы по проблеме – 3. </a:t>
            </a:r>
            <a:br>
              <a:rPr lang="ru-RU" dirty="0">
                <a:ea typeface="Times New Roman"/>
                <a:cs typeface="Times New Roman"/>
              </a:rPr>
            </a:br>
            <a:r>
              <a:rPr lang="ru-RU" dirty="0">
                <a:ea typeface="Times New Roman"/>
                <a:cs typeface="Times New Roman"/>
              </a:rPr>
              <a:t>	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526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6948264" cy="46303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5517232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«ПЕДАГОГИЧЕСКИЙ ЭКСПРЕСС»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64899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32377"/>
            <a:ext cx="7128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 станция ТЕОРЕТИЧЕСКАЯ</a:t>
            </a:r>
          </a:p>
          <a:p>
            <a:endParaRPr lang="ru-RU" sz="3600" b="1" dirty="0" smtClean="0"/>
          </a:p>
          <a:p>
            <a:pPr marL="514350" indent="-514350">
              <a:buAutoNum type="arabicPeriod"/>
            </a:pPr>
            <a:r>
              <a:rPr lang="ru-RU" sz="2800" b="1" dirty="0" smtClean="0">
                <a:ea typeface="Calibri"/>
              </a:rPr>
              <a:t>Перечислите</a:t>
            </a:r>
            <a:r>
              <a:rPr lang="ru-RU" sz="2800" b="1" dirty="0">
                <a:ea typeface="Calibri"/>
              </a:rPr>
              <a:t>, в какие сюжетно-ролевые игры должны играть младшие </a:t>
            </a:r>
            <a:r>
              <a:rPr lang="ru-RU" sz="2800" b="1" dirty="0" smtClean="0">
                <a:ea typeface="Calibri"/>
              </a:rPr>
              <a:t>дошкольники</a:t>
            </a:r>
          </a:p>
          <a:p>
            <a:endParaRPr lang="ru-RU" sz="2800" b="1" dirty="0">
              <a:ea typeface="Calibri"/>
            </a:endParaRPr>
          </a:p>
          <a:p>
            <a:endParaRPr lang="ru-RU" sz="2800" b="1" dirty="0" smtClean="0">
              <a:ea typeface="Calibri"/>
            </a:endParaRPr>
          </a:p>
          <a:p>
            <a:r>
              <a:rPr lang="ru-RU" sz="2800" dirty="0" smtClean="0">
                <a:ea typeface="Calibri"/>
              </a:rPr>
              <a:t> 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3284984"/>
            <a:ext cx="7488832" cy="27363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ea typeface="Calibri"/>
              </a:rPr>
              <a:t>«Дочки-матери», «Парикмахерская», «Пароход», «Автобус», «Больница», «Магазин», с машинами и со строительным материалом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4439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6840760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ea typeface="Calibri"/>
                <a:cs typeface="Times New Roman"/>
              </a:rPr>
              <a:t>2.Какие </a:t>
            </a:r>
            <a:r>
              <a:rPr lang="ru-RU" sz="2800" b="1" dirty="0">
                <a:ea typeface="Calibri"/>
                <a:cs typeface="Times New Roman"/>
              </a:rPr>
              <a:t>сюжетно-ролевые игры добавляются в средней </a:t>
            </a:r>
            <a:r>
              <a:rPr lang="ru-RU" sz="2800" b="1" dirty="0" smtClean="0">
                <a:ea typeface="Calibri"/>
                <a:cs typeface="Times New Roman"/>
              </a:rPr>
              <a:t>группе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90321" y="3207938"/>
            <a:ext cx="6984776" cy="20162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a typeface="Calibri"/>
                <a:cs typeface="Times New Roman"/>
              </a:rPr>
              <a:t>«</a:t>
            </a:r>
            <a:r>
              <a:rPr lang="ru-RU" sz="4000" dirty="0">
                <a:ea typeface="Calibri"/>
                <a:cs typeface="Times New Roman"/>
              </a:rPr>
              <a:t>Ателье», «Аптека», «Столовая</a:t>
            </a:r>
            <a:r>
              <a:rPr lang="ru-RU" sz="4000" dirty="0" smtClean="0">
                <a:ea typeface="Calibri"/>
                <a:cs typeface="Times New Roman"/>
              </a:rPr>
              <a:t>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8554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6840760" cy="1547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ea typeface="Calibri"/>
              </a:rPr>
              <a:t>3.Какие </a:t>
            </a:r>
            <a:r>
              <a:rPr lang="ru-RU" sz="2800" b="1" dirty="0">
                <a:ea typeface="Calibri"/>
              </a:rPr>
              <a:t>сюжетно-ролевые игры добавляются в старшем дошкольном возрасте?</a:t>
            </a:r>
            <a:r>
              <a:rPr lang="ru-RU" sz="2800" dirty="0">
                <a:ea typeface="Calibri"/>
              </a:rPr>
              <a:t> 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5576" y="2564904"/>
            <a:ext cx="7219521" cy="3600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ea typeface="Calibri"/>
              </a:rPr>
              <a:t>Поликлиника», «Салон красоты», «Макдональдс» «Космонавты», «Мы строители», «Библиотека», «Школа», военизированные игры т.е. всё зависит от игровых предпочтений детей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3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6840760" cy="1051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ea typeface="Calibri"/>
              </a:rPr>
              <a:t>4.Назовите </a:t>
            </a:r>
            <a:r>
              <a:rPr lang="ru-RU" sz="2800" b="1" dirty="0">
                <a:ea typeface="Calibri"/>
              </a:rPr>
              <a:t>условия, необходимые для развития сюжетно-ролевой игры</a:t>
            </a:r>
            <a:r>
              <a:rPr lang="ru-RU" sz="2800" dirty="0">
                <a:ea typeface="Calibri"/>
              </a:rPr>
              <a:t>. 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5576" y="2564904"/>
            <a:ext cx="7219521" cy="3600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ea typeface="Calibri"/>
              </a:rPr>
              <a:t>соответствующая предметно-игровая среда, определённые знания по теме игры и умение их реализовывать в практической деятельности, совместная игра взрослого с детьми, где взрослый демонстрирует образцы ролевого взаимодействия в виде ролевого диалога, создание игровой ситуации и т.д.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7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6840760" cy="2538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ea typeface="Calibri"/>
              </a:rPr>
              <a:t>5.Чем </a:t>
            </a:r>
            <a:r>
              <a:rPr lang="ru-RU" sz="2800" b="1" dirty="0">
                <a:ea typeface="Calibri"/>
              </a:rPr>
              <a:t>отличаются приёмы руководства сюжетно-ролевой игрой у малышей от приёмов руководства сюжетно-ролевой игрой у старших дошкольников? Почему?</a:t>
            </a:r>
            <a:r>
              <a:rPr lang="ru-RU" sz="2800" dirty="0">
                <a:ea typeface="Calibri"/>
              </a:rPr>
              <a:t> 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03648" y="3717032"/>
            <a:ext cx="6571449" cy="24482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ea typeface="Calibri"/>
              </a:rPr>
              <a:t>с детьми младшего дошкольного возраста воспитатель в основном использует прямые, а с детьми старшего дошкольного возраста косвенные приемы руководства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6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43</TotalTime>
  <Words>306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NewsPrint</vt:lpstr>
      <vt:lpstr>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</dc:title>
  <dc:creator>VN</dc:creator>
  <cp:lastModifiedBy>Пользователь</cp:lastModifiedBy>
  <cp:revision>7</cp:revision>
  <dcterms:created xsi:type="dcterms:W3CDTF">2016-02-29T04:25:34Z</dcterms:created>
  <dcterms:modified xsi:type="dcterms:W3CDTF">2016-02-29T05:19:18Z</dcterms:modified>
</cp:coreProperties>
</file>