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3" r:id="rId4"/>
    <p:sldId id="274" r:id="rId5"/>
    <p:sldId id="265" r:id="rId6"/>
    <p:sldId id="271" r:id="rId7"/>
    <p:sldId id="272" r:id="rId8"/>
    <p:sldId id="270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FF0000"/>
    <a:srgbClr val="006600"/>
    <a:srgbClr val="FF9900"/>
    <a:srgbClr val="000066"/>
    <a:srgbClr val="0066FF"/>
    <a:srgbClr val="FF3300"/>
    <a:srgbClr val="FF00FF"/>
    <a:srgbClr val="CC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4E1B0-A6DA-4EF5-B308-6A92BA5FF221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A1DF1-A01E-4E98-9489-AD61DB3D9A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4E1B0-A6DA-4EF5-B308-6A92BA5FF221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A1DF1-A01E-4E98-9489-AD61DB3D9A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4E1B0-A6DA-4EF5-B308-6A92BA5FF221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A1DF1-A01E-4E98-9489-AD61DB3D9A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4E1B0-A6DA-4EF5-B308-6A92BA5FF221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A1DF1-A01E-4E98-9489-AD61DB3D9A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4E1B0-A6DA-4EF5-B308-6A92BA5FF221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A1DF1-A01E-4E98-9489-AD61DB3D9A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4E1B0-A6DA-4EF5-B308-6A92BA5FF221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A1DF1-A01E-4E98-9489-AD61DB3D9A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4E1B0-A6DA-4EF5-B308-6A92BA5FF221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A1DF1-A01E-4E98-9489-AD61DB3D9A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4E1B0-A6DA-4EF5-B308-6A92BA5FF221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A1DF1-A01E-4E98-9489-AD61DB3D9A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4E1B0-A6DA-4EF5-B308-6A92BA5FF221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A1DF1-A01E-4E98-9489-AD61DB3D9A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4E1B0-A6DA-4EF5-B308-6A92BA5FF221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A1DF1-A01E-4E98-9489-AD61DB3D9A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4E1B0-A6DA-4EF5-B308-6A92BA5FF221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A1DF1-A01E-4E98-9489-AD61DB3D9A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4E1B0-A6DA-4EF5-B308-6A92BA5FF221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1A1DF1-A01E-4E98-9489-AD61DB3D9A0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13661538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144"/>
            <a:ext cx="9143999" cy="6862288"/>
          </a:xfrm>
          <a:prstGeom prst="rect">
            <a:avLst/>
          </a:prstGeom>
        </p:spPr>
      </p:pic>
      <p:pic>
        <p:nvPicPr>
          <p:cNvPr id="5" name="Рисунок 4" descr="shutterstock_5416481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3608" y="2492896"/>
            <a:ext cx="7044140" cy="386104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1944215"/>
          </a:xfrm>
        </p:spPr>
        <p:txBody>
          <a:bodyPr>
            <a:noAutofit/>
          </a:bodyPr>
          <a:lstStyle/>
          <a:p>
            <a:r>
              <a:rPr lang="ru-RU" sz="6600" dirty="0">
                <a:latin typeface="Monotype Corsiva" pitchFamily="66" charset="0"/>
              </a:rPr>
              <a:t>Дидактическая игра </a:t>
            </a:r>
            <a:r>
              <a:rPr lang="ru-RU" sz="6600" dirty="0">
                <a:solidFill>
                  <a:srgbClr val="800080"/>
                </a:solidFill>
                <a:latin typeface="Monotype Corsiva" pitchFamily="66" charset="0"/>
              </a:rPr>
              <a:t>“Цветные приветики”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13661538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144"/>
            <a:ext cx="9143999" cy="6862288"/>
          </a:xfrm>
          <a:prstGeom prst="rect">
            <a:avLst/>
          </a:prstGeom>
        </p:spPr>
      </p:pic>
      <p:pic>
        <p:nvPicPr>
          <p:cNvPr id="2050" name="Picture 2" descr="C:\Users\Андрей\Desktop\'vjwbb\c806efa4c9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548680"/>
            <a:ext cx="3919984" cy="5879976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04664"/>
            <a:ext cx="8219256" cy="6264696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Работа с эмоцией удивления: </a:t>
            </a:r>
            <a:endParaRPr lang="ru-RU" sz="24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Пушкин «Сказка о царе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Салтане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»;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Хармс «Что это было?»;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Носов «Живая шляпа»;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Сутеев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«Под грибком»; 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Екимова «Облака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».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  <a:buNone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Работа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 эмоцией страха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О. Князева «Веселые, грустные»; 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А. Кушнир «Что в углу?»;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Г. Семенов «Счастливая ошибка»; 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Е. Пермяк «Самое страшное».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13661538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9144000" cy="6862289"/>
          </a:xfrm>
          <a:prstGeom prst="rect">
            <a:avLst/>
          </a:prstGeom>
        </p:spPr>
      </p:pic>
      <p:pic>
        <p:nvPicPr>
          <p:cNvPr id="8" name="Picture 2" descr="C:\Users\Андрей\Desktop\'vjwbb\cb2a146007f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3" y="2420888"/>
            <a:ext cx="2520280" cy="3861048"/>
          </a:xfrm>
          <a:prstGeom prst="rect">
            <a:avLst/>
          </a:prstGeom>
          <a:noFill/>
        </p:spPr>
      </p:pic>
      <p:pic>
        <p:nvPicPr>
          <p:cNvPr id="3076" name="Picture 4" descr="C:\Users\Андрей\Desktop\'vjwbb\fc1513f340f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8104" y="476672"/>
            <a:ext cx="3271912" cy="5616624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76664"/>
          </a:xfrm>
        </p:spPr>
        <p:txBody>
          <a:bodyPr/>
          <a:lstStyle/>
          <a:p>
            <a:pPr algn="ctr">
              <a:lnSpc>
                <a:spcPct val="200000"/>
              </a:lnSpc>
              <a:buNone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Работа с эмоцией радости:     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 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Ушинский «Четыре желания»;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Благинина «Вот какая мама!»;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Чуковский «Краденое солнце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  <a:buNone/>
            </a:pPr>
            <a:endParaRPr lang="ru-RU" sz="24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  <a:buNone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Работа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 эмоцией гнева: </a:t>
            </a:r>
          </a:p>
          <a:p>
            <a:pPr algn="ctr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Чуковский «Краденое солнце»; </a:t>
            </a:r>
          </a:p>
          <a:p>
            <a:pPr algn="ctr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В. Викторов «Хмурый орел».</a:t>
            </a:r>
          </a:p>
          <a:p>
            <a:pPr algn="r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3661538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144"/>
            <a:ext cx="9143999" cy="6862288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91264" cy="5904655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31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</a:p>
          <a:p>
            <a:pPr>
              <a:buFont typeface="Wingdings" pitchFamily="2" charset="2"/>
              <a:buChar char="Ø"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представлений о настроении в жизни человека и его связи со здоровьем.</a:t>
            </a:r>
          </a:p>
          <a:p>
            <a:pPr>
              <a:buNone/>
            </a:pPr>
            <a:r>
              <a:rPr lang="ru-RU" sz="31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</a:t>
            </a:r>
            <a:endParaRPr lang="ru-RU" sz="31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Научить детей определять свое внутреннее состояние и понимать эмоциональное состояние другого человека;</a:t>
            </a:r>
          </a:p>
          <a:p>
            <a:pPr>
              <a:buFont typeface="Wingdings" pitchFamily="2" charset="2"/>
              <a:buChar char="Ø"/>
            </a:pP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способствовать  пониманию  причин  плохого и хорошего настроения;</a:t>
            </a:r>
          </a:p>
          <a:p>
            <a:pPr>
              <a:buFont typeface="Wingdings" pitchFamily="2" charset="2"/>
              <a:buChar char="Ø"/>
            </a:pP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показать детям  элементарные приемы, помогающие снять напряжение, регулировать настроение;</a:t>
            </a:r>
          </a:p>
          <a:p>
            <a:pPr>
              <a:buFont typeface="Wingdings" pitchFamily="2" charset="2"/>
              <a:buChar char="Ø"/>
            </a:pP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развивать речевую активность, интонационную сторону речи;</a:t>
            </a:r>
          </a:p>
          <a:p>
            <a:pPr>
              <a:buFont typeface="Wingdings" pitchFamily="2" charset="2"/>
              <a:buChar char="Ø"/>
            </a:pP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 воспитывать позитивное отношение к жизни, чувство удовлетворения от достигнутых успехов.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13661538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144"/>
            <a:ext cx="9143999" cy="6862288"/>
          </a:xfrm>
          <a:prstGeom prst="rect">
            <a:avLst/>
          </a:prstGeom>
        </p:spPr>
      </p:pic>
      <p:pic>
        <p:nvPicPr>
          <p:cNvPr id="6" name="Рисунок 5" descr="5917248186c7112eee4de7f7c1163f91dce202c6c7_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4990754">
            <a:off x="4002284" y="1500888"/>
            <a:ext cx="5024985" cy="3666881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 lvl="0">
              <a:lnSpc>
                <a:spcPct val="150000"/>
              </a:lnSpc>
              <a:buFont typeface="Wingdings" pitchFamily="2" charset="2"/>
              <a:buChar char="Ø"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красный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(прекрасное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Ø"/>
            </a:pPr>
            <a:r>
              <a:rPr lang="ru-RU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оранжевый </a:t>
            </a:r>
            <a:r>
              <a:rPr lang="ru-RU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хорошее)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Ø"/>
            </a:pPr>
            <a:r>
              <a:rPr lang="ru-RU" dirty="0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желтый </a:t>
            </a: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нормальное)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Ø"/>
            </a:pPr>
            <a:r>
              <a: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зеленый </a:t>
            </a:r>
            <a:r>
              <a:rPr lang="ru-RU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ни то, ни се)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Ø"/>
            </a:pPr>
            <a:r>
              <a:rPr lang="ru-RU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голубой </a:t>
            </a:r>
            <a:r>
              <a:rPr lang="ru-RU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плохое)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Ø"/>
            </a:pPr>
            <a:r>
              <a:rPr lang="ru-RU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синий </a:t>
            </a:r>
            <a:r>
              <a:rPr lang="ru-RU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очень плохое)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3661538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" y="-1"/>
            <a:ext cx="9141143" cy="686014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50405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ХОД ИГРЫ: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980728"/>
            <a:ext cx="8280920" cy="5256584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endParaRPr lang="ru-RU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    	На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подносе лежат карточки разных цветов.                                         </a:t>
            </a:r>
          </a:p>
          <a:p>
            <a:pPr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    	Предложить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детям выбрать тот цвет, каким они  хотели бы  с нами «поздороваться».</a:t>
            </a:r>
          </a:p>
          <a:p>
            <a:pPr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    	Цвет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, который сейчас выражает его настроение.  </a:t>
            </a:r>
          </a:p>
          <a:p>
            <a:pPr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31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100" i="1" dirty="0" smtClean="0">
                <a:latin typeface="Times New Roman" pitchFamily="18" charset="0"/>
                <a:cs typeface="Times New Roman" pitchFamily="18" charset="0"/>
              </a:rPr>
              <a:t>Дети выбирают цветные карточки).</a:t>
            </a:r>
          </a:p>
          <a:p>
            <a:pPr>
              <a:buFont typeface="Wingdings" pitchFamily="2" charset="2"/>
              <a:buChar char="Ø"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    - У  (имя)  </a:t>
            </a:r>
            <a:r>
              <a:rPr lang="ru-RU" sz="3100" b="1" dirty="0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оранжевое «Здравствуйте»,</a:t>
            </a:r>
          </a:p>
          <a:p>
            <a:pPr>
              <a:buFont typeface="Wingdings" pitchFamily="2" charset="2"/>
              <a:buChar char="Ø"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     - У ………. </a:t>
            </a:r>
            <a:r>
              <a:rPr lang="ru-RU" sz="31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зеленое  «Здравствуйте»,</a:t>
            </a:r>
          </a:p>
          <a:p>
            <a:pPr>
              <a:buFont typeface="Wingdings" pitchFamily="2" charset="2"/>
              <a:buChar char="Ø"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     - А вот  у ………. </a:t>
            </a:r>
            <a:r>
              <a:rPr lang="ru-RU" sz="3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серое</a:t>
            </a:r>
            <a:r>
              <a:rPr lang="ru-RU" sz="31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«Здравствуйте»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 и т.д.</a:t>
            </a:r>
          </a:p>
          <a:p>
            <a:pPr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    	Итак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, светлые тона говорят о добром, радостном, веселом настроении.            </a:t>
            </a:r>
          </a:p>
          <a:p>
            <a:pPr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    	Темные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тона  - мрачное, сердитое, угрюмое, плохое настроение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3661538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144"/>
            <a:ext cx="9143999" cy="6862288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04664"/>
            <a:ext cx="8136904" cy="5904656"/>
          </a:xfrm>
        </p:spPr>
        <p:style>
          <a:lnRef idx="1">
            <a:schemeClr val="accent6"/>
          </a:lnRef>
          <a:fillRef idx="1001">
            <a:schemeClr val="lt1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sz="3600" b="1" dirty="0" smtClean="0">
                <a:latin typeface="Monotype Corsiva" pitchFamily="66" charset="0"/>
              </a:rPr>
              <a:t>   </a:t>
            </a:r>
            <a:r>
              <a:rPr lang="ru-RU" sz="4200" b="1" dirty="0" smtClean="0">
                <a:latin typeface="Monotype Corsiva" pitchFamily="66" charset="0"/>
              </a:rPr>
              <a:t>Дидактическая </a:t>
            </a:r>
            <a:r>
              <a:rPr lang="ru-RU" sz="4200" b="1" dirty="0" smtClean="0">
                <a:latin typeface="Monotype Corsiva" pitchFamily="66" charset="0"/>
              </a:rPr>
              <a:t>игра </a:t>
            </a:r>
            <a:r>
              <a:rPr lang="en-US" sz="4200" b="1" dirty="0" smtClean="0">
                <a:latin typeface="Monotype Corsiva" pitchFamily="66" charset="0"/>
              </a:rPr>
              <a:t/>
            </a:r>
            <a:br>
              <a:rPr lang="en-US" sz="4200" b="1" dirty="0" smtClean="0">
                <a:latin typeface="Monotype Corsiva" pitchFamily="66" charset="0"/>
              </a:rPr>
            </a:br>
            <a:r>
              <a:rPr lang="ru-RU" sz="4200" b="1" dirty="0" smtClean="0">
                <a:solidFill>
                  <a:srgbClr val="CC00FF"/>
                </a:solidFill>
                <a:latin typeface="Monotype Corsiva" pitchFamily="66" charset="0"/>
              </a:rPr>
              <a:t>«Конструктор </a:t>
            </a:r>
            <a:r>
              <a:rPr lang="ru-RU" sz="4200" b="1" dirty="0" smtClean="0">
                <a:solidFill>
                  <a:srgbClr val="CC00FF"/>
                </a:solidFill>
                <a:latin typeface="Monotype Corsiva" pitchFamily="66" charset="0"/>
              </a:rPr>
              <a:t>эмоций»</a:t>
            </a:r>
          </a:p>
          <a:p>
            <a:pPr algn="ctr">
              <a:buNone/>
            </a:pP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 умение определять и различать человеческие эмоции и чувства.</a:t>
            </a:r>
          </a:p>
          <a:p>
            <a:pPr>
              <a:buNone/>
            </a:pP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Font typeface="Wingdings" pitchFamily="2" charset="2"/>
              <a:buChar char="Ø"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способствовать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развитию конструктивных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умений;</a:t>
            </a:r>
          </a:p>
          <a:p>
            <a:pPr>
              <a:buFont typeface="Wingdings" pitchFamily="2" charset="2"/>
              <a:buChar char="Ø"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формировать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социальную  и эмоциональную сферу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ребёнка;</a:t>
            </a:r>
          </a:p>
          <a:p>
            <a:pPr>
              <a:buFont typeface="Wingdings" pitchFamily="2" charset="2"/>
              <a:buChar char="Ø"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развивать воображение;</a:t>
            </a:r>
          </a:p>
          <a:p>
            <a:pPr>
              <a:buFont typeface="Wingdings" pitchFamily="2" charset="2"/>
              <a:buChar char="Ø"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развивать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  мелкую  моторику; </a:t>
            </a:r>
            <a:endParaRPr 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развивать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  логическое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мышление;</a:t>
            </a:r>
          </a:p>
          <a:p>
            <a:pPr>
              <a:buFont typeface="Wingdings" pitchFamily="2" charset="2"/>
              <a:buChar char="Ø"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развивать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монологическую и диалогическую речь детей.</a:t>
            </a:r>
          </a:p>
          <a:p>
            <a:pPr algn="ctr">
              <a:lnSpc>
                <a:spcPct val="120000"/>
              </a:lnSpc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13661538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144"/>
            <a:ext cx="9143999" cy="6862288"/>
          </a:xfrm>
          <a:prstGeom prst="rect">
            <a:avLst/>
          </a:prstGeom>
        </p:spPr>
      </p:pic>
      <p:pic>
        <p:nvPicPr>
          <p:cNvPr id="5" name="Рисунок 4" descr="s1617431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31840" y="3212976"/>
            <a:ext cx="3017912" cy="3319703"/>
          </a:xfrm>
          <a:prstGeom prst="rect">
            <a:avLst/>
          </a:prstGeom>
        </p:spPr>
      </p:pic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3960440"/>
          </a:xfrm>
        </p:spPr>
        <p:txBody>
          <a:bodyPr>
            <a:normAutofit/>
          </a:bodyPr>
          <a:lstStyle/>
          <a:p>
            <a:pPr algn="ctr" fontAlgn="base">
              <a:buNone/>
            </a:pPr>
            <a:r>
              <a:rPr lang="ru-RU" sz="2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 вариант</a:t>
            </a:r>
            <a:endParaRPr lang="ru-RU" sz="26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Детям предлагается  собрать ту или иную эмоцию,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обозначить её и обсудить, почему у созданного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персонажа  такое настроение. Что у него случилось,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какая история произошла? Или помочь герою  сменить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печаль на радость и страх на удивление, просто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перекладывая части лица, а  затем придумать  историю.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3661538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144"/>
            <a:ext cx="9143999" cy="6862288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04664"/>
            <a:ext cx="8136904" cy="5904656"/>
          </a:xfrm>
        </p:spPr>
        <p:style>
          <a:lnRef idx="1">
            <a:schemeClr val="accent6"/>
          </a:lnRef>
          <a:fillRef idx="1001">
            <a:schemeClr val="lt1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 вариант</a:t>
            </a:r>
            <a:endParaRPr lang="ru-RU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Игра проводится в паре. Дети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совместно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придумывают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 историю,  при этом составляя то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или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иное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выражение лица – эмоцию. Затем можно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проиграть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ситуацию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виде диалога между созданными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образами.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Например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диалог между бабушкой и внуком.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 вариант</a:t>
            </a:r>
            <a:endParaRPr lang="ru-RU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игры следует составить из «конструктора 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эмоций»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определенное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выражение лица, а дети с помощью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зеркал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повторяют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 выражение. Побеседовать, какая им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эмоция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была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более  ближе, приятней, а какая наоборот 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почему.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Предложить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вспомнить  жизненные 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ситуации,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которые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 вызывали у них грусть, радость,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удивление,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страх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т.п. 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3661538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144"/>
            <a:ext cx="9143999" cy="6862288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04664"/>
            <a:ext cx="8136904" cy="5904656"/>
          </a:xfrm>
        </p:spPr>
        <p:style>
          <a:lnRef idx="1">
            <a:schemeClr val="accent6"/>
          </a:lnRef>
          <a:fillRef idx="1001">
            <a:schemeClr val="lt1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2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 вариант</a:t>
            </a:r>
            <a:endParaRPr lang="ru-RU" sz="26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Детям предлагается послушать 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литературные</a:t>
            </a:r>
          </a:p>
          <a:p>
            <a:pPr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произведения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– рассказы, стихи, сказки, в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которых</a:t>
            </a:r>
          </a:p>
          <a:p>
            <a:pPr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прорабатывается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та или иная эмоция.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Прослушав,</a:t>
            </a:r>
          </a:p>
          <a:p>
            <a:pPr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дети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  с взрослым обсуждают прочитанное и   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собирают</a:t>
            </a:r>
          </a:p>
          <a:p>
            <a:pPr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нужную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эмоцию на доске. Например: отрывок и 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из</a:t>
            </a:r>
          </a:p>
          <a:p>
            <a:pPr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стихотворения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  Т.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Шорыгиной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                             «Не хочу быть трусом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Я боюсь признаться маме,</a:t>
            </a:r>
          </a:p>
          <a:p>
            <a:pPr algn="ctr">
              <a:buNone/>
            </a:pP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	Что разбил кувшин с цветами.</a:t>
            </a:r>
          </a:p>
          <a:p>
            <a:pPr algn="ctr">
              <a:buNone/>
            </a:pP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	Весь от страха я трясусь,</a:t>
            </a:r>
          </a:p>
          <a:p>
            <a:pPr algn="ctr">
              <a:buNone/>
            </a:pP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	Я, наверно, просто трус! 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13661538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3999" cy="6862288"/>
          </a:xfrm>
          <a:prstGeom prst="rect">
            <a:avLst/>
          </a:prstGeom>
        </p:spPr>
      </p:pic>
      <p:pic>
        <p:nvPicPr>
          <p:cNvPr id="1026" name="Picture 2" descr="C:\Users\Андрей\Desktop\'vjwbb\a6e7bc97274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692696"/>
            <a:ext cx="3760191" cy="5640287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04664"/>
            <a:ext cx="8219256" cy="6048672"/>
          </a:xfrm>
        </p:spPr>
        <p:txBody>
          <a:bodyPr>
            <a:normAutofit/>
          </a:bodyPr>
          <a:lstStyle/>
          <a:p>
            <a:pPr algn="ctr">
              <a:lnSpc>
                <a:spcPct val="200000"/>
              </a:lnSpc>
              <a:buNone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Работа с эмоцией печали: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Остер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«Вредные советы»;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р.н.с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«Гуси-лебеди»,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Петушок и бобовое зернышко»;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Маршак «Сказка о глупом мышонке»;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Чуковский «Краденое солнце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»: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200000"/>
              </a:lnSpc>
              <a:buNone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Работа с эмоцией горе: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Токмакова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«Мне грустно».</a:t>
            </a:r>
            <a:endParaRPr lang="ru-RU" sz="2400" dirty="0" smtClean="0"/>
          </a:p>
          <a:p>
            <a:pPr>
              <a:lnSpc>
                <a:spcPct val="150000"/>
              </a:lnSpc>
              <a:buNone/>
            </a:pPr>
            <a:endParaRPr lang="ru-RU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177</Words>
  <Application>Microsoft Office PowerPoint</Application>
  <PresentationFormat>Экран (4:3)</PresentationFormat>
  <Paragraphs>97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Дидактическая игра “Цветные приветики”</vt:lpstr>
      <vt:lpstr>Слайд 2</vt:lpstr>
      <vt:lpstr>Слайд 3</vt:lpstr>
      <vt:lpstr>ХОД ИГРЫ: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Дидактическая игра “Цветные приветики”</dc:title>
  <dc:creator>Андрей</dc:creator>
  <cp:lastModifiedBy>Андрей</cp:lastModifiedBy>
  <cp:revision>20</cp:revision>
  <dcterms:created xsi:type="dcterms:W3CDTF">2016-02-12T19:42:35Z</dcterms:created>
  <dcterms:modified xsi:type="dcterms:W3CDTF">2016-02-14T19:16:16Z</dcterms:modified>
</cp:coreProperties>
</file>