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65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2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  <a:effectLst/>
        </p:spPr>
        <p:txBody>
          <a:bodyPr>
            <a:normAutofit fontScale="90000"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     </a:t>
            </a:r>
          </a:p>
          <a:p>
            <a:pPr algn="ctr">
              <a:buNone/>
            </a:pPr>
            <a:endParaRPr lang="ru-RU" sz="3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3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 </a:t>
            </a:r>
            <a:endParaRPr lang="ru-RU" sz="3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Старший воспитатель ГБОУ Школа № 1359</a:t>
            </a:r>
          </a:p>
          <a:p>
            <a:pPr algn="r"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Быкова Людмила Николаевна</a:t>
            </a:r>
            <a:endParaRPr lang="ru-RU" sz="17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ru-RU" sz="4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r">
              <a:buNone/>
            </a:pPr>
            <a:r>
              <a:rPr lang="ru-RU" sz="2000" i="1" dirty="0" smtClean="0">
                <a:solidFill>
                  <a:srgbClr val="92D050"/>
                </a:solidFill>
              </a:rPr>
              <a:t>  </a:t>
            </a:r>
          </a:p>
        </p:txBody>
      </p:sp>
      <p:pic>
        <p:nvPicPr>
          <p:cNvPr id="4" name="Рисунок 3" descr="санпин облож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37808">
            <a:off x="6720712" y="437235"/>
            <a:ext cx="2107136" cy="20707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XV.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составлению меню для организации питания детей разного возраста.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Содержатся сведения о содержании питательных веществ в детских блюдах.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XVI.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перевозке и приему пищевых продуктов в ДОО.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XVII.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санитарному содержанию помещений ДОО.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Содержит требования к моющим средствам и правилам уборки помещений.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п.17.1. Все помещения убираются влажным способом с применением моющих средств не менее 2 раз в день при открытых фрамугах с обязательной уборкой мест скопления пыли(плинтусов, полов под мебелью, подоконников, радиаторов) и часто загрязняющихся поверхностей (ручки дверей, шкафов, выключатели, жесткую мебель и др.). Влажная уборка в групповых проводится после каждого приема пищи. Влажная уборка спортивного зала проводится 1 раз в день и после каждого занятия. Спортивный инвентарь ежедневно протирается влажной ветошью, маты – с использованием мыльно-содового раствора. 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Ковровые покрытия ежедневно очищаются с использованием пылесоса. Во время генеральных уборок подвергается влажной обработке. 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Спортивный зал после каждого занятия проветривается не менее 10 минут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0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</a:rPr>
              <a:t>: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п.17.2. Столы в групповых промываются горячей водой с мылом до и после каждого приема пищи специальной ветошью, которую стирают, просушивают и хранят в сухом виде в специальной промаркированной посуде с крышкой.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Игрушки моют в специально выделенных, промаркированных емкостях.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п.17.4. Ковры ежедневно пылесосят и чистят влажной щеткой или выбивают на специально отведенных  для этого площадках. Рекомендуется 1 раз в год подвергать ковры химической очистке.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п.17.5. Санитарно-техническое оборудование ежедневно обеззараживается независимо от эпидемиологической ситуации. Сидения на унитазах, ручки сливных бачков и дверей моются теплой водой с мылом или иным моющим средством, безвредным для здоровья ежедневно. Горшки моются после каждого использования. Ванны, раковины унитазы чистят дважды в день ершами или щетками с использованием моющих и дезинфицирующих средств.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п.17.6. Генеральная уборка всех помещений и оборудования проводится один раз в месяц с применением моющих и дезинфицирующих средств. Окна снаружи и изнутри моются по мере загрязнения (не реже 2 раз в год)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п.17.9. В теплое время года окна и двери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засетчиваются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Допускается использовать липкие ленты, мухоловки.</a:t>
            </a:r>
          </a:p>
          <a:p>
            <a:pPr>
              <a:buNone/>
            </a:pPr>
            <a:endParaRPr lang="ru-RU" sz="19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19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19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sz="1900" b="1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</a:rPr>
              <a:t>: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п.17.2. Приобретенные игрушки перед поступлением в групповые моются проточной водой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(температура 37 </a:t>
            </a:r>
            <a:r>
              <a:rPr lang="en-US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º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С)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мылом и высушивают на воздухе.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п.17.13. Игрушки моются ежедневно в конце дня, а в группах для детей до 3 лет – 2 раза в день. Кукольная одежда стирается по мере загрязнения с использованием детского мыла и проглаживается.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п.17.14. Смена постельного белья и полотенец проводится по мере загрязнения, но не реже одного раза в неделю. Все белье маркируется.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Постельное  белье маркируется у ножного края. Чистое белье доставляется в мешках.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п.17.16. Постельные принадлежности: матрацы, подушки проветриваются непосредственно в спальнях при открытых окнах во время  каждой генеральной уборки.</a:t>
            </a:r>
          </a:p>
          <a:p>
            <a:pPr>
              <a:buNone/>
            </a:pPr>
            <a:endParaRPr lang="ru-RU" sz="16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мытье игруше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4714884"/>
            <a:ext cx="2643206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</a:rPr>
              <a:t>: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900" b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XVIII. </a:t>
            </a:r>
            <a:r>
              <a:rPr lang="ru-RU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Основные гигиенические и противоэпидемические мероприятия, проводимые медицинским персоналом в ДОО</a:t>
            </a:r>
          </a:p>
          <a:p>
            <a:pPr>
              <a:buNone/>
            </a:pPr>
            <a:r>
              <a:rPr lang="ru-RU" sz="19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Сведения о проведении медосмотров, прививок, контроля за санитарным состоянием помещений.</a:t>
            </a:r>
          </a:p>
          <a:p>
            <a:pPr>
              <a:buNone/>
            </a:pP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XIX. </a:t>
            </a:r>
            <a:r>
              <a:rPr lang="ru-RU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прохождению профилактических медицинских осмотров, гигиенического воспитания и обучения, личной гигиене персонала.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п.19.1. Персонал ДОО проходит предварительные, при поступлении на работу, и периодические медицинские осмотры, аттестацию на знание настоящих санитарных норм не реже 1 раза в 2 года, лица, участвующие в раздаче пищи детям – не реже 1 раза в год.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п.19.3. Ежедневно, перед началом работы проводится осмотр работников, связанных с приготовлением и раздачей пищи с отметкой в Журнале здоровья.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Не допускаются к работе лица с ангинами, катаральными явлениями верхних дыхательных путей, гнойничковыми заболеваниями рук, при подозрении на инфекционные заболевания. При наличии порезов,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ожегов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они могут быть допущены к работе при условии работы в перчатках.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</a:rPr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п.19.6. Воспитатели и помощники воспитателей обеспечиваются спецодеждой (халаты светлых тонов).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п.19.7. Перед входом в туалетную комнату персонал должен снимать халат и после выхода тщательно мыть руки с мылом; не допускается пользоваться детским туалетом. 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п.19.8. У помощника воспитателя должны быть: фартук, колпак или косынка для раздачи пищи, фартук для мытья посуды и специальный темный халат для уборки помещений.</a:t>
            </a:r>
            <a:endParaRPr lang="ru-RU" sz="19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XX. </a:t>
            </a:r>
            <a:r>
              <a:rPr lang="ru-RU" sz="19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соблюдению санитарных правил.</a:t>
            </a:r>
          </a:p>
          <a:p>
            <a:pPr>
              <a:buNone/>
            </a:pPr>
            <a:r>
              <a:rPr lang="ru-RU" sz="19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Информация об ответственности за соблюдением настоящих правил.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п.20.3. За нарушение санитарного законодательства руководитель ДОО, а также работники, нарушившие требования настоящих санитарных правил несут ответственность в порядке, установленном законодательством РФ.</a:t>
            </a:r>
          </a:p>
          <a:p>
            <a:pPr>
              <a:buNone/>
            </a:pPr>
            <a:endParaRPr lang="ru-RU" sz="16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b="1" i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600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мишка мое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929198"/>
            <a:ext cx="2643182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Приложения к 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СанПиН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</a:rPr>
              <a:t>:</a:t>
            </a:r>
            <a:endParaRPr lang="ru-RU" sz="28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Рекомендуемые площади помещений;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 Требования к температуре воздуха в помещениях;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Рекомендуемый перечень оборудования пищеблока;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Формы документов для организации питания;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Перечень продуктов, которые не допускается использовать в питании детей;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Рекомендуемые суточные наборы продуктов и примерное меню;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92D050"/>
                </a:solidFill>
              </a:rPr>
              <a:t>Форма журнала здоровья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2D050"/>
                </a:solidFill>
              </a:rPr>
              <a:t>Спасибо за внимание!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6" name="Содержимое 5" descr="тетя санпи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7737" y="1600200"/>
            <a:ext cx="4708525" cy="470852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 (</a:t>
            </a: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СанПиН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утверждены ПОСТАНОВЛЕНИЕМ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 15 мая 2013 года № 26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Главного  государственного санитарного врача Российской Федерации Г. Онищенко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СанПиН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2.4.1.3049-13 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(с изменениями на 27 августа 2015 года)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</a:rPr>
              <a:t/>
            </a:r>
            <a:b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+mn-lt"/>
              </a:rPr>
            </a:br>
            <a:endParaRPr lang="ru-RU" sz="24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Санитарные правила </a:t>
            </a:r>
            <a:b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</a:br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устанавливают требования к:</a:t>
            </a:r>
            <a:endParaRPr lang="ru-RU" sz="28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Условиям размещения дошкольных образовательных организаций (далее ДОО)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Оборудованию и содержанию территории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Помещениям, их оборудованию и содержанию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4. Естественному и искусственному освещению помещений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5. Отоплению и вентиляции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6. Водоснабжению и канализации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7. Организации питания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8. Приему детей в ДОО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9. Организации режима дня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10. Организации физического воспитания</a:t>
            </a:r>
          </a:p>
          <a:p>
            <a:pPr marL="594360" indent="-457200">
              <a:buNone/>
            </a:pPr>
            <a:r>
              <a:rPr lang="ru-RU" sz="2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11. Личной гигиене персонала</a:t>
            </a:r>
            <a:endParaRPr lang="ru-RU" sz="24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Рисунок 4" descr="маша санпи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714752"/>
            <a:ext cx="250033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effectLst/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235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I.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Общие положения</a:t>
            </a:r>
          </a:p>
          <a:p>
            <a:pPr marL="651510" indent="-514350"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Раздел  раскрывает основные понятия: на что направлен </a:t>
            </a:r>
            <a:r>
              <a:rPr lang="ru-RU" sz="18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СанПиН</a:t>
            </a: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режим функционирования, количественные нормативы детей в группах.</a:t>
            </a:r>
          </a:p>
          <a:p>
            <a:pPr marL="651510" indent="-514350"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п.1.9. Количество детей в группах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общеразвивающей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направленности определяется из расчета площади групповой (игровой комнаты) – для групп раннего возраста не менее 2,5 кв.м. на 1 ребенка; дошкольного возраста (3-7 лет) – не менее 2 кв.м. на 1 ребенка.</a:t>
            </a:r>
          </a:p>
          <a:p>
            <a:pPr marL="651510" indent="-514350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</a:t>
            </a:r>
            <a:r>
              <a:rPr lang="en-US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sz="20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размещению ДОО</a:t>
            </a:r>
          </a:p>
          <a:p>
            <a:pPr marL="651510" indent="-514350"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указывается место, где могут размещаться ДОО</a:t>
            </a:r>
          </a:p>
          <a:p>
            <a:pPr marL="651510" indent="-514350">
              <a:buNone/>
            </a:pP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III. </a:t>
            </a:r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оборудованию и содержанию территорий дошкольных образовательных организаций</a:t>
            </a:r>
          </a:p>
          <a:p>
            <a:pPr marL="651510" indent="-514350"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содержатся требования к ограждению территории, использованию зеленых насаждений, размещению различных зон и участков, покрытию; правила уборки территории.</a:t>
            </a:r>
          </a:p>
          <a:p>
            <a:pPr marL="651510" indent="-514350"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Территорию ДОО рекомендуется по периметру ограждать забором  и полосой зеленых насаждений. Зеленые насаждения используют для разделения групповых площадок друг от друга. Не проводится посадка плодоносящих деревьев и кустарников, ядовитых и колючих растений. Песочницы в отсутствие детей необходимо закрывать во избежание загрязнения песка. При сухой и жаркой погоде  полив территории  проводят не менее 2 раз в день.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effectLst/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effectLst/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IV.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Требования к зданию, помещениям, оборудованию и их содержанию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содержатся требования к этажности зданий ДОО, размещению групповых ячеек, определен набор помещений, правила проветривания помещений, требования к оконным конструкциям.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Здание ДОО должно иметь этажность не выше трех. Групповые ячейки для детей до 3 лет располагаются на 1 этаже.</a:t>
            </a:r>
          </a:p>
          <a:p>
            <a:pPr>
              <a:buNone/>
            </a:pPr>
            <a:r>
              <a:rPr lang="ru-RU" sz="2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п.4.11. Спальни в период бодрствования детей допускается использовать для организации игровой  и образовательной деятельности. При этом должен строго соблюдаться режим проветривания. Влажная уборка спальни проводится ежедневно не менее чем за 30 минут до сна при постоянном проветривании не менее 30 минут.</a:t>
            </a:r>
          </a:p>
          <a:p>
            <a:pPr>
              <a:buNone/>
            </a:pPr>
            <a:r>
              <a:rPr lang="ru-RU" sz="2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п.4.15. Конструкция окон должна предусматривать возможность организации проветривания  помещений для детей.</a:t>
            </a:r>
          </a:p>
          <a:p>
            <a:pPr>
              <a:buNone/>
            </a:pPr>
            <a:r>
              <a:rPr lang="ru-RU" sz="2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п.4.17. Музыкальный и спортивный залы не должны быть проходными.</a:t>
            </a:r>
          </a:p>
          <a:p>
            <a:pPr>
              <a:buNone/>
            </a:pPr>
            <a:r>
              <a:rPr lang="ru-RU" sz="21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п.4.32. Питание детей организуется в помещении групповой. Доставка пищи осуществляется в специальных промаркированных закрытых емкостях. Маркировка должна предусматривать групповую принадлежность и вид блюда (первое, второе, третье).</a:t>
            </a:r>
          </a:p>
          <a:p>
            <a:pPr>
              <a:buNone/>
            </a:pPr>
            <a:r>
              <a:rPr lang="en-US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V. </a:t>
            </a:r>
            <a:r>
              <a:rPr lang="ru-RU" sz="2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внутренней отделке помещений ДОО</a:t>
            </a:r>
          </a:p>
          <a:p>
            <a:pPr>
              <a:buNone/>
            </a:pPr>
            <a:r>
              <a:rPr lang="ru-RU" sz="23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содержатся требования к потолкам, стенам, полам и материалам, которые можно использовать при их отделке или ремонте.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размещению оборудования в помещениях ДОО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содержится информация о правилах размещения оборудования в помещениях различного назначения, требования к материалам, из которых изготовлено оборудование, определены размеры детской мебели для детей различных возрастов, правила размещения детских кроваток, требования к санузлам и помещениям для персонала.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п.6.9. При использовании маркерной доски цвет маркера должен быть контрастным, четко виден.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п.6.10.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Мягконабивные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пенолатексные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ворсованные игрушки для детей дошкольного возраста следует использовать только в качестве дидактических пособий.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п.6.11. Размещение аквариумов, животных, птиц в помещениях групповых не допускается.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VII.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Требования к естественному и искусственному освещению помещений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содержится информация о правилах чистки окон и размещения мебели относительно источников света, материалах, используемых для защиты от солнца, требования к искусственным источникам света.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п.7.5. Не рекомендуется размещать цветы в горшках на подоконниках в групповых и спальных помещениях.</a:t>
            </a:r>
          </a:p>
          <a:p>
            <a:pPr>
              <a:buNone/>
            </a:pPr>
            <a:endParaRPr lang="ru-RU" sz="20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1800" b="1" i="1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VIII.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отоплению и вентиляции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содержатся требования к обогревательным и отопительным приборам, правила проветривания помещений, температурному режиму в помещениях.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п.8.5. Все помещения ДОО ежедневно проветриваются. Сквозное проветривание не менее 10 минут через каждые 1,5 часа. Проветривание через туалетные не допускается. В присутствии детей допускается широкая </a:t>
            </a:r>
            <a:r>
              <a:rPr lang="ru-RU" sz="1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одностороняя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аэрация в теплое время года.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п.8.6. Длительность проветривания зависит от температуры наружного воздуха, направления ветра, эффективности отопления. Проветривание проводится в отсутствие детей и заканчивается за 30 минут до их прихода  детей. Допустимое снижение температуры при проветривании не более  чем на 2-4˚ С. В спальне сквозное проветривание проводится до сна. При одностороннем проветривании во время сна фрамуги закрывают за 30 минут до подъема. В теплое время года организуется сон при открытых фрамугах.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IX.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водоснабжению и канализации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раскрыты требования к устройству канализации и правила водоснабжения ДОО.</a:t>
            </a:r>
            <a:endParaRPr lang="ru-RU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X.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Требования к ДОО и группам для детей с ограниченными возможностями здоровья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разделе описаны виды групп для детей с ОВЗ, правила оборудования территории и помещений, площадь, система освещения для детей разных категорий.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  <a:latin typeface="+mn-lt"/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  <a:latin typeface="+mn-lt"/>
              </a:rPr>
              <a:t>:</a:t>
            </a:r>
            <a:endParaRPr lang="ru-RU" sz="28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приему детей в ДОО, режиму дня и организации воспитательно-образовательного процесса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Раздел содержит правила приема детей после заболевания, сроки прохождения медосмотра, требования к режиму, организации прогулок, сна, длительности занятий, объему образовательной деятельности.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п.11.2. Ежедневный утренний прием проводится воспитателями, которые спрашивают родителей о состоянии здоровья детей. По показаниям (при наличии катаральных явлений, явлений интоксикации) ребенку проводится термометрия. Выявленные больные дети в ДОО не принимаются; заболевшие в течение дня изолируются от здоровых детей (временно в помещениях медицинского блока) до прихода родителей или госпитализации.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п.11.3. После перенесенного заболевания или отсутствия более 5 дней (за исключением выходных и праздничных дней) детей принимают только при наличии справки с указанием диагноза, длительности заболевания, сведений об отсутствии контакта с инфекционными больными.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п.11.5. Рекомендуемая продолжительность ежедневных прогулок 3-4 часа. При температуре ниже  минус 15˚ С и скорости ветра  более 7 м/с продолжительность прогулки рекомендуется сокращать.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п.11.8.  На самостоятельную деятельность детей от 3 до 7 лет в режиме дня должно отводиться не менее 3-4 часов.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п.11.10. Продолжительность НОД с 3 до 4 лет не более 15 минут, от 4 до 5 лет – не более 20 минут, от 5 до 6 лет – не более 25 минут, от 6 до 7 лет – не более 30 минут.</a:t>
            </a:r>
          </a:p>
          <a:p>
            <a:pPr>
              <a:buNone/>
            </a:pPr>
            <a:endParaRPr lang="ru-RU" sz="1800" b="1" i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92D050"/>
                </a:solidFill>
              </a:rPr>
              <a:t>Структура </a:t>
            </a:r>
            <a:r>
              <a:rPr lang="ru-RU" sz="2800" dirty="0" err="1" smtClean="0">
                <a:solidFill>
                  <a:srgbClr val="92D050"/>
                </a:solidFill>
              </a:rPr>
              <a:t>СанПиН</a:t>
            </a:r>
            <a:r>
              <a:rPr lang="ru-RU" sz="2800" dirty="0" smtClean="0">
                <a:solidFill>
                  <a:srgbClr val="92D050"/>
                </a:solidFill>
              </a:rPr>
              <a:t>:</a:t>
            </a:r>
            <a:endParaRPr lang="ru-RU" sz="2800" i="1" dirty="0">
              <a:solidFill>
                <a:srgbClr val="92D050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п.11.11. Максимально допустимый </a:t>
            </a:r>
            <a:r>
              <a:rPr lang="ru-RU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объем</a:t>
            </a: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образовательной нагрузки в первой половине дня в мл., ср. группах – не более 30 и 40 минут, в старшей и подготовительной группе – 45 минут и 1,5 часа соответственно.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п.11.12. Образовательная деятельность с детьми старшего дошкольного возраста может осуществляться во 2 половине дня не более 25-30 минут в день.</a:t>
            </a:r>
            <a:endParaRPr lang="ru-RU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организации физического воспитания</a:t>
            </a:r>
          </a:p>
          <a:p>
            <a:pPr>
              <a:buNone/>
            </a:pPr>
            <a:r>
              <a:rPr lang="ru-RU" sz="1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Сведения о количестве детей на физкультурных занятиях, длительности занятий, рекомендуемых формах физического воспитания, требования к закаливанию детей, правила организации занятий в бассейне</a:t>
            </a:r>
            <a:endParaRPr lang="ru-RU" sz="1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XIII.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оборудованию пищеблока, инвентарю, посуде</a:t>
            </a:r>
          </a:p>
          <a:p>
            <a:pPr>
              <a:buNone/>
            </a:pPr>
            <a:r>
              <a:rPr lang="en-US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XIV. </a:t>
            </a:r>
            <a:r>
              <a:rPr lang="ru-RU" sz="1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условиям хранения, приготовления и реализации пищевых продуктов и кулинарных изделий</a:t>
            </a:r>
          </a:p>
          <a:p>
            <a:pPr>
              <a:buNone/>
            </a:pPr>
            <a:r>
              <a:rPr lang="ru-RU" sz="1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Разделы содержат подробную информацию о правилах оборудования в помещениях для организации питания детей, правила приема и хранения продуктов, приготовления и приема пищи, правила уборки помещений, предназначенных для организации питания детей.</a:t>
            </a:r>
          </a:p>
          <a:p>
            <a:pPr>
              <a:buNone/>
            </a:pPr>
            <a:endParaRPr lang="ru-RU" sz="18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санпин питани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48" y="5214950"/>
            <a:ext cx="1101853" cy="15204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503</TotalTime>
  <Words>2050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 </vt:lpstr>
      <vt:lpstr>Санитарно-эпидемиологические требования к устройству, содержанию и организации режима работы дошкольных образовательных организаций (СанПиН) утверждены ПОСТАНОВЛЕНИЕМ от 15 мая 2013 года № 26 Главного  государственного санитарного врача Российской Федерации Г. Онищенко СанПиН 2.4.1.3049-13  (с изменениями на 27 августа 2015 года)  </vt:lpstr>
      <vt:lpstr>Санитарные правила  устанавливают требования к: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Структура СанПиН:</vt:lpstr>
      <vt:lpstr>Приложения к СанПиН: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 высшего профессионального образования «МОСКОВСКИЙ ПЕДАГОГИЧЕСКИЙ ГОСУДАРСТВЕННЫЙ УНИВЕРСИТЕТ» (МПГУ) </dc:title>
  <cp:lastModifiedBy>Aspire</cp:lastModifiedBy>
  <cp:revision>59</cp:revision>
  <dcterms:modified xsi:type="dcterms:W3CDTF">2016-02-25T07:55:41Z</dcterms:modified>
</cp:coreProperties>
</file>