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84" r:id="rId3"/>
    <p:sldId id="286" r:id="rId4"/>
    <p:sldId id="276" r:id="rId5"/>
    <p:sldId id="289" r:id="rId6"/>
    <p:sldId id="288" r:id="rId7"/>
    <p:sldId id="285" r:id="rId8"/>
    <p:sldId id="28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00066"/>
    <a:srgbClr val="CC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E5F2721-8E8B-4FAE-AB32-3550259F1A06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F2721-8E8B-4FAE-AB32-3550259F1A06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F2721-8E8B-4FAE-AB32-3550259F1A06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F2721-8E8B-4FAE-AB32-3550259F1A06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E5F2721-8E8B-4FAE-AB32-3550259F1A06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F2721-8E8B-4FAE-AB32-3550259F1A06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F2721-8E8B-4FAE-AB32-3550259F1A06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F2721-8E8B-4FAE-AB32-3550259F1A06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F2721-8E8B-4FAE-AB32-3550259F1A06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E5F2721-8E8B-4FAE-AB32-3550259F1A06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E5F2721-8E8B-4FAE-AB32-3550259F1A06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E5F2721-8E8B-4FAE-AB32-3550259F1A06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18\&#1056;&#1072;&#1073;&#1086;&#1095;&#1080;&#1081;%20&#1089;&#1090;&#1086;&#1083;\&#1042;&#1077;&#1089;&#1085;&#1072;%20&#1063;&#1072;&#1081;&#1082;&#1086;&#1074;&#1089;&#1082;&#1080;&#1081;.mp3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еша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714488"/>
            <a:ext cx="66437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  <a:latin typeface="Comic Sans MS" pitchFamily="66" charset="0"/>
              </a:rPr>
              <a:t>Урок литературного чтения</a:t>
            </a:r>
            <a:endParaRPr lang="ru-RU" sz="54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50825" y="333375"/>
            <a:ext cx="83534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FF0000"/>
                </a:solidFill>
                <a:latin typeface="Century Schoolbook" pitchFamily="18" charset="0"/>
              </a:rPr>
              <a:t>Учись отчётливо произносить звуки.</a:t>
            </a:r>
          </a:p>
          <a:p>
            <a:pPr algn="ctr"/>
            <a:endParaRPr lang="ru-RU" altLang="ru-RU" sz="2000" b="1">
              <a:solidFill>
                <a:srgbClr val="FF0000"/>
              </a:solidFill>
              <a:latin typeface="Century Schoolbook" pitchFamily="18" charset="0"/>
            </a:endParaRPr>
          </a:p>
          <a:p>
            <a:r>
              <a:rPr lang="ru-RU" altLang="ru-RU" sz="2000">
                <a:solidFill>
                  <a:srgbClr val="0070C0"/>
                </a:solidFill>
                <a:latin typeface="Century Schoolbook" pitchFamily="18" charset="0"/>
              </a:rPr>
              <a:t>Са – са – са </a:t>
            </a:r>
            <a:r>
              <a:rPr lang="ru-RU" altLang="ru-RU" sz="2000">
                <a:latin typeface="Century Schoolbook" pitchFamily="18" charset="0"/>
              </a:rPr>
              <a:t>– в лесу бегает  _______ ;</a:t>
            </a:r>
          </a:p>
          <a:p>
            <a:r>
              <a:rPr lang="ru-RU" altLang="ru-RU" sz="2000">
                <a:solidFill>
                  <a:srgbClr val="0070C0"/>
                </a:solidFill>
                <a:latin typeface="Century Schoolbook" pitchFamily="18" charset="0"/>
              </a:rPr>
              <a:t>Со – со – со </a:t>
            </a:r>
            <a:r>
              <a:rPr lang="ru-RU" altLang="ru-RU" sz="2000">
                <a:latin typeface="Century Schoolbook" pitchFamily="18" charset="0"/>
              </a:rPr>
              <a:t>– у Вовы ____________ ;</a:t>
            </a:r>
          </a:p>
          <a:p>
            <a:r>
              <a:rPr lang="ru-RU" altLang="ru-RU" sz="2000">
                <a:solidFill>
                  <a:srgbClr val="0070C0"/>
                </a:solidFill>
                <a:latin typeface="Century Schoolbook" pitchFamily="18" charset="0"/>
              </a:rPr>
              <a:t>Ос – ос – ос </a:t>
            </a:r>
            <a:r>
              <a:rPr lang="ru-RU" altLang="ru-RU" sz="2000">
                <a:latin typeface="Century Schoolbook" pitchFamily="18" charset="0"/>
              </a:rPr>
              <a:t>– на поляне много ____  ;</a:t>
            </a:r>
          </a:p>
          <a:p>
            <a:r>
              <a:rPr lang="ru-RU" altLang="ru-RU" sz="2000">
                <a:solidFill>
                  <a:srgbClr val="0070C0"/>
                </a:solidFill>
                <a:latin typeface="Century Schoolbook" pitchFamily="18" charset="0"/>
              </a:rPr>
              <a:t>Су – су – су </a:t>
            </a:r>
            <a:r>
              <a:rPr lang="ru-RU" altLang="ru-RU" sz="2000">
                <a:latin typeface="Century Schoolbook" pitchFamily="18" charset="0"/>
              </a:rPr>
              <a:t>– было холодно в _____ ;</a:t>
            </a:r>
          </a:p>
          <a:p>
            <a:r>
              <a:rPr lang="ru-RU" altLang="ru-RU" sz="2000">
                <a:solidFill>
                  <a:srgbClr val="0070C0"/>
                </a:solidFill>
                <a:latin typeface="Century Schoolbook" pitchFamily="18" charset="0"/>
              </a:rPr>
              <a:t>Усь – усь – усь </a:t>
            </a:r>
            <a:r>
              <a:rPr lang="ru-RU" altLang="ru-RU" sz="2000">
                <a:latin typeface="Century Schoolbook" pitchFamily="18" charset="0"/>
              </a:rPr>
              <a:t>– на лугу пасётся ___.</a:t>
            </a:r>
          </a:p>
          <a:p>
            <a:endParaRPr lang="ru-RU" altLang="ru-RU" sz="2000">
              <a:latin typeface="Century Schoolbook" pitchFamily="18" charset="0"/>
            </a:endParaRPr>
          </a:p>
          <a:p>
            <a:pPr algn="ctr"/>
            <a:r>
              <a:rPr lang="ru-RU" altLang="ru-RU" sz="2000" b="1">
                <a:solidFill>
                  <a:srgbClr val="FF0000"/>
                </a:solidFill>
                <a:latin typeface="Century Schoolbook" pitchFamily="18" charset="0"/>
              </a:rPr>
              <a:t>Читай без ошибок. </a:t>
            </a:r>
            <a:r>
              <a:rPr lang="ru-RU" altLang="ru-RU" sz="2000">
                <a:latin typeface="Century Schoolbook" pitchFamily="18" charset="0"/>
              </a:rPr>
              <a:t>Произноси быстро.</a:t>
            </a:r>
          </a:p>
          <a:p>
            <a:pPr algn="ctr"/>
            <a:endParaRPr lang="ru-RU" altLang="ru-RU" sz="2000">
              <a:latin typeface="Century Schoolbook" pitchFamily="18" charset="0"/>
            </a:endParaRPr>
          </a:p>
          <a:p>
            <a:r>
              <a:rPr lang="ru-RU" altLang="ru-RU" sz="2000">
                <a:latin typeface="Century Schoolbook" pitchFamily="18" charset="0"/>
              </a:rPr>
              <a:t>Купила бабуся бусы Марусе.</a:t>
            </a:r>
          </a:p>
          <a:p>
            <a:endParaRPr lang="ru-RU" altLang="ru-RU" sz="2000">
              <a:latin typeface="Century Schoolbook" pitchFamily="18" charset="0"/>
            </a:endParaRPr>
          </a:p>
          <a:p>
            <a:pPr algn="ctr"/>
            <a:r>
              <a:rPr lang="ru-RU" altLang="ru-RU" sz="2000" b="1">
                <a:solidFill>
                  <a:srgbClr val="FF0000"/>
                </a:solidFill>
                <a:latin typeface="Century Schoolbook" pitchFamily="18" charset="0"/>
              </a:rPr>
              <a:t>Восстанови текст.</a:t>
            </a:r>
          </a:p>
          <a:p>
            <a:r>
              <a:rPr lang="ru-RU" altLang="ru-RU" sz="2000">
                <a:latin typeface="Century Schoolbook" pitchFamily="18" charset="0"/>
              </a:rPr>
              <a:t>Надо, надо умы____________</a:t>
            </a:r>
          </a:p>
          <a:p>
            <a:r>
              <a:rPr lang="ru-RU" altLang="ru-RU" sz="2000">
                <a:latin typeface="Century Schoolbook" pitchFamily="18" charset="0"/>
              </a:rPr>
              <a:t>По ут______ и вече________ ,</a:t>
            </a:r>
          </a:p>
          <a:p>
            <a:r>
              <a:rPr lang="ru-RU" altLang="ru-RU" sz="2000">
                <a:latin typeface="Century Schoolbook" pitchFamily="18" charset="0"/>
              </a:rPr>
              <a:t>А нечистым тру____________</a:t>
            </a:r>
          </a:p>
          <a:p>
            <a:r>
              <a:rPr lang="ru-RU" altLang="ru-RU" sz="2000">
                <a:latin typeface="Century Schoolbook" pitchFamily="18" charset="0"/>
              </a:rPr>
              <a:t>Стыд  и   с________!</a:t>
            </a:r>
          </a:p>
          <a:p>
            <a:r>
              <a:rPr lang="ru-RU" altLang="ru-RU" sz="2000">
                <a:latin typeface="Century Schoolbook" pitchFamily="18" charset="0"/>
              </a:rPr>
              <a:t>С________ и срам!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3214688"/>
            <a:ext cx="324485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357430"/>
            <a:ext cx="5015507" cy="3539515"/>
          </a:xfrm>
          <a:prstGeom prst="rect">
            <a:avLst/>
          </a:prstGeom>
        </p:spPr>
      </p:pic>
      <p:pic>
        <p:nvPicPr>
          <p:cNvPr id="3" name="Picture 2" descr="C:\Users\Леша\Desktop\im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Весна Чайковски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429000"/>
            <a:ext cx="1143008" cy="88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1643050"/>
            <a:ext cx="5616980" cy="4173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500174"/>
            <a:ext cx="5429256" cy="42081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571612"/>
            <a:ext cx="5735672" cy="4047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500174"/>
            <a:ext cx="5786478" cy="419933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428736"/>
            <a:ext cx="5857607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14290"/>
            <a:ext cx="5572164" cy="6429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214289"/>
            <a:ext cx="5643602" cy="6408789"/>
          </a:xfrm>
          <a:prstGeom prst="rect">
            <a:avLst/>
          </a:prstGeom>
        </p:spPr>
      </p:pic>
      <p:pic>
        <p:nvPicPr>
          <p:cNvPr id="27" name="Picture 2" descr="http://www.drawnground.co.uk/wp-content/gallery/tretyakov-gallery/rooks-returne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1"/>
            <a:ext cx="578647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1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1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1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1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1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1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1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1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ша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620688"/>
            <a:ext cx="74888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Segoe Script" pitchFamily="34" charset="0"/>
              </a:rPr>
              <a:t>   </a:t>
            </a:r>
            <a:r>
              <a:rPr lang="ru-RU" sz="5400" b="1" i="1" dirty="0" smtClean="0">
                <a:solidFill>
                  <a:schemeClr val="bg1"/>
                </a:solidFill>
                <a:latin typeface="Comic Sans MS" pitchFamily="66" charset="0"/>
              </a:rPr>
              <a:t>Люблю </a:t>
            </a:r>
          </a:p>
          <a:p>
            <a:r>
              <a:rPr lang="ru-RU" sz="5400" b="1" i="1" dirty="0" smtClean="0">
                <a:solidFill>
                  <a:schemeClr val="bg1"/>
                </a:solidFill>
                <a:latin typeface="Comic Sans MS" pitchFamily="66" charset="0"/>
              </a:rPr>
              <a:t>    </a:t>
            </a:r>
            <a:r>
              <a:rPr lang="ru-RU" sz="5400" b="1" i="1" dirty="0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ru-RU" sz="5400" b="1" i="1" dirty="0" smtClean="0">
                <a:solidFill>
                  <a:schemeClr val="bg1"/>
                </a:solidFill>
                <a:latin typeface="Comic Sans MS" pitchFamily="66" charset="0"/>
              </a:rPr>
              <a:t>природу   </a:t>
            </a:r>
          </a:p>
          <a:p>
            <a:r>
              <a:rPr lang="ru-RU" sz="5400" b="1" i="1" dirty="0" smtClean="0">
                <a:solidFill>
                  <a:schemeClr val="bg1"/>
                </a:solidFill>
                <a:latin typeface="Comic Sans MS" pitchFamily="66" charset="0"/>
              </a:rPr>
              <a:t>      </a:t>
            </a:r>
            <a:r>
              <a:rPr lang="ru-RU" sz="5400" b="1" i="1" dirty="0" smtClean="0">
                <a:solidFill>
                  <a:schemeClr val="bg1"/>
                </a:solidFill>
                <a:latin typeface="Comic Sans MS" pitchFamily="66" charset="0"/>
              </a:rPr>
              <a:t>       </a:t>
            </a:r>
            <a:r>
              <a:rPr lang="ru-RU" sz="5400" b="1" i="1" dirty="0" smtClean="0">
                <a:solidFill>
                  <a:schemeClr val="bg1"/>
                </a:solidFill>
                <a:latin typeface="Comic Sans MS" pitchFamily="66" charset="0"/>
              </a:rPr>
              <a:t>русскую!</a:t>
            </a:r>
          </a:p>
          <a:p>
            <a:r>
              <a:rPr lang="ru-RU" sz="5400" b="1" i="1" dirty="0" smtClean="0">
                <a:solidFill>
                  <a:schemeClr val="bg1"/>
                </a:solidFill>
                <a:latin typeface="Comic Sans MS" pitchFamily="66" charset="0"/>
              </a:rPr>
              <a:t>                    </a:t>
            </a:r>
          </a:p>
          <a:p>
            <a:pPr algn="ctr"/>
            <a:r>
              <a:rPr lang="ru-RU" sz="5400" b="1" i="1" dirty="0" smtClean="0">
                <a:solidFill>
                  <a:schemeClr val="bg1"/>
                </a:solidFill>
                <a:latin typeface="Comic Sans MS" pitchFamily="66" charset="0"/>
              </a:rPr>
              <a:t>Весна</a:t>
            </a:r>
            <a:endParaRPr lang="ru-RU" sz="54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 flipV="1">
            <a:off x="1732395" y="3798332"/>
            <a:ext cx="341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9" name="Рисунок 3" descr="солнце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3044443" cy="25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http://www.stihi.ru/pics/2012/04/11/5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90"/>
            <a:ext cx="4970356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еша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5929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</a:rPr>
              <a:t>Средства выразительности</a:t>
            </a:r>
            <a:endParaRPr lang="ru-RU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214554"/>
            <a:ext cx="5786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  <a:latin typeface="Comic Sans MS" pitchFamily="66" charset="0"/>
              </a:rPr>
              <a:t>Метафора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  <a:latin typeface="Comic Sans MS" pitchFamily="66" charset="0"/>
              </a:rPr>
              <a:t>Олицетворение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  <a:latin typeface="Comic Sans MS" pitchFamily="66" charset="0"/>
              </a:rPr>
              <a:t>Эпитеты 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еша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428604"/>
            <a:ext cx="735811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</a:rPr>
              <a:t>Выберите и продолжите любое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</a:rPr>
              <a:t>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</a:rPr>
              <a:t>   предложение: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</a:rPr>
              <a:t>Сегодня на уроке я узнал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</a:rPr>
              <a:t> (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</a:rPr>
              <a:t>вспомнил)…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</a:rPr>
              <a:t>В ходе работы удалось научиться…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</a:rPr>
              <a:t>Порадовался тому, что…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</a:rPr>
              <a:t>На этом уроке я похвалил бы себя за…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</a:rPr>
              <a:t>Сегодня я сумел…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</a:rPr>
              <a:t>После урока мне захотелось…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</a:p>
        </p:txBody>
      </p:sp>
      <p:pic>
        <p:nvPicPr>
          <p:cNvPr id="4" name="Picture 5" descr="antn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572140"/>
            <a:ext cx="1203549" cy="104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C:\Documents and Settings\Yulia\Мои документы\Анимации\Анимации\Смайлики\36_2_2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715140" y="3214686"/>
            <a:ext cx="1000132" cy="857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еша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196752"/>
            <a:ext cx="62646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3" descr="солнце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143248"/>
            <a:ext cx="3786214" cy="311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649</TotalTime>
  <Words>162</Words>
  <Application>Microsoft Office PowerPoint</Application>
  <PresentationFormat>Экран (4:3)</PresentationFormat>
  <Paragraphs>37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Леша</cp:lastModifiedBy>
  <cp:revision>50</cp:revision>
  <dcterms:created xsi:type="dcterms:W3CDTF">2013-11-02T07:50:24Z</dcterms:created>
  <dcterms:modified xsi:type="dcterms:W3CDTF">2016-03-13T17:43:35Z</dcterms:modified>
</cp:coreProperties>
</file>