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6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2A0B8C7-8849-42C8-9777-A8BE73733FA5}" type="datetimeFigureOut">
              <a:rPr lang="ru-RU" smtClean="0"/>
              <a:pPr/>
              <a:t>11.03.2016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8F8E5A-95DD-4FC3-BFAD-0DB99646050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B8C7-8849-42C8-9777-A8BE73733FA5}" type="datetimeFigureOut">
              <a:rPr lang="ru-RU" smtClean="0"/>
              <a:pPr/>
              <a:t>11.03.2016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F8E5A-95DD-4FC3-BFAD-0DB99646050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2A0B8C7-8849-42C8-9777-A8BE73733FA5}" type="datetimeFigureOut">
              <a:rPr lang="ru-RU" smtClean="0"/>
              <a:pPr/>
              <a:t>11.03.2016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B8F8E5A-95DD-4FC3-BFAD-0DB99646050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B8C7-8849-42C8-9777-A8BE73733FA5}" type="datetimeFigureOut">
              <a:rPr lang="ru-RU" smtClean="0"/>
              <a:pPr/>
              <a:t>11.03.2016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B8F8E5A-95DD-4FC3-BFAD-0DB99646050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B8C7-8849-42C8-9777-A8BE73733FA5}" type="datetimeFigureOut">
              <a:rPr lang="ru-RU" smtClean="0"/>
              <a:pPr/>
              <a:t>11.03.2016</a:t>
            </a:fld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B8F8E5A-95DD-4FC3-BFAD-0DB99646050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2A0B8C7-8849-42C8-9777-A8BE73733FA5}" type="datetimeFigureOut">
              <a:rPr lang="ru-RU" smtClean="0"/>
              <a:pPr/>
              <a:t>11.03.2016</a:t>
            </a:fld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B8F8E5A-95DD-4FC3-BFAD-0DB99646050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2A0B8C7-8849-42C8-9777-A8BE73733FA5}" type="datetimeFigureOut">
              <a:rPr lang="ru-RU" smtClean="0"/>
              <a:pPr/>
              <a:t>11.03.2016</a:t>
            </a:fld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B8F8E5A-95DD-4FC3-BFAD-0DB99646050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 dirty="0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B8C7-8849-42C8-9777-A8BE73733FA5}" type="datetimeFigureOut">
              <a:rPr lang="ru-RU" smtClean="0"/>
              <a:pPr/>
              <a:t>11.03.2016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B8F8E5A-95DD-4FC3-BFAD-0DB99646050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B8C7-8849-42C8-9777-A8BE73733FA5}" type="datetimeFigureOut">
              <a:rPr lang="ru-RU" smtClean="0"/>
              <a:pPr/>
              <a:t>11.03.2016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8F8E5A-95DD-4FC3-BFAD-0DB99646050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0B8C7-8849-42C8-9777-A8BE73733FA5}" type="datetimeFigureOut">
              <a:rPr lang="ru-RU" smtClean="0"/>
              <a:pPr/>
              <a:t>11.03.2016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B8F8E5A-95DD-4FC3-BFAD-0DB99646050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2A0B8C7-8849-42C8-9777-A8BE73733FA5}" type="datetimeFigureOut">
              <a:rPr lang="ru-RU" smtClean="0"/>
              <a:pPr/>
              <a:t>11.03.2016</a:t>
            </a:fld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B8F8E5A-95DD-4FC3-BFAD-0DB99646050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2A0B8C7-8849-42C8-9777-A8BE73733FA5}" type="datetimeFigureOut">
              <a:rPr lang="ru-RU" smtClean="0"/>
              <a:pPr/>
              <a:t>11.03.2016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B8F8E5A-95DD-4FC3-BFAD-0DB99646050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62200" y="1268760"/>
            <a:ext cx="6026224" cy="1656184"/>
          </a:xfrm>
        </p:spPr>
        <p:txBody>
          <a:bodyPr/>
          <a:lstStyle/>
          <a:p>
            <a:r>
              <a:rPr lang="ru-RU" dirty="0" smtClean="0"/>
              <a:t>Формирование УУД в НАЧАЛЬНОЙ ШКОЛЕ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2200" y="4221088"/>
            <a:ext cx="5810200" cy="1008113"/>
          </a:xfrm>
        </p:spPr>
        <p:txBody>
          <a:bodyPr/>
          <a:lstStyle/>
          <a:p>
            <a:r>
              <a:rPr lang="ru-RU" dirty="0" smtClean="0"/>
              <a:t>Родионова О.И.</a:t>
            </a:r>
          </a:p>
          <a:p>
            <a:r>
              <a:rPr lang="ru-RU" dirty="0" smtClean="0"/>
              <a:t>учитель начальных классов.</a:t>
            </a:r>
            <a:endParaRPr lang="ru-RU" dirty="0"/>
          </a:p>
        </p:txBody>
      </p:sp>
      <p:pic>
        <p:nvPicPr>
          <p:cNvPr id="5" name="Рисунок 4" descr="Рисунок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404664"/>
            <a:ext cx="7200800" cy="4608512"/>
          </a:xfrm>
        </p:spPr>
        <p:txBody>
          <a:bodyPr>
            <a:normAutofit/>
          </a:bodyPr>
          <a:lstStyle/>
          <a:p>
            <a:r>
              <a:rPr lang="ru-RU" sz="1800" b="1" i="1" dirty="0" smtClean="0">
                <a:solidFill>
                  <a:srgbClr val="FF0000"/>
                </a:solidFill>
              </a:rPr>
              <a:t>Познавательные:</a:t>
            </a:r>
            <a:r>
              <a:rPr lang="ru-RU" sz="1800" b="1" i="1" dirty="0" smtClean="0"/>
              <a:t/>
            </a:r>
            <a:br>
              <a:rPr lang="ru-RU" sz="1800" b="1" i="1" dirty="0" smtClean="0"/>
            </a:br>
            <a:r>
              <a:rPr lang="en-US" sz="1800" dirty="0" smtClean="0"/>
              <a:t> </a:t>
            </a:r>
            <a:br>
              <a:rPr lang="en-US" sz="1800" dirty="0" smtClean="0"/>
            </a:br>
            <a:r>
              <a:rPr lang="ru-RU" sz="1800" dirty="0" smtClean="0"/>
              <a:t>- </a:t>
            </a:r>
            <a:r>
              <a:rPr lang="ru-RU" sz="1800" dirty="0" err="1" smtClean="0"/>
              <a:t>Общеучебные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en-US" sz="1800" dirty="0" smtClean="0"/>
              <a:t> </a:t>
            </a:r>
            <a:r>
              <a:rPr lang="ru-RU" sz="1800" dirty="0" smtClean="0"/>
              <a:t>- Выделяет и формулирует познавательную цель с помощью учителя.</a:t>
            </a:r>
            <a:br>
              <a:rPr lang="ru-RU" sz="1800" dirty="0" smtClean="0"/>
            </a:br>
            <a:r>
              <a:rPr lang="en-US" sz="1800" dirty="0" smtClean="0"/>
              <a:t> </a:t>
            </a:r>
            <a:r>
              <a:rPr lang="ru-RU" sz="1800" dirty="0" smtClean="0"/>
              <a:t>- Самостоятельно выделяет и формулирует познавательную цель.</a:t>
            </a:r>
            <a:br>
              <a:rPr lang="ru-RU" sz="1800" dirty="0" smtClean="0"/>
            </a:br>
            <a:r>
              <a:rPr lang="en-US" sz="1800" dirty="0" smtClean="0"/>
              <a:t> </a:t>
            </a:r>
            <a:r>
              <a:rPr lang="ru-RU" sz="1800" dirty="0" smtClean="0"/>
              <a:t>- Осуществляет поиск и выделяет конкретную информацию с помощью учителя.</a:t>
            </a:r>
            <a:br>
              <a:rPr lang="ru-RU" sz="1800" dirty="0" smtClean="0"/>
            </a:br>
            <a:r>
              <a:rPr lang="en-US" sz="1800" dirty="0" smtClean="0"/>
              <a:t> </a:t>
            </a:r>
            <a:r>
              <a:rPr lang="ru-RU" sz="1800" dirty="0" smtClean="0"/>
              <a:t>- Осуществляет поиск и выделяет необходимую информацию.</a:t>
            </a:r>
            <a:br>
              <a:rPr lang="ru-RU" sz="1800" dirty="0" smtClean="0"/>
            </a:br>
            <a:r>
              <a:rPr lang="en-US" sz="1800" dirty="0" smtClean="0"/>
              <a:t> </a:t>
            </a:r>
            <a:r>
              <a:rPr lang="ru-RU" sz="1800" dirty="0" smtClean="0"/>
              <a:t>- Находит информацию в словаре.</a:t>
            </a:r>
            <a:br>
              <a:rPr lang="ru-RU" sz="1800" dirty="0" smtClean="0"/>
            </a:br>
            <a:r>
              <a:rPr lang="en-US" sz="1800" dirty="0" smtClean="0"/>
              <a:t> </a:t>
            </a:r>
            <a:r>
              <a:rPr lang="ru-RU" sz="1800" dirty="0" smtClean="0"/>
              <a:t>-Применяет методы информационного поиска, в том числе с помощью компьютерных средств.</a:t>
            </a:r>
            <a:br>
              <a:rPr lang="ru-RU" sz="1800" dirty="0" smtClean="0"/>
            </a:br>
            <a:r>
              <a:rPr lang="en-US" sz="1800" dirty="0" smtClean="0"/>
              <a:t> </a:t>
            </a:r>
            <a:r>
              <a:rPr lang="ru-RU" sz="1800" dirty="0" smtClean="0"/>
              <a:t>- Структурирует знания</a:t>
            </a:r>
            <a:endParaRPr lang="en-US" sz="18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404664"/>
            <a:ext cx="7200800" cy="4608512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ru-RU" sz="1800" b="1" i="1" dirty="0" smtClean="0">
                <a:solidFill>
                  <a:srgbClr val="FF0000"/>
                </a:solidFill>
              </a:rPr>
              <a:t>Регулятивные</a:t>
            </a:r>
            <a:r>
              <a:rPr lang="ru-RU" sz="1800" b="1" i="1" dirty="0" smtClean="0"/>
              <a:t/>
            </a:r>
            <a:br>
              <a:rPr lang="ru-RU" sz="1800" b="1" i="1" dirty="0" smtClean="0"/>
            </a:br>
            <a:r>
              <a:rPr lang="en-US" sz="1800" dirty="0" smtClean="0"/>
              <a:t> </a:t>
            </a:r>
            <a:br>
              <a:rPr lang="en-US" sz="1800" dirty="0" smtClean="0"/>
            </a:br>
            <a:r>
              <a:rPr lang="ru-RU" sz="1800" dirty="0" smtClean="0"/>
              <a:t>- Умеет проявлять инициативность и самостоятельность в разных видах детской деятельности.</a:t>
            </a:r>
            <a:br>
              <a:rPr lang="ru-RU" sz="1800" dirty="0" smtClean="0"/>
            </a:br>
            <a:r>
              <a:rPr lang="en-US" sz="1800" dirty="0" smtClean="0"/>
              <a:t> </a:t>
            </a:r>
            <a:r>
              <a:rPr lang="ru-RU" sz="1800" dirty="0" smtClean="0"/>
              <a:t>- Принимает и сохраняет учебную задачу.</a:t>
            </a:r>
            <a:br>
              <a:rPr lang="ru-RU" sz="1800" dirty="0" smtClean="0"/>
            </a:br>
            <a:r>
              <a:rPr lang="ru-RU" sz="1800" dirty="0" smtClean="0"/>
              <a:t>- </a:t>
            </a:r>
            <a:r>
              <a:rPr lang="en-US" sz="1800" dirty="0" smtClean="0"/>
              <a:t> </a:t>
            </a:r>
            <a:r>
              <a:rPr lang="ru-RU" sz="1800" dirty="0" smtClean="0"/>
              <a:t>Умеет ставить учебную задачу на основе соотнесения того, что уже известно и усвоено учащимися, и того, что ещё неизвестно.</a:t>
            </a:r>
            <a:br>
              <a:rPr lang="ru-RU" sz="1800" dirty="0" smtClean="0"/>
            </a:br>
            <a:r>
              <a:rPr lang="en-US" sz="1800" dirty="0" smtClean="0"/>
              <a:t> </a:t>
            </a:r>
            <a:r>
              <a:rPr lang="ru-RU" sz="1800" dirty="0" smtClean="0"/>
              <a:t>- Умеет обсуждать возникающие проблемы, правила.</a:t>
            </a:r>
            <a:br>
              <a:rPr lang="ru-RU" sz="1800" dirty="0" smtClean="0"/>
            </a:br>
            <a:r>
              <a:rPr lang="ru-RU" sz="1800" dirty="0" smtClean="0"/>
              <a:t>- </a:t>
            </a:r>
            <a:r>
              <a:rPr lang="en-US" sz="1800" dirty="0" smtClean="0"/>
              <a:t> </a:t>
            </a:r>
            <a:r>
              <a:rPr lang="ru-RU" sz="1800" dirty="0" smtClean="0"/>
              <a:t>Умеет выбирать себе род занятий.</a:t>
            </a:r>
            <a:br>
              <a:rPr lang="ru-RU" sz="1800" dirty="0" smtClean="0"/>
            </a:br>
            <a:r>
              <a:rPr lang="ru-RU" sz="1800" dirty="0" smtClean="0"/>
              <a:t>- </a:t>
            </a:r>
            <a:r>
              <a:rPr lang="en-US" sz="1800" dirty="0" smtClean="0"/>
              <a:t> </a:t>
            </a:r>
            <a:r>
              <a:rPr lang="ru-RU" sz="1800" dirty="0" smtClean="0"/>
              <a:t>Учитывает выделенные учителем ориентиры действия в новом учебном материале в сотрудничестве с учителем.</a:t>
            </a:r>
            <a:br>
              <a:rPr lang="ru-RU" sz="1800" dirty="0" smtClean="0"/>
            </a:br>
            <a:r>
              <a:rPr lang="ru-RU" sz="1800" dirty="0" smtClean="0"/>
              <a:t>- </a:t>
            </a:r>
            <a:r>
              <a:rPr lang="en-US" sz="1800" dirty="0" smtClean="0"/>
              <a:t> </a:t>
            </a:r>
            <a:r>
              <a:rPr lang="ru-RU" sz="1800" dirty="0" smtClean="0"/>
              <a:t>Выделяет ориентиры действия в новом учебном материале.</a:t>
            </a:r>
            <a:br>
              <a:rPr lang="ru-RU" sz="1800" dirty="0" smtClean="0"/>
            </a:br>
            <a:r>
              <a:rPr lang="en-US" sz="1800" dirty="0" smtClean="0"/>
              <a:t> </a:t>
            </a:r>
            <a:r>
              <a:rPr lang="ru-RU" sz="1800" dirty="0" smtClean="0"/>
              <a:t>- Планирует совместно с учителем свои действия в соответствии с поставленной задачей и условиями её реализации.</a:t>
            </a:r>
            <a:br>
              <a:rPr lang="ru-RU" sz="1800" dirty="0" smtClean="0"/>
            </a:br>
            <a:endParaRPr lang="en-US" sz="18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476672"/>
            <a:ext cx="7200800" cy="4608512"/>
          </a:xfrm>
        </p:spPr>
        <p:txBody>
          <a:bodyPr>
            <a:normAutofit/>
          </a:bodyPr>
          <a:lstStyle/>
          <a:p>
            <a:r>
              <a:rPr lang="ru-RU" sz="1800" b="1" i="1" u="sng" dirty="0" smtClean="0">
                <a:solidFill>
                  <a:srgbClr val="FF0000"/>
                </a:solidFill>
              </a:rPr>
              <a:t>Памятка для учителя</a:t>
            </a:r>
            <a:r>
              <a:rPr lang="ru-RU" sz="1800" b="1" i="1" u="sng" dirty="0" smtClean="0"/>
              <a:t/>
            </a:r>
            <a:br>
              <a:rPr lang="ru-RU" sz="1800" b="1" i="1" u="sng" dirty="0" smtClean="0"/>
            </a:br>
            <a:r>
              <a:rPr lang="en-US" sz="1800" b="1" i="1" u="sng" dirty="0" smtClean="0"/>
              <a:t/>
            </a:r>
            <a:br>
              <a:rPr lang="en-US" sz="1800" b="1" i="1" u="sng" dirty="0" smtClean="0"/>
            </a:br>
            <a:r>
              <a:rPr lang="ru-RU" sz="1800" b="1" i="1" u="sng" dirty="0" smtClean="0">
                <a:solidFill>
                  <a:srgbClr val="FF0000"/>
                </a:solidFill>
              </a:rPr>
              <a:t>по формированию и развитию универсальных учебных действий</a:t>
            </a:r>
            <a:br>
              <a:rPr lang="ru-RU" sz="1800" b="1" i="1" u="sng" dirty="0" smtClean="0">
                <a:solidFill>
                  <a:srgbClr val="FF0000"/>
                </a:solidFill>
              </a:rPr>
            </a:b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ru-RU" sz="1800" dirty="0" smtClean="0"/>
              <a:t>- Любые действия должны быть осмысленными. Это относится, прежде всего, к тому, кто требует действия от других.</a:t>
            </a:r>
            <a:br>
              <a:rPr lang="ru-RU" sz="1800" dirty="0" smtClean="0"/>
            </a:br>
            <a:r>
              <a:rPr lang="en-US" sz="1800" dirty="0" smtClean="0"/>
              <a:t> </a:t>
            </a:r>
            <a:r>
              <a:rPr lang="ru-RU" sz="1800" dirty="0" smtClean="0"/>
              <a:t>- Развитие внутренней мотивации –</a:t>
            </a:r>
            <a:r>
              <a:rPr lang="en-US" sz="1800" dirty="0" smtClean="0"/>
              <a:t> </a:t>
            </a:r>
            <a:r>
              <a:rPr lang="ru-RU" sz="1800" dirty="0" smtClean="0"/>
              <a:t>это движение вверх.</a:t>
            </a:r>
            <a:br>
              <a:rPr lang="ru-RU" sz="1800" dirty="0" smtClean="0"/>
            </a:br>
            <a:r>
              <a:rPr lang="ru-RU" sz="1800" smtClean="0"/>
              <a:t>- </a:t>
            </a:r>
            <a:r>
              <a:rPr lang="en-US" sz="1800" smtClean="0"/>
              <a:t> </a:t>
            </a:r>
            <a:r>
              <a:rPr lang="ru-RU" sz="1800" dirty="0" smtClean="0"/>
              <a:t>Задачи, которые мы ставим перед ребёнком, должны быть не только понятны, но и внутренне приятны ему, т.е они должны быть значимы для него.</a:t>
            </a:r>
            <a:br>
              <a:rPr lang="ru-RU" sz="1800" dirty="0" smtClean="0"/>
            </a:br>
            <a:r>
              <a:rPr lang="en-US" sz="1800" dirty="0" smtClean="0"/>
              <a:t> </a:t>
            </a:r>
            <a:br>
              <a:rPr lang="en-US" sz="1800" dirty="0" smtClean="0"/>
            </a:br>
            <a:endParaRPr lang="en-US" sz="18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340768"/>
            <a:ext cx="7416824" cy="4536504"/>
          </a:xfrm>
        </p:spPr>
        <p:txBody>
          <a:bodyPr>
            <a:normAutofit/>
          </a:bodyPr>
          <a:lstStyle/>
          <a:p>
            <a:r>
              <a:rPr lang="en-US" dirty="0" smtClean="0"/>
              <a:t> - </a:t>
            </a:r>
            <a:r>
              <a:rPr lang="ru-RU" sz="2200" b="1" dirty="0" smtClean="0"/>
              <a:t>умение учиться, т.е. способность субъекта к саморазвитию и самосовершенствованию путем сознательного и активного присвоения нового социального опыта. В более узком (собственно психологическом значении) этот термин можно определить как совокупность способов действия учащегося (а также связанных с ними навыков учебной работы), обеспечивающих его способность к самостоятельному усвоению новых знаний и умений, включая организацию этого процесса. </a:t>
            </a:r>
            <a:endParaRPr lang="ru-RU" sz="2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195736" y="764704"/>
            <a:ext cx="50748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Универсальные учебные действия (УУД)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1340768"/>
            <a:ext cx="7200800" cy="4176464"/>
          </a:xfrm>
        </p:spPr>
        <p:txBody>
          <a:bodyPr>
            <a:normAutofit/>
          </a:bodyPr>
          <a:lstStyle/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 rot="10800000" flipV="1">
            <a:off x="3275857" y="660758"/>
            <a:ext cx="216023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cap="all" dirty="0">
                <a:solidFill>
                  <a:srgbClr val="EBDDC3"/>
                </a:solidFill>
                <a:ea typeface="+mj-ea"/>
                <a:cs typeface="+mj-cs"/>
              </a:rPr>
              <a:t>Виды </a:t>
            </a:r>
            <a:r>
              <a:rPr lang="ru-RU" sz="3200" cap="all" dirty="0" smtClean="0">
                <a:solidFill>
                  <a:srgbClr val="EBDDC3"/>
                </a:solidFill>
                <a:ea typeface="+mj-ea"/>
                <a:cs typeface="+mj-cs"/>
              </a:rPr>
              <a:t>УУД: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1700808"/>
            <a:ext cx="69847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- Личностные </a:t>
            </a:r>
            <a:endParaRPr lang="ru-RU" sz="3600" b="1" dirty="0"/>
          </a:p>
          <a:p>
            <a:r>
              <a:rPr lang="ru-RU" sz="3600" b="1" dirty="0" smtClean="0"/>
              <a:t>- Регулятивные</a:t>
            </a:r>
            <a:endParaRPr lang="ru-RU" sz="3600" b="1" dirty="0"/>
          </a:p>
          <a:p>
            <a:r>
              <a:rPr lang="ru-RU" sz="3600" b="1" dirty="0" smtClean="0"/>
              <a:t>-  </a:t>
            </a:r>
            <a:r>
              <a:rPr lang="ru-RU" sz="3600" b="1" dirty="0" err="1" smtClean="0"/>
              <a:t>Общепознавательные</a:t>
            </a:r>
            <a:r>
              <a:rPr lang="ru-RU" sz="3600" b="1" dirty="0" smtClean="0"/>
              <a:t> </a:t>
            </a:r>
            <a:endParaRPr lang="ru-RU" sz="3600" b="1" dirty="0"/>
          </a:p>
          <a:p>
            <a:r>
              <a:rPr lang="ru-RU" sz="3600" b="1" dirty="0" smtClean="0"/>
              <a:t>- Коммуникативные</a:t>
            </a:r>
            <a:endParaRPr lang="ru-RU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1340768"/>
            <a:ext cx="7200800" cy="4176464"/>
          </a:xfrm>
        </p:spPr>
        <p:txBody>
          <a:bodyPr>
            <a:normAutofit/>
          </a:bodyPr>
          <a:lstStyle/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908720"/>
            <a:ext cx="595840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rgbClr val="FF0000"/>
                </a:solidFill>
              </a:rPr>
              <a:t>Личностные УУД </a:t>
            </a:r>
            <a:r>
              <a:rPr lang="ru-RU" sz="2800" b="1" i="1" dirty="0"/>
              <a:t>обеспечивают ценностно-смысловую ориентацию учащихся (умение соотносить поступки и события с принятыми этическими принципами, знание моральных норм и умение выделить нравственный аспект поведения), а также ориентацию в социальных ролях и межличностных отношениях</a:t>
            </a:r>
            <a:r>
              <a:rPr lang="ru-RU" b="1" i="1" dirty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1340768"/>
            <a:ext cx="7200800" cy="3384376"/>
          </a:xfrm>
        </p:spPr>
        <p:txBody>
          <a:bodyPr>
            <a:normAutofit/>
          </a:bodyPr>
          <a:lstStyle/>
          <a:p>
            <a:r>
              <a:rPr lang="ru-RU" sz="2400" i="1" dirty="0" smtClean="0">
                <a:solidFill>
                  <a:srgbClr val="FF0000"/>
                </a:solidFill>
              </a:rPr>
              <a:t>Регулятивные УУД </a:t>
            </a:r>
            <a:r>
              <a:rPr lang="ru-RU" sz="2400" b="1" i="1" dirty="0" smtClean="0"/>
              <a:t>обеспечивают организацию учащимися своей учебной деятельности (</a:t>
            </a:r>
            <a:r>
              <a:rPr lang="ru-RU" sz="2400" b="1" i="1" dirty="0" err="1" smtClean="0"/>
              <a:t>целеполагание</a:t>
            </a:r>
            <a:r>
              <a:rPr lang="ru-RU" sz="2400" b="1" i="1" dirty="0" smtClean="0"/>
              <a:t>, планирование, прогнозирование, составление плана, контроль, коррекция, оценка, </a:t>
            </a:r>
            <a:r>
              <a:rPr lang="ru-RU" sz="2400" b="1" i="1" dirty="0" err="1" smtClean="0"/>
              <a:t>саморегуляция</a:t>
            </a:r>
            <a:r>
              <a:rPr lang="ru-RU" sz="2400" b="1" i="1" dirty="0" smtClean="0"/>
              <a:t>).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1268760"/>
            <a:ext cx="7200800" cy="2160240"/>
          </a:xfrm>
        </p:spPr>
        <p:txBody>
          <a:bodyPr>
            <a:norm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Познавательные УУД </a:t>
            </a:r>
            <a:r>
              <a:rPr lang="ru-RU" sz="2400" b="1" i="1" dirty="0" smtClean="0"/>
              <a:t>включают </a:t>
            </a:r>
            <a:r>
              <a:rPr lang="ru-RU" sz="2400" b="1" i="1" dirty="0" err="1" smtClean="0"/>
              <a:t>общеучебные</a:t>
            </a:r>
            <a:r>
              <a:rPr lang="ru-RU" sz="2400" b="1" i="1" dirty="0" smtClean="0"/>
              <a:t>, логические действия, а также действия постановки и решения проблем.</a:t>
            </a:r>
            <a:br>
              <a:rPr lang="ru-RU" sz="2400" b="1" i="1" dirty="0" smtClean="0"/>
            </a:br>
            <a:endParaRPr lang="ru-RU" sz="2400" b="1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1268760"/>
            <a:ext cx="7200800" cy="2952328"/>
          </a:xfrm>
        </p:spPr>
        <p:txBody>
          <a:bodyPr>
            <a:normAutofit fontScale="90000"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Коммуникативные УУД </a:t>
            </a:r>
            <a:r>
              <a:rPr lang="en-US" sz="2400" b="1" i="1" dirty="0" smtClean="0"/>
              <a:t> </a:t>
            </a:r>
            <a:r>
              <a:rPr lang="ru-RU" sz="2400" b="1" i="1" dirty="0" smtClean="0"/>
              <a:t>обеспечивают социальную компетентность и ориентацию на других людей, умение слушать и вступать в диалог, участвовать в коллективном обсуждении проблем, интегрироваться в группу сверстников и строить продуктивное сотрудничество со взрослыми и сверстниками</a:t>
            </a:r>
            <a:endParaRPr lang="ru-RU" sz="2400" b="1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620688"/>
            <a:ext cx="7200800" cy="5616624"/>
          </a:xfrm>
        </p:spPr>
        <p:txBody>
          <a:bodyPr>
            <a:normAutofit fontScale="90000"/>
          </a:bodyPr>
          <a:lstStyle/>
          <a:p>
            <a:r>
              <a:rPr lang="ru-RU" sz="2000" b="1" i="1" dirty="0" smtClean="0">
                <a:solidFill>
                  <a:srgbClr val="FF0000"/>
                </a:solidFill>
              </a:rPr>
              <a:t>Планируемые результаты по формированию УУД выпускников начальной школы</a:t>
            </a: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en-US" sz="2000" b="1" i="1" dirty="0" smtClean="0"/>
              <a:t> </a:t>
            </a:r>
            <a:br>
              <a:rPr lang="en-US" sz="2000" b="1" i="1" dirty="0" smtClean="0"/>
            </a:br>
            <a:r>
              <a:rPr lang="ru-RU" sz="2000" b="1" i="1" dirty="0" smtClean="0">
                <a:solidFill>
                  <a:srgbClr val="FF0000"/>
                </a:solidFill>
              </a:rPr>
              <a:t>Личностные:</a:t>
            </a: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en-US" sz="2000" dirty="0" smtClean="0"/>
              <a:t> </a:t>
            </a:r>
            <a:br>
              <a:rPr lang="en-US" sz="2000" dirty="0" smtClean="0"/>
            </a:br>
            <a:r>
              <a:rPr lang="ru-RU" sz="2000" dirty="0" smtClean="0"/>
              <a:t>- Развитие личности.</a:t>
            </a:r>
            <a:br>
              <a:rPr lang="ru-RU" sz="2000" dirty="0" smtClean="0"/>
            </a:br>
            <a:r>
              <a:rPr lang="ru-RU" sz="2000" dirty="0" smtClean="0"/>
              <a:t>- </a:t>
            </a:r>
            <a:r>
              <a:rPr lang="en-US" sz="2000" dirty="0" smtClean="0"/>
              <a:t> </a:t>
            </a:r>
            <a:r>
              <a:rPr lang="ru-RU" sz="2000" dirty="0" smtClean="0"/>
              <a:t>Понимает смысл понятия </a:t>
            </a:r>
            <a:r>
              <a:rPr lang="en-US" sz="2000" dirty="0" smtClean="0"/>
              <a:t>«</a:t>
            </a:r>
            <a:r>
              <a:rPr lang="ru-RU" sz="2000" dirty="0" smtClean="0"/>
              <a:t>семья</a:t>
            </a:r>
            <a:r>
              <a:rPr lang="en-US" sz="2000" dirty="0" smtClean="0"/>
              <a:t>».</a:t>
            </a:r>
            <a:br>
              <a:rPr lang="en-US" sz="2000" dirty="0" smtClean="0"/>
            </a:br>
            <a:r>
              <a:rPr lang="ru-RU" sz="2000" dirty="0" smtClean="0"/>
              <a:t>- </a:t>
            </a:r>
            <a:r>
              <a:rPr lang="en-US" sz="2000" dirty="0" smtClean="0"/>
              <a:t> </a:t>
            </a:r>
            <a:r>
              <a:rPr lang="ru-RU" sz="2000" dirty="0" smtClean="0"/>
              <a:t>Понимает смысл понятий </a:t>
            </a:r>
            <a:r>
              <a:rPr lang="en-US" sz="2000" dirty="0" smtClean="0"/>
              <a:t>«</a:t>
            </a:r>
            <a:r>
              <a:rPr lang="ru-RU" sz="2000" dirty="0" smtClean="0"/>
              <a:t>добро</a:t>
            </a:r>
            <a:r>
              <a:rPr lang="en-US" sz="2000" dirty="0" smtClean="0"/>
              <a:t>», «</a:t>
            </a:r>
            <a:r>
              <a:rPr lang="ru-RU" sz="2000" dirty="0" smtClean="0"/>
              <a:t>терпение</a:t>
            </a:r>
            <a:r>
              <a:rPr lang="en-US" sz="2000" dirty="0" smtClean="0"/>
              <a:t>», «</a:t>
            </a:r>
            <a:r>
              <a:rPr lang="ru-RU" sz="2000" dirty="0" smtClean="0"/>
              <a:t>родина</a:t>
            </a:r>
            <a:r>
              <a:rPr lang="en-US" sz="2000" dirty="0" smtClean="0"/>
              <a:t>»,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en-US" sz="2000" dirty="0" smtClean="0"/>
              <a:t>«</a:t>
            </a:r>
            <a:r>
              <a:rPr lang="ru-RU" sz="2000" dirty="0" smtClean="0"/>
              <a:t> природа</a:t>
            </a:r>
            <a:r>
              <a:rPr lang="en-US" sz="2000" dirty="0" smtClean="0"/>
              <a:t>», «</a:t>
            </a:r>
            <a:r>
              <a:rPr lang="ru-RU" sz="2000" dirty="0" smtClean="0"/>
              <a:t>семья</a:t>
            </a:r>
            <a:r>
              <a:rPr lang="en-US" sz="2000" dirty="0" smtClean="0"/>
              <a:t>».</a:t>
            </a:r>
            <a:br>
              <a:rPr lang="en-US" sz="2000" dirty="0" smtClean="0"/>
            </a:br>
            <a:r>
              <a:rPr lang="en-US" sz="2000" dirty="0" smtClean="0"/>
              <a:t> </a:t>
            </a:r>
            <a:r>
              <a:rPr lang="ru-RU" sz="2000" dirty="0" smtClean="0"/>
              <a:t>- Умеет оценивать жизненные ситуации и поступки героев художественных текстов с точки зрении общечеловеческих норм.</a:t>
            </a:r>
            <a:br>
              <a:rPr lang="ru-RU" sz="2000" dirty="0" smtClean="0"/>
            </a:br>
            <a:r>
              <a:rPr lang="ru-RU" sz="2000" dirty="0" smtClean="0"/>
              <a:t>- </a:t>
            </a:r>
            <a:r>
              <a:rPr lang="en-US" sz="2000" dirty="0" smtClean="0"/>
              <a:t> </a:t>
            </a:r>
            <a:r>
              <a:rPr lang="ru-RU" sz="2000" dirty="0" smtClean="0"/>
              <a:t>Освоил роль ученика. Сформирован интерес (мотивация) к учению.</a:t>
            </a:r>
            <a:br>
              <a:rPr lang="ru-RU" sz="2000" dirty="0" smtClean="0"/>
            </a:br>
            <a:r>
              <a:rPr lang="ru-RU" sz="2000" dirty="0" smtClean="0"/>
              <a:t>- </a:t>
            </a:r>
            <a:r>
              <a:rPr lang="en-US" sz="2000" dirty="0" smtClean="0"/>
              <a:t> </a:t>
            </a:r>
            <a:r>
              <a:rPr lang="ru-RU" sz="2000" dirty="0" smtClean="0"/>
              <a:t>Имеет внутреннюю позицию, адекватную мотивацию учебной деятельности, включая учебные и познавательные мотивы.</a:t>
            </a:r>
            <a:br>
              <a:rPr lang="ru-RU" sz="2000" dirty="0" smtClean="0"/>
            </a:br>
            <a:r>
              <a:rPr lang="ru-RU" sz="2000" dirty="0" smtClean="0"/>
              <a:t>- </a:t>
            </a:r>
            <a:r>
              <a:rPr lang="en-US" sz="2000" dirty="0" smtClean="0"/>
              <a:t> </a:t>
            </a:r>
            <a:r>
              <a:rPr lang="ru-RU" sz="2000" dirty="0" smtClean="0"/>
              <a:t>Умеет ориентироваться на моральные нормы и их выполнение.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en-US" sz="24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332656"/>
            <a:ext cx="7200800" cy="5544616"/>
          </a:xfrm>
        </p:spPr>
        <p:txBody>
          <a:bodyPr>
            <a:normAutofit/>
          </a:bodyPr>
          <a:lstStyle/>
          <a:p>
            <a:r>
              <a:rPr lang="ru-RU" sz="1800" b="1" i="1" dirty="0" smtClean="0">
                <a:solidFill>
                  <a:srgbClr val="FF0000"/>
                </a:solidFill>
              </a:rPr>
              <a:t>Коммуникативные:</a:t>
            </a:r>
            <a:r>
              <a:rPr lang="ru-RU" sz="1800" b="1" i="1" dirty="0" smtClean="0"/>
              <a:t/>
            </a:r>
            <a:br>
              <a:rPr lang="ru-RU" sz="1800" b="1" i="1" dirty="0" smtClean="0"/>
            </a:br>
            <a:r>
              <a:rPr lang="en-US" sz="1800" dirty="0" smtClean="0"/>
              <a:t> </a:t>
            </a:r>
            <a:br>
              <a:rPr lang="en-US" sz="1800" dirty="0" smtClean="0"/>
            </a:br>
            <a:r>
              <a:rPr lang="ru-RU" sz="1800" dirty="0" smtClean="0"/>
              <a:t>-Активно взаимодействует со сверстниками и взрослыми, участвует в совместных играх, организует их.</a:t>
            </a:r>
            <a:br>
              <a:rPr lang="ru-RU" sz="1800" dirty="0" smtClean="0"/>
            </a:br>
            <a:r>
              <a:rPr lang="ru-RU" sz="1800" dirty="0" smtClean="0"/>
              <a:t>-</a:t>
            </a:r>
            <a:r>
              <a:rPr lang="en-US" sz="1800" dirty="0" smtClean="0"/>
              <a:t> </a:t>
            </a:r>
            <a:r>
              <a:rPr lang="ru-RU" sz="1800" dirty="0" smtClean="0"/>
              <a:t>Имеет первоначальные навыки работы в группе.</a:t>
            </a:r>
            <a:br>
              <a:rPr lang="ru-RU" sz="1800" dirty="0" smtClean="0"/>
            </a:br>
            <a:r>
              <a:rPr lang="ru-RU" sz="1800" dirty="0" smtClean="0"/>
              <a:t>-</a:t>
            </a:r>
            <a:r>
              <a:rPr lang="en-US" sz="1800" dirty="0" smtClean="0"/>
              <a:t> </a:t>
            </a:r>
            <a:r>
              <a:rPr lang="ru-RU" sz="1800" dirty="0" smtClean="0"/>
              <a:t>Умеет планировать учебное сотрудничество с учителем и сверстниками: определяет цель, функции участников, способ взаимодействия.</a:t>
            </a:r>
            <a:br>
              <a:rPr lang="ru-RU" sz="1800" dirty="0" smtClean="0"/>
            </a:br>
            <a:r>
              <a:rPr lang="ru-RU" sz="1800" dirty="0" smtClean="0"/>
              <a:t>-</a:t>
            </a:r>
            <a:r>
              <a:rPr lang="en-US" sz="1800" dirty="0" smtClean="0"/>
              <a:t> </a:t>
            </a:r>
            <a:r>
              <a:rPr lang="ru-RU" sz="1800" dirty="0" smtClean="0"/>
              <a:t>Понимает смысл простого текста; знает и может применить первоначальные способы поиска информации (спросить у взрослого, сверстника, посмотреть в словаре).</a:t>
            </a:r>
            <a:br>
              <a:rPr lang="ru-RU" sz="1800" dirty="0" smtClean="0"/>
            </a:br>
            <a:r>
              <a:rPr lang="ru-RU" sz="1800" dirty="0" smtClean="0"/>
              <a:t>-</a:t>
            </a:r>
            <a:r>
              <a:rPr lang="en-US" sz="1800" dirty="0" smtClean="0"/>
              <a:t> </a:t>
            </a:r>
            <a:r>
              <a:rPr lang="ru-RU" sz="1800" dirty="0" smtClean="0"/>
              <a:t>Умеет осуществлять поиск информации, критически относиться к ней, сопоставлять её с информацией из других источников и имеющимся жизненным опытом.</a:t>
            </a:r>
            <a:br>
              <a:rPr lang="ru-RU" sz="1800" dirty="0" smtClean="0"/>
            </a:br>
            <a:r>
              <a:rPr lang="ru-RU" sz="1800" dirty="0" smtClean="0"/>
              <a:t>-</a:t>
            </a:r>
            <a:r>
              <a:rPr lang="en-US" sz="1800" dirty="0" smtClean="0"/>
              <a:t> </a:t>
            </a:r>
            <a:r>
              <a:rPr lang="ru-RU" sz="1800" dirty="0" smtClean="0"/>
              <a:t>Проявляет широкую любознательность, задает вопросы, касающиеся близких и далеких предметов и явлений.</a:t>
            </a:r>
            <a:br>
              <a:rPr lang="ru-RU" sz="1800" dirty="0" smtClean="0"/>
            </a:br>
            <a:r>
              <a:rPr lang="ru-RU" sz="1800" dirty="0" smtClean="0"/>
              <a:t>-</a:t>
            </a:r>
            <a:r>
              <a:rPr lang="en-US" sz="1800" dirty="0" smtClean="0"/>
              <a:t> </a:t>
            </a:r>
            <a:r>
              <a:rPr lang="ru-RU" sz="1800" dirty="0" smtClean="0"/>
              <a:t>Умеет задавать учебные вопросы</a:t>
            </a:r>
            <a:endParaRPr lang="en-US" sz="18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</TotalTime>
  <Words>226</Words>
  <Application>Microsoft Office PowerPoint</Application>
  <PresentationFormat>Экран (4:3)</PresentationFormat>
  <Paragraphs>21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Обычная</vt:lpstr>
      <vt:lpstr>Формирование УУД в НАЧАЛЬНОЙ ШКОЛЕ</vt:lpstr>
      <vt:lpstr> - умение учиться, т.е. способность субъекта к саморазвитию и самосовершенствованию путем сознательного и активного присвоения нового социального опыта. В более узком (собственно психологическом значении) этот термин можно определить как совокупность способов действия учащегося (а также связанных с ними навыков учебной работы), обеспечивающих его способность к самостоятельному усвоению новых знаний и умений, включая организацию этого процесса. </vt:lpstr>
      <vt:lpstr>  </vt:lpstr>
      <vt:lpstr>  </vt:lpstr>
      <vt:lpstr>Регулятивные УУД обеспечивают организацию учащимися своей учебной деятельности (целеполагание, планирование, прогнозирование, составление плана, контроль, коррекция, оценка, саморегуляция).  </vt:lpstr>
      <vt:lpstr>Познавательные УУД включают общеучебные, логические действия, а также действия постановки и решения проблем. </vt:lpstr>
      <vt:lpstr>Коммуникативные УУД  обеспечивают социальную компетентность и ориентацию на других людей, умение слушать и вступать в диалог, участвовать в коллективном обсуждении проблем, интегрироваться в группу сверстников и строить продуктивное сотрудничество со взрослыми и сверстниками</vt:lpstr>
      <vt:lpstr>Планируемые результаты по формированию УУД выпускников начальной школы   Личностные:   - Развитие личности. -  Понимает смысл понятия «семья». -  Понимает смысл понятий «добро», «терпение», «родина»,  « природа», «семья».  - Умеет оценивать жизненные ситуации и поступки героев художественных текстов с точки зрении общечеловеческих норм. -  Освоил роль ученика. Сформирован интерес (мотивация) к учению. -  Имеет внутреннюю позицию, адекватную мотивацию учебной деятельности, включая учебные и познавательные мотивы. -  Умеет ориентироваться на моральные нормы и их выполнение. </vt:lpstr>
      <vt:lpstr>Коммуникативные:   -Активно взаимодействует со сверстниками и взрослыми, участвует в совместных играх, организует их. - Имеет первоначальные навыки работы в группе. - Умеет планировать учебное сотрудничество с учителем и сверстниками: определяет цель, функции участников, способ взаимодействия. - Понимает смысл простого текста; знает и может применить первоначальные способы поиска информации (спросить у взрослого, сверстника, посмотреть в словаре). - Умеет осуществлять поиск информации, критически относиться к ней, сопоставлять её с информацией из других источников и имеющимся жизненным опытом. - Проявляет широкую любознательность, задает вопросы, касающиеся близких и далеких предметов и явлений. - Умеет задавать учебные вопросы</vt:lpstr>
      <vt:lpstr>Познавательные:   - Общеучебные  - Выделяет и формулирует познавательную цель с помощью учителя.  - Самостоятельно выделяет и формулирует познавательную цель.  - Осуществляет поиск и выделяет конкретную информацию с помощью учителя.  - Осуществляет поиск и выделяет необходимую информацию.  - Находит информацию в словаре.  -Применяет методы информационного поиска, в том числе с помощью компьютерных средств.  - Структурирует знания</vt:lpstr>
      <vt:lpstr> Регулятивные   - Умеет проявлять инициативность и самостоятельность в разных видах детской деятельности.  - Принимает и сохраняет учебную задачу. -  Умеет ставить учебную задачу на основе соотнесения того, что уже известно и усвоено учащимися, и того, что ещё неизвестно.  - Умеет обсуждать возникающие проблемы, правила. -  Умеет выбирать себе род занятий. -  Учитывает выделенные учителем ориентиры действия в новом учебном материале в сотрудничестве с учителем. -  Выделяет ориентиры действия в новом учебном материале.  - Планирует совместно с учителем свои действия в соответствии с поставленной задачей и условиями её реализации. </vt:lpstr>
      <vt:lpstr>Памятка для учителя  по формированию и развитию универсальных учебных действий   - Любые действия должны быть осмысленными. Это относится, прежде всего, к тому, кто требует действия от других.  - Развитие внутренней мотивации – это движение вверх. -  Задачи, которые мы ставим перед ребёнком, должны быть не только понятны, но и внутренне приятны ему, т.е они должны быть значимы для него.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УУД в НАЧАЛЬНОЙ ШКОЛЕ</dc:title>
  <dc:creator>ASUS!</dc:creator>
  <cp:lastModifiedBy>ASUS!</cp:lastModifiedBy>
  <cp:revision>7</cp:revision>
  <dcterms:created xsi:type="dcterms:W3CDTF">2016-03-11T16:30:24Z</dcterms:created>
  <dcterms:modified xsi:type="dcterms:W3CDTF">2016-03-11T17:32:25Z</dcterms:modified>
</cp:coreProperties>
</file>