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57" r:id="rId3"/>
    <p:sldId id="264" r:id="rId4"/>
    <p:sldId id="258" r:id="rId5"/>
    <p:sldId id="266" r:id="rId6"/>
    <p:sldId id="269" r:id="rId7"/>
    <p:sldId id="262" r:id="rId8"/>
    <p:sldId id="259" r:id="rId9"/>
    <p:sldId id="260" r:id="rId10"/>
    <p:sldId id="261" r:id="rId11"/>
    <p:sldId id="270" r:id="rId12"/>
    <p:sldId id="265" r:id="rId13"/>
    <p:sldId id="267" r:id="rId14"/>
    <p:sldId id="268" r:id="rId15"/>
    <p:sldId id="272" r:id="rId16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800000"/>
    <a:srgbClr val="993300"/>
    <a:srgbClr val="663300"/>
    <a:srgbClr val="3333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-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>
      <p:cViewPr varScale="1">
        <p:scale>
          <a:sx n="104" d="100"/>
          <a:sy n="104" d="100"/>
        </p:scale>
        <p:origin x="-174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presProps" Target="presProp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21.02.2016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21.02.2016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21.02.2016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21.02.2016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21.02.2016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0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331640" y="188640"/>
            <a:ext cx="62646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«Организация </a:t>
            </a:r>
            <a:endParaRPr lang="ru-RU" sz="3600" b="1" dirty="0" smtClean="0">
              <a:ln w="12700">
                <a:solidFill>
                  <a:schemeClr val="tx2">
                    <a:satMod val="155000"/>
                  </a:schemeClr>
                </a:solidFill>
                <a:prstDash val="solid"/>
              </a:ln>
              <a:solidFill>
                <a:srgbClr val="663300"/>
              </a:solidFill>
              <a:effectLst>
                <a:outerShdw blurRad="41275" dist="20320" dir="1800000" algn="tl" rotWithShape="0">
                  <a:srgbClr val="000000">
                    <a:alpha val="40000"/>
                  </a:srgbClr>
                </a:outerShdw>
              </a:effectLst>
            </a:endParaRPr>
          </a:p>
          <a:p>
            <a:pPr algn="ctr"/>
            <a:r>
              <a:rPr lang="ru-RU" sz="3600" b="1" dirty="0" smtClean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Проектно-исследовательской </a:t>
            </a:r>
            <a:r>
              <a:rPr lang="ru-RU" sz="3600" b="1" dirty="0">
                <a:ln w="12700">
                  <a:solidFill>
                    <a:schemeClr val="tx2">
                      <a:satMod val="155000"/>
                    </a:schemeClr>
                  </a:solidFill>
                  <a:prstDash val="solid"/>
                </a:ln>
                <a:solidFill>
                  <a:srgbClr val="663300"/>
                </a:solidFill>
                <a:effectLst>
                  <a:outerShdw blurRad="41275" dist="20320" dir="1800000" algn="tl" rotWithShape="0">
                    <a:srgbClr val="000000">
                      <a:alpha val="40000"/>
                    </a:srgbClr>
                  </a:outerShdw>
                </a:effectLst>
              </a:rPr>
              <a:t>деятельности учащихся в начальной школе»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55576" y="3645024"/>
            <a:ext cx="7704856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defRPr/>
            </a:pPr>
            <a:r>
              <a:rPr lang="ru-RU" dirty="0" smtClean="0"/>
              <a:t>     </a:t>
            </a:r>
            <a:endParaRPr lang="ru-RU" sz="2400" b="1" i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211960" y="530120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pPr algn="ctr">
              <a:spcBef>
                <a:spcPts val="0"/>
              </a:spcBef>
              <a:buNone/>
            </a:pPr>
            <a:r>
              <a:rPr lang="ru-RU" i="1" dirty="0" err="1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Демирова</a:t>
            </a:r>
            <a:r>
              <a:rPr lang="ru-RU" i="1" dirty="0" smtClean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Надежда Алексеевна</a:t>
            </a:r>
            <a:endParaRPr lang="ru-RU" i="1" dirty="0">
              <a:solidFill>
                <a:srgbClr val="6633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cs typeface="Times New Roman" pitchFamily="18" charset="0"/>
            </a:endParaRPr>
          </a:p>
          <a:p>
            <a:pPr algn="ctr">
              <a:spcBef>
                <a:spcPts val="0"/>
              </a:spcBef>
              <a:buNone/>
            </a:pPr>
            <a:r>
              <a:rPr lang="ru-RU" i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учитель начальных классов</a:t>
            </a:r>
          </a:p>
          <a:p>
            <a:pPr algn="ctr">
              <a:spcBef>
                <a:spcPts val="0"/>
              </a:spcBef>
              <a:buNone/>
            </a:pPr>
            <a:r>
              <a:rPr lang="ru-RU" i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МОУ «</a:t>
            </a:r>
            <a:r>
              <a:rPr lang="ru-RU" i="1" dirty="0" err="1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Акчеевская</a:t>
            </a:r>
            <a:r>
              <a:rPr lang="ru-RU" i="1" dirty="0">
                <a:solidFill>
                  <a:srgbClr val="66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cs typeface="Times New Roman" pitchFamily="18" charset="0"/>
              </a:rPr>
              <a:t> средняя общеобразовательная школа»</a:t>
            </a:r>
          </a:p>
        </p:txBody>
      </p:sp>
      <p:sp>
        <p:nvSpPr>
          <p:cNvPr id="5" name="Прямоугольник 4"/>
          <p:cNvSpPr/>
          <p:nvPr/>
        </p:nvSpPr>
        <p:spPr>
          <a:xfrm>
            <a:off x="1979712" y="2860194"/>
            <a:ext cx="518457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buFontTx/>
              <a:buNone/>
            </a:pPr>
            <a:r>
              <a:rPr lang="ru-RU" b="1" i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Он взрослых изводил вопросом «Почему?» – </a:t>
            </a:r>
          </a:p>
          <a:p>
            <a:pPr>
              <a:buFontTx/>
              <a:buNone/>
            </a:pPr>
            <a:r>
              <a:rPr lang="ru-RU" b="1" i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Его прозвали «маленький философ».</a:t>
            </a:r>
          </a:p>
          <a:p>
            <a:pPr>
              <a:buFontTx/>
              <a:buNone/>
            </a:pPr>
            <a:r>
              <a:rPr lang="ru-RU" b="1" i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Но только он подрос, как начали ему</a:t>
            </a:r>
            <a:endParaRPr lang="en-US" b="1" i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None/>
            </a:pPr>
            <a:r>
              <a:rPr lang="ru-RU" b="1" i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Преподносить ответы без вопросов.</a:t>
            </a:r>
            <a:endParaRPr lang="en-US" b="1" i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None/>
            </a:pPr>
            <a:r>
              <a:rPr lang="ru-RU" b="1" i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 с этих пор он больше никому</a:t>
            </a:r>
            <a:endParaRPr lang="en-US" b="1" i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None/>
            </a:pPr>
            <a:r>
              <a:rPr lang="ru-RU" b="1" i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Не задает вопросов «Почему?».</a:t>
            </a:r>
          </a:p>
          <a:p>
            <a:pPr>
              <a:buFontTx/>
              <a:buNone/>
            </a:pPr>
            <a:endParaRPr lang="en-US" b="1" i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  <a:p>
            <a:pPr>
              <a:buFontTx/>
              <a:buNone/>
            </a:pPr>
            <a:r>
              <a:rPr lang="en-US" b="1" i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                                  </a:t>
            </a:r>
            <a:r>
              <a:rPr lang="ru-RU" b="1" i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С. Я. Маршак</a:t>
            </a:r>
          </a:p>
        </p:txBody>
      </p:sp>
    </p:spTree>
    <p:extLst>
      <p:ext uri="{BB962C8B-B14F-4D97-AF65-F5344CB8AC3E}">
        <p14:creationId xmlns:p14="http://schemas.microsoft.com/office/powerpoint/2010/main" val="7127833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>
          <a:xfrm>
            <a:off x="457200" y="1143000"/>
            <a:ext cx="8229600" cy="4525963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843646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player.myshared.ru/4/244392/data/images/img70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3599" y="476672"/>
            <a:ext cx="8354865" cy="55204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024322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691680" y="404663"/>
            <a:ext cx="5734376" cy="83099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>
              <a:defRPr/>
            </a:pPr>
            <a:r>
              <a:rPr lang="ru-RU" sz="2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Исследовательская деятельность</a:t>
            </a:r>
          </a:p>
          <a:p>
            <a:pPr algn="ctr">
              <a:defRPr/>
            </a:pPr>
            <a:r>
              <a:rPr lang="ru-RU" sz="2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во внеурочное время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304800" y="4581128"/>
            <a:ext cx="4123184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«Лекарственные травы Мордовии»</a:t>
            </a:r>
            <a:endParaRPr lang="ru-RU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5" name="Picture 6" descr="SDC1270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001"/>
          <a:stretch>
            <a:fillRect/>
          </a:stretch>
        </p:blipFill>
        <p:spPr bwMode="auto">
          <a:xfrm>
            <a:off x="215132" y="1268760"/>
            <a:ext cx="4212852" cy="2783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7" descr="SP_A103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27800" y="2421115"/>
            <a:ext cx="3758952" cy="281921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558868" y="5445224"/>
            <a:ext cx="404558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«Водоёмы нашего села»</a:t>
            </a:r>
            <a:endParaRPr lang="ru-RU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9929600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 descr="P1010091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5678"/>
          <a:stretch>
            <a:fillRect/>
          </a:stretch>
        </p:blipFill>
        <p:spPr bwMode="auto">
          <a:xfrm>
            <a:off x="685800" y="609600"/>
            <a:ext cx="3886200" cy="24590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Picture 6" descr="P1010087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8200" y="609600"/>
            <a:ext cx="3810000" cy="24384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Box 3"/>
          <p:cNvSpPr txBox="1"/>
          <p:nvPr/>
        </p:nvSpPr>
        <p:spPr>
          <a:xfrm>
            <a:off x="1259632" y="332656"/>
            <a:ext cx="6840760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«Мордовский орнамент»</a:t>
            </a:r>
            <a:endParaRPr lang="ru-RU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pic>
        <p:nvPicPr>
          <p:cNvPr id="6" name="Picture 4" descr="SP_A1152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00" r="11000"/>
          <a:stretch>
            <a:fillRect/>
          </a:stretch>
        </p:blipFill>
        <p:spPr bwMode="auto">
          <a:xfrm>
            <a:off x="3779912" y="3284984"/>
            <a:ext cx="3641981" cy="33724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539552" y="3933056"/>
            <a:ext cx="3528392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«Бисер в нашей жизни»</a:t>
            </a:r>
            <a:endParaRPr lang="ru-RU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10283571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9" descr="SDC1243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004" b="2000"/>
          <a:stretch>
            <a:fillRect/>
          </a:stretch>
        </p:blipFill>
        <p:spPr bwMode="auto">
          <a:xfrm>
            <a:off x="241984" y="3341529"/>
            <a:ext cx="4267200" cy="333851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" name="Picture 5" descr="SP_A0901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678"/>
          <a:stretch>
            <a:fillRect/>
          </a:stretch>
        </p:blipFill>
        <p:spPr bwMode="auto">
          <a:xfrm>
            <a:off x="271680" y="469392"/>
            <a:ext cx="4343400" cy="310515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" name="Picture 6" descr="SDC11969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215" y="3068960"/>
            <a:ext cx="4716785" cy="3539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TextBox 6"/>
          <p:cNvSpPr txBox="1"/>
          <p:nvPr/>
        </p:nvSpPr>
        <p:spPr>
          <a:xfrm>
            <a:off x="4615080" y="692696"/>
            <a:ext cx="4349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Проект «Зимующие птицы нашего села»</a:t>
            </a:r>
            <a:endParaRPr lang="ru-RU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38609144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683568" y="548680"/>
            <a:ext cx="7848872" cy="9233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defRPr/>
            </a:pPr>
            <a:r>
              <a:rPr lang="ru-RU" b="1" i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Проектная </a:t>
            </a:r>
            <a:r>
              <a:rPr lang="ru-RU" b="1" i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деятельность готовит к реальным условиям жизнедеятельности, выводит процесс обучения и воспитания из стен школы в окружающий мир. </a:t>
            </a:r>
          </a:p>
        </p:txBody>
      </p:sp>
      <p:sp>
        <p:nvSpPr>
          <p:cNvPr id="3" name="Прямоугольник 2"/>
          <p:cNvSpPr/>
          <p:nvPr/>
        </p:nvSpPr>
        <p:spPr>
          <a:xfrm>
            <a:off x="683568" y="1556792"/>
            <a:ext cx="7704856" cy="15881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90000"/>
              </a:lnSpc>
            </a:pPr>
            <a:r>
              <a:rPr lang="ru-RU" b="1" i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  Итогом </a:t>
            </a:r>
            <a:r>
              <a:rPr lang="ru-RU" b="1" i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исследовательской работы может быть выступление на детской конференции. В отличие от «взрослой» конференции, здесь необходимо создать «ситуацию успеха» для каждого школьника. Каждую работу, независимо от её качества, необходимо похвалить, чтобы у ребёнка возникло желание продолжать исследовательскую деятельность. </a:t>
            </a: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3284984"/>
            <a:ext cx="7560840" cy="147732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i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 Сколько </a:t>
            </a:r>
            <a:r>
              <a:rPr lang="ru-RU" b="1" i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радости испытывает ученик, когда он находится в поиске вместе с учителем. Что может быть интереснее для учителя, чем следить за работой мысли ребят, иногда направлять их по пути познания, а иногда и просто не мешать суметь вовремя отойти в сторону дать детям насладиться радостью своего открытия.</a:t>
            </a:r>
          </a:p>
        </p:txBody>
      </p:sp>
    </p:spTree>
    <p:extLst>
      <p:ext uri="{BB962C8B-B14F-4D97-AF65-F5344CB8AC3E}">
        <p14:creationId xmlns:p14="http://schemas.microsoft.com/office/powerpoint/2010/main" val="251188954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Box 3"/>
          <p:cNvSpPr txBox="1"/>
          <p:nvPr/>
        </p:nvSpPr>
        <p:spPr>
          <a:xfrm>
            <a:off x="539552" y="1019637"/>
            <a:ext cx="7848872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3200" b="1" i="1" dirty="0">
                <a:solidFill>
                  <a:srgbClr val="800000"/>
                </a:solidFill>
              </a:rPr>
              <a:t>Создать условия для развития исследовательских навыков учащихся.</a:t>
            </a:r>
            <a:endParaRPr lang="ru-RU" sz="3200" dirty="0">
              <a:solidFill>
                <a:srgbClr val="800000"/>
              </a:solidFill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693776" y="188640"/>
            <a:ext cx="1707775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Цель:</a:t>
            </a:r>
            <a:endParaRPr lang="ru-RU" sz="48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8" name="Прямоугольник 7"/>
          <p:cNvSpPr/>
          <p:nvPr/>
        </p:nvSpPr>
        <p:spPr>
          <a:xfrm>
            <a:off x="570009" y="2276871"/>
            <a:ext cx="2303836" cy="830997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8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Задачи:</a:t>
            </a:r>
            <a:endParaRPr lang="ru-RU" sz="4800" b="1" i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93776" y="3429000"/>
            <a:ext cx="8126696" cy="230832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285750" lvl="0" indent="-285750">
              <a:buFont typeface="Arial" pitchFamily="34" charset="0"/>
              <a:buChar char="•"/>
            </a:pPr>
            <a:r>
              <a:rPr lang="ru-RU" sz="2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развивать творческую исследовательскую активность детей;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2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знакомить с научной картиной мира;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 вовлечь родителей в учебно-воспитательный процесс;</a:t>
            </a:r>
          </a:p>
          <a:p>
            <a:pPr marL="285750" lvl="0" indent="-285750">
              <a:buFont typeface="Arial" pitchFamily="34" charset="0"/>
              <a:buChar char="•"/>
            </a:pPr>
            <a:r>
              <a:rPr lang="ru-RU" sz="2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познакомить со структурой выполнения исследовательских работ.</a:t>
            </a:r>
          </a:p>
        </p:txBody>
      </p:sp>
    </p:spTree>
    <p:extLst>
      <p:ext uri="{BB962C8B-B14F-4D97-AF65-F5344CB8AC3E}">
        <p14:creationId xmlns:p14="http://schemas.microsoft.com/office/powerpoint/2010/main" val="47633616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2286000" y="2413338"/>
            <a:ext cx="4572000" cy="369332"/>
          </a:xfrm>
          <a:prstGeom prst="rect">
            <a:avLst/>
          </a:prstGeom>
        </p:spPr>
        <p:txBody>
          <a:bodyPr>
            <a:spAutoFit/>
          </a:bodyPr>
          <a:lstStyle/>
          <a:p>
            <a:pPr lvl="0"/>
            <a:endParaRPr lang="ru-RU" dirty="0"/>
          </a:p>
        </p:txBody>
      </p:sp>
      <p:sp>
        <p:nvSpPr>
          <p:cNvPr id="3" name="Прямоугольник 2"/>
          <p:cNvSpPr/>
          <p:nvPr/>
        </p:nvSpPr>
        <p:spPr>
          <a:xfrm>
            <a:off x="4453216" y="3244334"/>
            <a:ext cx="237566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cap="all" dirty="0" smtClean="0">
                <a:ln w="9000" cmpd="sng">
                  <a:solidFill>
                    <a:schemeClr val="accent4">
                      <a:shade val="50000"/>
                      <a:satMod val="120000"/>
                    </a:schemeClr>
                  </a:solidFill>
                  <a:prstDash val="solid"/>
                </a:ln>
                <a:gradFill>
                  <a:gsLst>
                    <a:gs pos="0">
                      <a:schemeClr val="accent4">
                        <a:shade val="20000"/>
                        <a:satMod val="245000"/>
                      </a:schemeClr>
                    </a:gs>
                    <a:gs pos="43000">
                      <a:schemeClr val="accent4">
                        <a:satMod val="255000"/>
                      </a:schemeClr>
                    </a:gs>
                    <a:gs pos="48000">
                      <a:schemeClr val="accent4">
                        <a:shade val="85000"/>
                        <a:satMod val="255000"/>
                      </a:schemeClr>
                    </a:gs>
                    <a:gs pos="100000">
                      <a:schemeClr val="accent4">
                        <a:shade val="20000"/>
                        <a:satMod val="245000"/>
                      </a:schemeClr>
                    </a:gs>
                  </a:gsLst>
                  <a:lin ang="5400000"/>
                </a:gradFill>
                <a:effectLst>
                  <a:reflection blurRad="12700" stA="28000" endPos="45000" dist="1000" dir="5400000" sy="-100000" algn="bl" rotWithShape="0"/>
                </a:effectLst>
              </a:rPr>
              <a:t> </a:t>
            </a:r>
            <a:endParaRPr lang="ru-RU" b="1" cap="all" dirty="0">
              <a:ln w="9000" cmpd="sng">
                <a:solidFill>
                  <a:schemeClr val="accent4">
                    <a:shade val="50000"/>
                    <a:satMod val="120000"/>
                  </a:schemeClr>
                </a:solidFill>
                <a:prstDash val="solid"/>
              </a:ln>
              <a:gradFill>
                <a:gsLst>
                  <a:gs pos="0">
                    <a:schemeClr val="accent4">
                      <a:shade val="20000"/>
                      <a:satMod val="245000"/>
                    </a:schemeClr>
                  </a:gs>
                  <a:gs pos="43000">
                    <a:schemeClr val="accent4">
                      <a:satMod val="255000"/>
                    </a:schemeClr>
                  </a:gs>
                  <a:gs pos="48000">
                    <a:schemeClr val="accent4">
                      <a:shade val="85000"/>
                      <a:satMod val="255000"/>
                    </a:schemeClr>
                  </a:gs>
                  <a:gs pos="100000">
                    <a:schemeClr val="accent4">
                      <a:shade val="20000"/>
                      <a:satMod val="245000"/>
                    </a:schemeClr>
                  </a:gs>
                </a:gsLst>
                <a:lin ang="5400000"/>
              </a:gradFill>
              <a:effectLst>
                <a:reflection blurRad="12700" stA="28000" endPos="45000" dist="1000" dir="5400000" sy="-100000" algn="bl" rotWithShape="0"/>
              </a:effectLst>
            </a:endParaRPr>
          </a:p>
        </p:txBody>
      </p:sp>
      <p:sp>
        <p:nvSpPr>
          <p:cNvPr id="5" name="Прямоугольник 4"/>
          <p:cNvSpPr/>
          <p:nvPr/>
        </p:nvSpPr>
        <p:spPr>
          <a:xfrm>
            <a:off x="1187624" y="332656"/>
            <a:ext cx="3132589" cy="923330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i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Принципы:</a:t>
            </a:r>
            <a:r>
              <a:rPr lang="ru-RU" sz="5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 </a:t>
            </a:r>
            <a:endParaRPr lang="ru-RU" sz="5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  <p:sp>
        <p:nvSpPr>
          <p:cNvPr id="6" name="Прямоугольник 5"/>
          <p:cNvSpPr/>
          <p:nvPr/>
        </p:nvSpPr>
        <p:spPr>
          <a:xfrm>
            <a:off x="1331640" y="1484784"/>
            <a:ext cx="6192688" cy="255454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indent="-285750">
              <a:buFont typeface="Arial" pitchFamily="34" charset="0"/>
              <a:buChar char="•"/>
            </a:pPr>
            <a:r>
              <a:rPr lang="ru-RU" sz="3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системность;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3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научность;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3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разнообразность;</a:t>
            </a:r>
          </a:p>
          <a:p>
            <a:pPr marL="285750" indent="-285750">
              <a:buFont typeface="Arial" pitchFamily="34" charset="0"/>
              <a:buChar char="•"/>
            </a:pPr>
            <a:r>
              <a:rPr lang="ru-RU" sz="32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  учёт индивидуальных способностей. </a:t>
            </a:r>
          </a:p>
        </p:txBody>
      </p:sp>
    </p:spTree>
    <p:extLst>
      <p:ext uri="{BB962C8B-B14F-4D97-AF65-F5344CB8AC3E}">
        <p14:creationId xmlns:p14="http://schemas.microsoft.com/office/powerpoint/2010/main" val="5444549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Box 2"/>
          <p:cNvSpPr txBox="1"/>
          <p:nvPr/>
        </p:nvSpPr>
        <p:spPr>
          <a:xfrm>
            <a:off x="467544" y="1484784"/>
            <a:ext cx="396044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Подумать самостоятельно</a:t>
            </a:r>
            <a:endParaRPr lang="ru-RU" sz="24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467544" y="2044024"/>
            <a:ext cx="42124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Спросить у других людей</a:t>
            </a:r>
            <a:endParaRPr lang="ru-RU" sz="24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611560" y="2708920"/>
            <a:ext cx="252028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Понаблюдать</a:t>
            </a:r>
            <a:endParaRPr lang="ru-RU" sz="24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586392" y="3356992"/>
            <a:ext cx="367240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Посмотреть в книгах</a:t>
            </a:r>
            <a:endParaRPr lang="ru-RU" sz="24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615000" y="4106628"/>
            <a:ext cx="546916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4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Получить информацию из компьютера</a:t>
            </a:r>
            <a:endParaRPr lang="ru-RU" sz="2400" b="1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9" name="Прямоугольник 8"/>
          <p:cNvSpPr/>
          <p:nvPr/>
        </p:nvSpPr>
        <p:spPr>
          <a:xfrm>
            <a:off x="1223136" y="368542"/>
            <a:ext cx="6913751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soft" dir="tl">
                <a:rot lat="0" lon="0" rev="0"/>
              </a:lightRig>
            </a:scene3d>
            <a:sp3d contourW="25400" prstMaterial="matte">
              <a:bevelT w="25400" h="55880" prst="artDeco"/>
              <a:contourClr>
                <a:schemeClr val="accent2">
                  <a:tint val="20000"/>
                </a:schemeClr>
              </a:contourClr>
            </a:sp3d>
          </a:bodyPr>
          <a:lstStyle/>
          <a:p>
            <a:pPr algn="ctr"/>
            <a:r>
              <a:rPr lang="ru-RU" sz="4400" b="1" cap="none" spc="50" dirty="0" smtClean="0">
                <a:ln w="11430"/>
                <a:gradFill>
                  <a:gsLst>
                    <a:gs pos="25000">
                      <a:schemeClr val="accent2">
                        <a:satMod val="155000"/>
                      </a:schemeClr>
                    </a:gs>
                    <a:gs pos="100000">
                      <a:schemeClr val="accent2">
                        <a:shade val="45000"/>
                        <a:satMod val="165000"/>
                      </a:schemeClr>
                    </a:gs>
                  </a:gsLst>
                  <a:lin ang="5400000"/>
                </a:gradFill>
                <a:effectLst>
                  <a:outerShdw blurRad="76200" dist="50800" dir="5400000" algn="tl" rotWithShape="0">
                    <a:srgbClr val="000000">
                      <a:alpha val="65000"/>
                    </a:srgbClr>
                  </a:outerShdw>
                </a:effectLst>
              </a:rPr>
              <a:t>МЕТОДИКА ИССЛЕДОВАНЯ</a:t>
            </a:r>
            <a:endParaRPr lang="ru-RU" sz="4400" b="1" cap="none" spc="50" dirty="0">
              <a:ln w="11430"/>
              <a:gradFill>
                <a:gsLst>
                  <a:gs pos="25000">
                    <a:schemeClr val="accent2">
                      <a:satMod val="155000"/>
                    </a:schemeClr>
                  </a:gs>
                  <a:gs pos="100000">
                    <a:schemeClr val="accent2">
                      <a:shade val="45000"/>
                      <a:satMod val="165000"/>
                    </a:schemeClr>
                  </a:gs>
                </a:gsLst>
                <a:lin ang="5400000"/>
              </a:gradFill>
              <a:effectLst>
                <a:outerShdw blurRad="76200" dist="50800" dir="5400000" algn="tl" rotWithShape="0">
                  <a:srgbClr val="000000">
                    <a:alpha val="65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5119479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07704" y="404664"/>
            <a:ext cx="5544616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400" b="1" dirty="0" smtClean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Структура учебного </a:t>
            </a:r>
            <a:r>
              <a:rPr lang="ru-RU" sz="2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исследования</a:t>
            </a:r>
          </a:p>
        </p:txBody>
      </p:sp>
      <p:sp>
        <p:nvSpPr>
          <p:cNvPr id="3" name="TextBox 2"/>
          <p:cNvSpPr txBox="1"/>
          <p:nvPr/>
        </p:nvSpPr>
        <p:spPr>
          <a:xfrm>
            <a:off x="755576" y="1340768"/>
            <a:ext cx="5184576" cy="338554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sz="2000" b="1" dirty="0">
                <a:solidFill>
                  <a:srgbClr val="800000"/>
                </a:solidFill>
              </a:rPr>
              <a:t>1.Выбор </a:t>
            </a:r>
            <a:r>
              <a:rPr lang="ru-RU" sz="2000" b="1" dirty="0" smtClean="0">
                <a:solidFill>
                  <a:srgbClr val="800000"/>
                </a:solidFill>
              </a:rPr>
              <a:t>темы  исследования</a:t>
            </a:r>
          </a:p>
          <a:p>
            <a:r>
              <a:rPr lang="ru-RU" sz="2000" b="1" dirty="0" smtClean="0">
                <a:solidFill>
                  <a:srgbClr val="800000"/>
                </a:solidFill>
              </a:rPr>
              <a:t>2.Выдвижение гипотез</a:t>
            </a:r>
          </a:p>
          <a:p>
            <a:r>
              <a:rPr lang="ru-RU" sz="2000" b="1" dirty="0" smtClean="0">
                <a:solidFill>
                  <a:srgbClr val="800000"/>
                </a:solidFill>
              </a:rPr>
              <a:t>3.Поиск </a:t>
            </a:r>
            <a:r>
              <a:rPr lang="ru-RU" sz="2000" b="1" dirty="0">
                <a:solidFill>
                  <a:srgbClr val="800000"/>
                </a:solidFill>
              </a:rPr>
              <a:t>и </a:t>
            </a:r>
            <a:r>
              <a:rPr lang="ru-RU" sz="2000" b="1" dirty="0" smtClean="0">
                <a:solidFill>
                  <a:srgbClr val="800000"/>
                </a:solidFill>
              </a:rPr>
              <a:t>предложение возможных вариантов</a:t>
            </a:r>
          </a:p>
          <a:p>
            <a:r>
              <a:rPr lang="ru-RU" sz="2000" b="1" dirty="0" smtClean="0">
                <a:solidFill>
                  <a:srgbClr val="800000"/>
                </a:solidFill>
              </a:rPr>
              <a:t>4.Сбор материала</a:t>
            </a:r>
          </a:p>
          <a:p>
            <a:r>
              <a:rPr lang="ru-RU" sz="2000" b="1" dirty="0">
                <a:solidFill>
                  <a:srgbClr val="800000"/>
                </a:solidFill>
              </a:rPr>
              <a:t>5.Обобщение </a:t>
            </a:r>
            <a:r>
              <a:rPr lang="ru-RU" sz="2000" b="1" dirty="0" smtClean="0">
                <a:solidFill>
                  <a:srgbClr val="800000"/>
                </a:solidFill>
              </a:rPr>
              <a:t>полученных данных</a:t>
            </a:r>
          </a:p>
          <a:p>
            <a:r>
              <a:rPr lang="ru-RU" sz="2000" b="1" dirty="0" smtClean="0">
                <a:solidFill>
                  <a:srgbClr val="800000"/>
                </a:solidFill>
              </a:rPr>
              <a:t>6. Подготовка проекта</a:t>
            </a:r>
          </a:p>
          <a:p>
            <a:r>
              <a:rPr lang="ru-RU" sz="2000" b="1" dirty="0" smtClean="0">
                <a:solidFill>
                  <a:srgbClr val="800000"/>
                </a:solidFill>
              </a:rPr>
              <a:t>7.Защита проекта</a:t>
            </a:r>
            <a:endParaRPr lang="ru-RU" sz="2000" b="1" dirty="0">
              <a:solidFill>
                <a:srgbClr val="800000"/>
              </a:solidFill>
            </a:endParaRPr>
          </a:p>
          <a:p>
            <a:endParaRPr lang="ru-RU" b="1" dirty="0">
              <a:solidFill>
                <a:srgbClr val="006666"/>
              </a:solidFill>
            </a:endParaRPr>
          </a:p>
          <a:p>
            <a:endParaRPr lang="ru-RU" b="1" dirty="0">
              <a:solidFill>
                <a:schemeClr val="hlink"/>
              </a:solidFill>
            </a:endParaRPr>
          </a:p>
          <a:p>
            <a:endParaRPr lang="ru-RU" b="1" dirty="0">
              <a:solidFill>
                <a:srgbClr val="006666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98783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Таблица 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04628087"/>
              </p:ext>
            </p:extLst>
          </p:nvPr>
        </p:nvGraphicFramePr>
        <p:xfrm>
          <a:off x="539552" y="548680"/>
          <a:ext cx="8352928" cy="604012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793429"/>
                <a:gridCol w="2381632"/>
                <a:gridCol w="2657587"/>
                <a:gridCol w="2520280"/>
              </a:tblGrid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800000"/>
                          </a:solidFill>
                        </a:rPr>
                        <a:t>№ п/п</a:t>
                      </a:r>
                      <a:endParaRPr lang="ru-RU" sz="1200" dirty="0">
                        <a:solidFill>
                          <a:srgbClr val="8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800000"/>
                          </a:solidFill>
                        </a:rPr>
                        <a:t>Этапы </a:t>
                      </a:r>
                      <a:endParaRPr lang="ru-RU" sz="1200" dirty="0">
                        <a:solidFill>
                          <a:srgbClr val="8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800000"/>
                          </a:solidFill>
                        </a:rPr>
                        <a:t>Деятельность учащихся</a:t>
                      </a:r>
                      <a:endParaRPr lang="ru-RU" sz="1200" dirty="0">
                        <a:solidFill>
                          <a:srgbClr val="8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800000"/>
                          </a:solidFill>
                        </a:rPr>
                        <a:t>Деятельность  учителя</a:t>
                      </a:r>
                      <a:endParaRPr lang="ru-RU" sz="1200" dirty="0">
                        <a:solidFill>
                          <a:srgbClr val="8000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800000"/>
                          </a:solidFill>
                        </a:rPr>
                        <a:t>1.</a:t>
                      </a:r>
                      <a:endParaRPr lang="ru-RU" sz="1200" dirty="0">
                        <a:solidFill>
                          <a:srgbClr val="8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800000"/>
                          </a:solidFill>
                        </a:rPr>
                        <a:t>Подготовка: выбор темы проекта, определение цели и содержание</a:t>
                      </a:r>
                      <a:r>
                        <a:rPr lang="ru-RU" sz="1200" baseline="0" dirty="0" smtClean="0">
                          <a:solidFill>
                            <a:srgbClr val="800000"/>
                          </a:solidFill>
                        </a:rPr>
                        <a:t> проекта, формирование творческих групп, определение форм выражения итогов проектной деятельности.</a:t>
                      </a:r>
                      <a:endParaRPr lang="ru-RU" sz="1200" dirty="0">
                        <a:solidFill>
                          <a:srgbClr val="8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800000"/>
                          </a:solidFill>
                        </a:rPr>
                        <a:t>Уточняют информацию, обсуждают задание, принимают общее решение</a:t>
                      </a:r>
                      <a:r>
                        <a:rPr lang="ru-RU" sz="1200" baseline="0" dirty="0" smtClean="0">
                          <a:solidFill>
                            <a:srgbClr val="800000"/>
                          </a:solidFill>
                        </a:rPr>
                        <a:t> по теме, формируют творческие группы.</a:t>
                      </a:r>
                      <a:endParaRPr lang="ru-RU" sz="1200" dirty="0">
                        <a:solidFill>
                          <a:srgbClr val="8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663300"/>
                          </a:solidFill>
                        </a:rPr>
                        <a:t>Отбирает возможные темы, предлагает их учащимся, объясняет</a:t>
                      </a:r>
                      <a:r>
                        <a:rPr lang="ru-RU" sz="1200" baseline="0" dirty="0" smtClean="0">
                          <a:solidFill>
                            <a:srgbClr val="663300"/>
                          </a:solidFill>
                        </a:rPr>
                        <a:t> цель, формирует положительную мотивацию к деятельности.</a:t>
                      </a:r>
                      <a:endParaRPr lang="ru-RU" sz="1200" dirty="0">
                        <a:solidFill>
                          <a:srgbClr val="6633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993300"/>
                          </a:solidFill>
                        </a:rPr>
                        <a:t>2.</a:t>
                      </a:r>
                      <a:endParaRPr lang="ru-RU" sz="1200" dirty="0">
                        <a:solidFill>
                          <a:srgbClr val="9933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993300"/>
                          </a:solidFill>
                        </a:rPr>
                        <a:t>Планирование:</a:t>
                      </a:r>
                      <a:r>
                        <a:rPr lang="ru-RU" sz="1200" baseline="0" dirty="0" smtClean="0">
                          <a:solidFill>
                            <a:srgbClr val="993300"/>
                          </a:solidFill>
                        </a:rPr>
                        <a:t> анализ проблемы, определение задач, средств реализации проекта, выбор критериев оценки результатов, распределение ролей в группе, отбор литературы.</a:t>
                      </a:r>
                      <a:endParaRPr lang="ru-RU" sz="1200" dirty="0">
                        <a:solidFill>
                          <a:srgbClr val="9933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800000"/>
                          </a:solidFill>
                        </a:rPr>
                        <a:t>Вырабатывают план действий (сбор информации), осуществляют постановку конкретных задач, определяют средства реализации проекта, уточняют источники информации, распределяют</a:t>
                      </a:r>
                      <a:r>
                        <a:rPr lang="ru-RU" sz="1200" baseline="0" dirty="0" smtClean="0">
                          <a:solidFill>
                            <a:srgbClr val="800000"/>
                          </a:solidFill>
                        </a:rPr>
                        <a:t> роли в группе.</a:t>
                      </a:r>
                      <a:endParaRPr lang="ru-RU" sz="1200" dirty="0">
                        <a:solidFill>
                          <a:srgbClr val="8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663300"/>
                          </a:solidFill>
                        </a:rPr>
                        <a:t>Разрабатывает</a:t>
                      </a:r>
                      <a:r>
                        <a:rPr lang="ru-RU" sz="1200" baseline="0" dirty="0" smtClean="0">
                          <a:solidFill>
                            <a:srgbClr val="663300"/>
                          </a:solidFill>
                        </a:rPr>
                        <a:t> задания, вопросы для поисковой деятельности, подбирает литературу, принимает участие в обсуждении вариантов по реализации проекта.</a:t>
                      </a:r>
                      <a:endParaRPr lang="ru-RU" sz="1200" dirty="0">
                        <a:solidFill>
                          <a:srgbClr val="663300"/>
                        </a:solidFill>
                      </a:endParaRPr>
                    </a:p>
                  </a:txBody>
                  <a:tcPr/>
                </a:tc>
              </a:tr>
              <a:tr h="399648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800000"/>
                          </a:solidFill>
                        </a:rPr>
                        <a:t>3.</a:t>
                      </a:r>
                      <a:endParaRPr lang="ru-RU" sz="1200" dirty="0">
                        <a:solidFill>
                          <a:srgbClr val="8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800000"/>
                          </a:solidFill>
                        </a:rPr>
                        <a:t>Принятие решения: сбор и уточнение информации, обсуждение различных</a:t>
                      </a:r>
                      <a:r>
                        <a:rPr lang="ru-RU" sz="1200" baseline="0" dirty="0" smtClean="0">
                          <a:solidFill>
                            <a:srgbClr val="800000"/>
                          </a:solidFill>
                        </a:rPr>
                        <a:t> гипотез, выбор оптимального варианта</a:t>
                      </a:r>
                      <a:r>
                        <a:rPr lang="ru-RU" sz="1200" baseline="0" dirty="0" smtClean="0"/>
                        <a:t>.</a:t>
                      </a:r>
                      <a:endParaRPr lang="ru-RU" sz="1200" dirty="0"/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800000"/>
                          </a:solidFill>
                        </a:rPr>
                        <a:t>Работа с информацией, выполнение исследования, корректируют план деятельности.</a:t>
                      </a:r>
                      <a:endParaRPr lang="ru-RU" sz="1200" dirty="0">
                        <a:solidFill>
                          <a:srgbClr val="8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663300"/>
                          </a:solidFill>
                        </a:rPr>
                        <a:t>Консультирует, координирует работу учащихся, стимулирует их деятельность.</a:t>
                      </a:r>
                      <a:endParaRPr lang="ru-RU" sz="1200" dirty="0">
                        <a:solidFill>
                          <a:srgbClr val="6633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993300"/>
                          </a:solidFill>
                        </a:rPr>
                        <a:t>4.</a:t>
                      </a:r>
                      <a:endParaRPr lang="ru-RU" sz="1200" dirty="0">
                        <a:solidFill>
                          <a:srgbClr val="9933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993300"/>
                          </a:solidFill>
                        </a:rPr>
                        <a:t>Выполнение проекта.</a:t>
                      </a:r>
                      <a:endParaRPr lang="ru-RU" sz="1200" dirty="0">
                        <a:solidFill>
                          <a:srgbClr val="9933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800000"/>
                          </a:solidFill>
                        </a:rPr>
                        <a:t>Работа над проектом и его оформлением.</a:t>
                      </a:r>
                      <a:endParaRPr lang="ru-RU" sz="1200" dirty="0">
                        <a:solidFill>
                          <a:srgbClr val="8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200" dirty="0" smtClean="0">
                          <a:solidFill>
                            <a:srgbClr val="663300"/>
                          </a:solidFill>
                        </a:rPr>
                        <a:t>Консультирует, координирует работу учащихся, стимулирует их деятельность.</a:t>
                      </a:r>
                    </a:p>
                    <a:p>
                      <a:endParaRPr lang="ru-RU" sz="1200" dirty="0">
                        <a:solidFill>
                          <a:srgbClr val="6633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800000"/>
                          </a:solidFill>
                        </a:rPr>
                        <a:t>5.</a:t>
                      </a:r>
                      <a:endParaRPr lang="ru-RU" sz="1200" dirty="0">
                        <a:solidFill>
                          <a:srgbClr val="8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800000"/>
                          </a:solidFill>
                        </a:rPr>
                        <a:t>Оценка результатов: оценка выполнения проекта(постановление целей, достигнутых результатов, анализ причин недостатков).</a:t>
                      </a:r>
                      <a:endParaRPr lang="ru-RU" sz="1200" dirty="0">
                        <a:solidFill>
                          <a:srgbClr val="8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800000"/>
                          </a:solidFill>
                        </a:rPr>
                        <a:t>Обсуждают полученные результаты, исправляют возможные недочёты, формируют выводы.</a:t>
                      </a:r>
                      <a:endParaRPr lang="ru-RU" sz="1200" dirty="0">
                        <a:solidFill>
                          <a:srgbClr val="8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663300"/>
                          </a:solidFill>
                        </a:rPr>
                        <a:t>Наблюдает за деятельностью учащихся, принимает участие в обсуждении.</a:t>
                      </a:r>
                      <a:endParaRPr lang="ru-RU" sz="1200" dirty="0">
                        <a:solidFill>
                          <a:srgbClr val="663300"/>
                        </a:solidFill>
                      </a:endParaRPr>
                    </a:p>
                  </a:txBody>
                  <a:tcPr/>
                </a:tc>
              </a:tr>
              <a:tr h="370840"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800000"/>
                          </a:solidFill>
                        </a:rPr>
                        <a:t>6.</a:t>
                      </a:r>
                      <a:endParaRPr lang="ru-RU" sz="1200" dirty="0">
                        <a:solidFill>
                          <a:srgbClr val="8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993300"/>
                          </a:solidFill>
                        </a:rPr>
                        <a:t>Презентация:</a:t>
                      </a:r>
                      <a:r>
                        <a:rPr lang="ru-RU" sz="1200" baseline="0" dirty="0" smtClean="0">
                          <a:solidFill>
                            <a:srgbClr val="993300"/>
                          </a:solidFill>
                        </a:rPr>
                        <a:t> защита проекта.</a:t>
                      </a:r>
                      <a:endParaRPr lang="ru-RU" sz="1200" dirty="0">
                        <a:solidFill>
                          <a:srgbClr val="9933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800000"/>
                          </a:solidFill>
                        </a:rPr>
                        <a:t>Докладывает о результатах совместной работы.</a:t>
                      </a:r>
                      <a:endParaRPr lang="ru-RU" sz="1200" dirty="0">
                        <a:solidFill>
                          <a:srgbClr val="800000"/>
                        </a:solidFill>
                      </a:endParaRPr>
                    </a:p>
                  </a:txBody>
                  <a:tcPr/>
                </a:tc>
                <a:tc>
                  <a:txBody>
                    <a:bodyPr/>
                    <a:lstStyle/>
                    <a:p>
                      <a:r>
                        <a:rPr lang="ru-RU" sz="1200" dirty="0" smtClean="0">
                          <a:solidFill>
                            <a:srgbClr val="663300"/>
                          </a:solidFill>
                        </a:rPr>
                        <a:t>Оценивает работу учащихся.</a:t>
                      </a:r>
                      <a:endParaRPr lang="ru-RU" sz="1200" dirty="0">
                        <a:solidFill>
                          <a:srgbClr val="663300"/>
                        </a:solidFill>
                      </a:endParaRPr>
                    </a:p>
                  </a:txBody>
                  <a:tcPr/>
                </a:tc>
              </a:tr>
            </a:tbl>
          </a:graphicData>
        </a:graphic>
      </p:graphicFrame>
      <p:sp>
        <p:nvSpPr>
          <p:cNvPr id="3" name="TextBox 2"/>
          <p:cNvSpPr txBox="1"/>
          <p:nvPr/>
        </p:nvSpPr>
        <p:spPr>
          <a:xfrm>
            <a:off x="899592" y="59411"/>
            <a:ext cx="8244408" cy="36933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rgbClr val="800000"/>
                </a:solidFill>
              </a:rPr>
              <a:t>Система действий учителя и учащихся на разных стадиях работы над проектом </a:t>
            </a:r>
            <a:endParaRPr lang="ru-RU" b="1" dirty="0">
              <a:solidFill>
                <a:srgbClr val="8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2982554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Прямоугольник 2"/>
          <p:cNvSpPr/>
          <p:nvPr/>
        </p:nvSpPr>
        <p:spPr>
          <a:xfrm>
            <a:off x="2051720" y="692696"/>
            <a:ext cx="6162008" cy="46166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ru-RU" sz="2400" b="1" dirty="0">
                <a:solidFill>
                  <a:srgbClr val="8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Исследовательская деятельность на уроках. </a:t>
            </a:r>
            <a:endParaRPr lang="ru-RU" sz="2400" dirty="0">
              <a:solidFill>
                <a:srgbClr val="80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755576" y="1477952"/>
            <a:ext cx="2592288" cy="504056"/>
          </a:xfrm>
          <a:prstGeom prst="rect">
            <a:avLst/>
          </a:prstGeom>
          <a:solidFill>
            <a:schemeClr val="accent2">
              <a:lumMod val="75000"/>
            </a:schemeClr>
          </a:solidFill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Литературное чтение</a:t>
            </a:r>
            <a:endParaRPr lang="ru-RU" dirty="0"/>
          </a:p>
        </p:txBody>
      </p:sp>
      <p:sp>
        <p:nvSpPr>
          <p:cNvPr id="5" name="Прямоугольник 4"/>
          <p:cNvSpPr/>
          <p:nvPr/>
        </p:nvSpPr>
        <p:spPr>
          <a:xfrm>
            <a:off x="3635896" y="1484784"/>
            <a:ext cx="2232248" cy="504056"/>
          </a:xfrm>
          <a:prstGeom prst="rect">
            <a:avLst/>
          </a:prstGeom>
          <a:solidFill>
            <a:schemeClr val="accent1">
              <a:lumMod val="75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Математика </a:t>
            </a:r>
            <a:endParaRPr lang="ru-RU" dirty="0"/>
          </a:p>
        </p:txBody>
      </p:sp>
      <p:sp>
        <p:nvSpPr>
          <p:cNvPr id="6" name="Прямоугольник 5"/>
          <p:cNvSpPr/>
          <p:nvPr/>
        </p:nvSpPr>
        <p:spPr>
          <a:xfrm>
            <a:off x="6444208" y="1484784"/>
            <a:ext cx="2160240" cy="504056"/>
          </a:xfrm>
          <a:prstGeom prst="rect">
            <a:avLst/>
          </a:prstGeom>
          <a:solidFill>
            <a:schemeClr val="accent6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Русский язык</a:t>
            </a:r>
            <a:endParaRPr lang="ru-RU" dirty="0"/>
          </a:p>
        </p:txBody>
      </p:sp>
      <p:sp>
        <p:nvSpPr>
          <p:cNvPr id="7" name="Прямоугольник 6"/>
          <p:cNvSpPr/>
          <p:nvPr/>
        </p:nvSpPr>
        <p:spPr>
          <a:xfrm>
            <a:off x="243824" y="2418616"/>
            <a:ext cx="3190232" cy="2031325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/>
            <a:r>
              <a:rPr lang="ru-RU" b="1" dirty="0">
                <a:solidFill>
                  <a:srgbClr val="800000"/>
                </a:solidFill>
              </a:rPr>
              <a:t>Анализируют </a:t>
            </a:r>
            <a:r>
              <a:rPr lang="ru-RU" b="1" dirty="0" smtClean="0">
                <a:solidFill>
                  <a:srgbClr val="800000"/>
                </a:solidFill>
              </a:rPr>
              <a:t>произведения</a:t>
            </a:r>
          </a:p>
          <a:p>
            <a:pPr algn="ctr"/>
            <a:endParaRPr lang="ru-RU" b="1" dirty="0" smtClean="0">
              <a:solidFill>
                <a:srgbClr val="800000"/>
              </a:solidFill>
            </a:endParaRPr>
          </a:p>
          <a:p>
            <a:pPr algn="ctr"/>
            <a:r>
              <a:rPr lang="ru-RU" b="1" dirty="0" smtClean="0">
                <a:solidFill>
                  <a:srgbClr val="800000"/>
                </a:solidFill>
              </a:rPr>
              <a:t> Дают характеристику героям</a:t>
            </a:r>
          </a:p>
          <a:p>
            <a:pPr algn="ctr"/>
            <a:endParaRPr lang="ru-RU" b="1" dirty="0" smtClean="0">
              <a:solidFill>
                <a:srgbClr val="800000"/>
              </a:solidFill>
            </a:endParaRPr>
          </a:p>
          <a:p>
            <a:r>
              <a:rPr lang="ru-RU" b="1" dirty="0" smtClean="0">
                <a:solidFill>
                  <a:srgbClr val="800000"/>
                </a:solidFill>
              </a:rPr>
              <a:t>   Высказывают своё мнение</a:t>
            </a:r>
          </a:p>
          <a:p>
            <a:endParaRPr lang="ru-RU" b="1" dirty="0" smtClean="0">
              <a:solidFill>
                <a:srgbClr val="800000"/>
              </a:solidFill>
            </a:endParaRPr>
          </a:p>
          <a:p>
            <a:r>
              <a:rPr lang="ru-RU" b="1" dirty="0" smtClean="0">
                <a:solidFill>
                  <a:srgbClr val="800000"/>
                </a:solidFill>
              </a:rPr>
              <a:t>   Делают выводы</a:t>
            </a:r>
            <a:endParaRPr lang="ru-RU" b="1" dirty="0">
              <a:solidFill>
                <a:srgbClr val="800000"/>
              </a:solidFill>
            </a:endParaRPr>
          </a:p>
        </p:txBody>
      </p:sp>
      <p:sp>
        <p:nvSpPr>
          <p:cNvPr id="8" name="TextBox 7"/>
          <p:cNvSpPr txBox="1"/>
          <p:nvPr/>
        </p:nvSpPr>
        <p:spPr>
          <a:xfrm>
            <a:off x="3779912" y="2418615"/>
            <a:ext cx="2232248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Учатся размышлять</a:t>
            </a:r>
          </a:p>
          <a:p>
            <a:endParaRPr lang="ru-RU" b="1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Учатся доказывать</a:t>
            </a:r>
          </a:p>
          <a:p>
            <a:endParaRPr lang="ru-RU" dirty="0" smtClean="0">
              <a:solidFill>
                <a:schemeClr val="tx2">
                  <a:lumMod val="75000"/>
                </a:schemeClr>
              </a:solidFill>
            </a:endParaRP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Отстаивают свою </a:t>
            </a:r>
          </a:p>
          <a:p>
            <a:r>
              <a:rPr lang="ru-RU" b="1" dirty="0" smtClean="0">
                <a:solidFill>
                  <a:schemeClr val="tx2">
                    <a:lumMod val="75000"/>
                  </a:schemeClr>
                </a:solidFill>
              </a:rPr>
              <a:t>точку зрения</a:t>
            </a:r>
            <a:endParaRPr lang="ru-RU" b="1" dirty="0">
              <a:solidFill>
                <a:schemeClr val="tx2">
                  <a:lumMod val="75000"/>
                </a:schemeClr>
              </a:solidFill>
            </a:endParaRPr>
          </a:p>
        </p:txBody>
      </p:sp>
      <p:sp>
        <p:nvSpPr>
          <p:cNvPr id="9" name="TextBox 8"/>
          <p:cNvSpPr txBox="1"/>
          <p:nvPr/>
        </p:nvSpPr>
        <p:spPr>
          <a:xfrm>
            <a:off x="6444208" y="2492896"/>
            <a:ext cx="2592288" cy="286232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ru-RU" b="1" dirty="0">
                <a:solidFill>
                  <a:srgbClr val="800000"/>
                </a:solidFill>
              </a:rPr>
              <a:t>Работают над формированием  умений видеть </a:t>
            </a:r>
            <a:r>
              <a:rPr lang="ru-RU" b="1" dirty="0" smtClean="0">
                <a:solidFill>
                  <a:srgbClr val="800000"/>
                </a:solidFill>
              </a:rPr>
              <a:t>проблему</a:t>
            </a:r>
          </a:p>
          <a:p>
            <a:endParaRPr lang="ru-RU" b="1" dirty="0" smtClean="0">
              <a:solidFill>
                <a:srgbClr val="800000"/>
              </a:solidFill>
            </a:endParaRPr>
          </a:p>
          <a:p>
            <a:r>
              <a:rPr lang="ru-RU" b="1" dirty="0" smtClean="0">
                <a:solidFill>
                  <a:srgbClr val="800000"/>
                </a:solidFill>
              </a:rPr>
              <a:t>Учатся </a:t>
            </a:r>
            <a:r>
              <a:rPr lang="ru-RU" b="1" dirty="0">
                <a:solidFill>
                  <a:srgbClr val="800000"/>
                </a:solidFill>
              </a:rPr>
              <a:t>находить правильное решение</a:t>
            </a:r>
          </a:p>
          <a:p>
            <a:endParaRPr lang="ru-RU" b="1" dirty="0" smtClean="0">
              <a:solidFill>
                <a:srgbClr val="800000"/>
              </a:solidFill>
            </a:endParaRPr>
          </a:p>
          <a:p>
            <a:r>
              <a:rPr lang="ru-RU" b="1" dirty="0">
                <a:solidFill>
                  <a:srgbClr val="800000"/>
                </a:solidFill>
              </a:rPr>
              <a:t>Делают выводы</a:t>
            </a:r>
          </a:p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205727079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576263"/>
            <a:ext cx="8572500" cy="57054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852044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85750" y="585788"/>
            <a:ext cx="8572500" cy="56864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15292738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116</TotalTime>
  <Words>633</Words>
  <Application>Microsoft Office PowerPoint</Application>
  <PresentationFormat>Экран (4:3)</PresentationFormat>
  <Paragraphs>103</Paragraphs>
  <Slides>15</Slides>
  <Notes>0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15</vt:i4>
      </vt:variant>
    </vt:vector>
  </HeadingPairs>
  <TitlesOfParts>
    <vt:vector size="16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cp:lastModifiedBy>User</cp:lastModifiedBy>
  <cp:revision>13</cp:revision>
  <dcterms:modified xsi:type="dcterms:W3CDTF">2016-02-21T20:33:20Z</dcterms:modified>
</cp:coreProperties>
</file>