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81" r:id="rId11"/>
    <p:sldId id="263" r:id="rId12"/>
    <p:sldId id="266" r:id="rId13"/>
    <p:sldId id="268" r:id="rId14"/>
    <p:sldId id="267" r:id="rId15"/>
    <p:sldId id="280" r:id="rId16"/>
    <p:sldId id="269" r:id="rId17"/>
    <p:sldId id="270" r:id="rId18"/>
    <p:sldId id="271" r:id="rId19"/>
    <p:sldId id="278" r:id="rId20"/>
    <p:sldId id="282" r:id="rId21"/>
    <p:sldId id="277" r:id="rId22"/>
    <p:sldId id="283" r:id="rId23"/>
    <p:sldId id="284" r:id="rId24"/>
    <p:sldId id="272" r:id="rId25"/>
    <p:sldId id="285" r:id="rId26"/>
    <p:sldId id="279" r:id="rId27"/>
    <p:sldId id="276" r:id="rId28"/>
    <p:sldId id="275" r:id="rId29"/>
    <p:sldId id="274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628800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гости  к весне </a:t>
            </a:r>
            <a:endParaRPr lang="ru-RU" sz="4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" name="Picture 4" descr="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27368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4185171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Демирова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Надежда Алексеевна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Акчеевская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0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475656" y="1337368"/>
            <a:ext cx="4181475" cy="11049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Comic Sans MS" pitchFamily="66" charset="0"/>
              </a:rPr>
              <a:t>Дни стали длиннее;</a:t>
            </a:r>
          </a:p>
          <a:p>
            <a:pPr algn="ctr"/>
            <a:r>
              <a:rPr lang="ru-RU" sz="3200" dirty="0">
                <a:latin typeface="Comic Sans MS" pitchFamily="66" charset="0"/>
              </a:rPr>
              <a:t>Потепление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43542" y="332656"/>
            <a:ext cx="5184775" cy="617537"/>
          </a:xfrm>
          <a:prstGeom prst="rect">
            <a:avLst/>
          </a:prstGeom>
          <a:solidFill>
            <a:srgbClr val="FFFF00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dirty="0">
                <a:latin typeface="Comic Sans MS" pitchFamily="66" charset="0"/>
              </a:rPr>
              <a:t>Солнце выше, чем зимой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389930" y="2708920"/>
            <a:ext cx="4352925" cy="3546475"/>
          </a:xfrm>
          <a:prstGeom prst="rect">
            <a:avLst/>
          </a:prstGeom>
          <a:solidFill>
            <a:srgbClr val="71DAFF"/>
          </a:solidFill>
          <a:ln w="38100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Небо голубое, высокое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Облака белые, лёгкие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Таяние снега, льда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Ледоход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Половодье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Осадки: снег, дождь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Первая гроза</a:t>
            </a:r>
          </a:p>
          <a:p>
            <a:pPr>
              <a:buFontTx/>
              <a:buChar char="•"/>
            </a:pPr>
            <a:r>
              <a:rPr lang="ru-RU" sz="2800" dirty="0">
                <a:latin typeface="Comic Sans MS" pitchFamily="66" charset="0"/>
              </a:rPr>
              <a:t>Оттаивание почвы</a:t>
            </a:r>
          </a:p>
        </p:txBody>
      </p:sp>
      <p:pic>
        <p:nvPicPr>
          <p:cNvPr id="7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04864"/>
            <a:ext cx="2579688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05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мать и мачех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50701"/>
            <a:ext cx="6984504" cy="491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6256" y="332656"/>
            <a:ext cx="2929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Comic Sans MS" pitchFamily="66" charset="0"/>
              </a:rPr>
              <a:t>мать-и-мачеха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43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медуница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336704" cy="500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548680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МЕДУНИЦА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2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хохлат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6840760" cy="5284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22130" y="476672"/>
            <a:ext cx="1795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omic Sans MS" pitchFamily="66" charset="0"/>
              </a:rPr>
              <a:t>хохлатка</a:t>
            </a:r>
            <a:endParaRPr lang="ru-RU" sz="28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7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первоцвет ворон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3059113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подснежник вороно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852738"/>
            <a:ext cx="2916238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цикломен косск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557338"/>
            <a:ext cx="284321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bimage000j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" t="11333" r="2051" b="10750"/>
          <a:stretch>
            <a:fillRect/>
          </a:stretch>
        </p:blipFill>
        <p:spPr bwMode="auto">
          <a:xfrm>
            <a:off x="250825" y="0"/>
            <a:ext cx="205105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4869160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</a:rPr>
              <a:t>ервоцвет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Воронова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5877272"/>
            <a:ext cx="26279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</a:rPr>
              <a:t>одснежник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Воронова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465313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цикламен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848" y="188640"/>
            <a:ext cx="56703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В лесу передвигайтесь по тропинкам (гибель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травянистых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растений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губительно сказывается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на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состоянии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всего леса). 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Букеты составляйте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из цветов, которые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человек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вырастил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сам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у себя на садовом участке.</a:t>
            </a:r>
          </a:p>
          <a:p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Не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собирайте берёзовый сок. 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Picture 7" descr="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756" y="1916832"/>
            <a:ext cx="3500724" cy="487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1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ance21">
            <a:hlinkClick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989138"/>
            <a:ext cx="53276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764704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spc="-36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Физминутка</a:t>
            </a:r>
            <a:endParaRPr lang="ru-RU" sz="54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1971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90872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Льдинки звонкие разбились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поплыли по реке,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серёжки распустились</a:t>
            </a:r>
          </a:p>
          <a:p>
            <a:r>
              <a:rPr lang="ru-RU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осине и ольхе.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Золотятся нежно </a:t>
            </a:r>
            <a:r>
              <a:rPr lang="ru-RU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ивы,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Просветлели их стволы.</a:t>
            </a:r>
          </a:p>
          <a:p>
            <a:r>
              <a:rPr lang="ru-RU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орешнике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серёжки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Были видны издали.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Набухают соком почки,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Скоро весь растает снег.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зелёные листочки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Молодой украсят лес.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71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Листочки этого дерева опадают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зелёными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124744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У этого дерева к осени созревают тёмные шишечки.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4482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На корнях этого растения есть маленькие наросты, которые вырабатывают азотные удобрения.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816120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4.Почки  у этого растения сидят на подставочках.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3613666"/>
            <a:ext cx="3480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Это дерево зацветает первым.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51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2"/>
            <a:ext cx="5400600" cy="489153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47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ird2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857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bird2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1877216"/>
            <a:ext cx="857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bird2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672" y="2708920"/>
            <a:ext cx="857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9306306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04864"/>
            <a:ext cx="2919413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400600" cy="540060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171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berimus.ru/uploads/images/zyablik_devushka_sardel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84" y="346848"/>
            <a:ext cx="7008728" cy="529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369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bird-ukraine.pp.ua/images/slideshow/Lullula%20arborea/Lullula%20arboreai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6840760" cy="513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988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www.birdsearth.ru/images/vorobey/triasoguzka%20belaja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5"/>
            <a:ext cx="7704856" cy="516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6577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cs4.pikabu.ru/images/big_size_comm/2015-02_2/142330253043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5976664" cy="59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1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вваря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127875" cy="401320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61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01775"/>
            <a:ext cx="4032250" cy="310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4" y="1554847"/>
            <a:ext cx="4968875" cy="310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013176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Просыпаются от зимнего сна медведи,</a:t>
            </a:r>
          </a:p>
          <a:p>
            <a:pPr>
              <a:buFontTx/>
              <a:buNone/>
            </a:pP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барсуки, ежи.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nimals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" y="2492896"/>
            <a:ext cx="2592388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f_05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92" y="2527074"/>
            <a:ext cx="237490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ЛИСА~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92896"/>
            <a:ext cx="284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05381" y="1052736"/>
            <a:ext cx="2735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Звери линяют.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6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bears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44" y="2852936"/>
            <a:ext cx="39608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barany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38163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744" y="1244485"/>
            <a:ext cx="8194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У многих 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животных рождаются 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детёныши.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6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04813"/>
            <a:ext cx="7345362" cy="401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0113" y="4797152"/>
            <a:ext cx="74163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Весной животных охраняют особенно тщательно, т.к. они заняты заботой о потомстве. 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Что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вы можете сделать для охраны животных и птиц?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6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bird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620713"/>
            <a:ext cx="14859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bird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194" y="1840638"/>
            <a:ext cx="14859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bird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2564904"/>
            <a:ext cx="14859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DSCN48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00438"/>
            <a:ext cx="423862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37870"/>
            <a:ext cx="3809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Домашнее </a:t>
            </a:r>
            <a:r>
              <a:rPr lang="ru-RU" sz="3200" b="1" dirty="0" smtClean="0">
                <a:solidFill>
                  <a:srgbClr val="002060"/>
                </a:solidFill>
              </a:rPr>
              <a:t>задание: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556792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1.Рабочая тетрадь стр.56-57</a:t>
            </a:r>
          </a:p>
          <a:p>
            <a:r>
              <a:rPr lang="ru-RU" sz="2000" dirty="0">
                <a:solidFill>
                  <a:srgbClr val="002060"/>
                </a:solidFill>
              </a:rPr>
              <a:t>2.Оформи плакат в защиту первоцветов!</a:t>
            </a:r>
          </a:p>
        </p:txBody>
      </p:sp>
    </p:spTree>
    <p:extLst>
      <p:ext uri="{BB962C8B-B14F-4D97-AF65-F5344CB8AC3E}">
        <p14:creationId xmlns:p14="http://schemas.microsoft.com/office/powerpoint/2010/main" val="27070725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 родител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56" y="116631"/>
            <a:ext cx="37433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4963308"/>
            <a:ext cx="59046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 встречи!</a:t>
            </a:r>
            <a:endParaRPr lang="ru-RU" sz="6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92177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7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95400"/>
            <a:ext cx="1325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7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20688"/>
            <a:ext cx="1325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7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68960"/>
            <a:ext cx="1325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DSCN32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667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9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406" y="663000"/>
            <a:ext cx="17145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0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920" y="1772816"/>
            <a:ext cx="17145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0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54" y="393849"/>
            <a:ext cx="17145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32766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45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ледоста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4633912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9300" y="84367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Зимние дни миновали, </a:t>
            </a:r>
          </a:p>
          <a:p>
            <a:r>
              <a:rPr lang="ru-RU" b="1" dirty="0">
                <a:solidFill>
                  <a:srgbClr val="002060"/>
                </a:solidFill>
              </a:rPr>
              <a:t>Ночи короткие стали.</a:t>
            </a:r>
          </a:p>
          <a:p>
            <a:r>
              <a:rPr lang="ru-RU" b="1" dirty="0">
                <a:solidFill>
                  <a:srgbClr val="002060"/>
                </a:solidFill>
              </a:rPr>
              <a:t>Солнышко с неба ясней</a:t>
            </a:r>
          </a:p>
          <a:p>
            <a:r>
              <a:rPr lang="ru-RU" b="1" dirty="0">
                <a:solidFill>
                  <a:srgbClr val="002060"/>
                </a:solidFill>
              </a:rPr>
              <a:t>Луч золотой посылает.</a:t>
            </a:r>
          </a:p>
          <a:p>
            <a:r>
              <a:rPr lang="ru-RU" b="1" dirty="0">
                <a:solidFill>
                  <a:srgbClr val="002060"/>
                </a:solidFill>
              </a:rPr>
              <a:t>Влажным теплом подувает</a:t>
            </a:r>
          </a:p>
          <a:p>
            <a:r>
              <a:rPr lang="ru-RU" b="1" dirty="0">
                <a:solidFill>
                  <a:srgbClr val="002060"/>
                </a:solidFill>
              </a:rPr>
              <a:t>Ветер с раздольных полей.</a:t>
            </a:r>
          </a:p>
          <a:p>
            <a:r>
              <a:rPr lang="ru-RU" b="1" dirty="0">
                <a:solidFill>
                  <a:srgbClr val="002060"/>
                </a:solidFill>
              </a:rPr>
              <a:t>Быстро одна за другою</a:t>
            </a:r>
          </a:p>
          <a:p>
            <a:r>
              <a:rPr lang="ru-RU" b="1" dirty="0">
                <a:solidFill>
                  <a:srgbClr val="002060"/>
                </a:solidFill>
              </a:rPr>
              <a:t>Тучки несутся толпою, </a:t>
            </a:r>
          </a:p>
          <a:p>
            <a:r>
              <a:rPr lang="ru-RU" b="1" dirty="0">
                <a:solidFill>
                  <a:srgbClr val="002060"/>
                </a:solidFill>
              </a:rPr>
              <a:t>Лёгкою дымкой скользя.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94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0648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Расставь по порядку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" name="Picture 4" descr="flowers_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8" y="790732"/>
            <a:ext cx="28067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lick?url=http%3A%2F%2Fwww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6" y="782082"/>
            <a:ext cx="25019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p20-4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790732"/>
            <a:ext cx="277336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74721" y="4725144"/>
            <a:ext cx="6329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1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11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u="sng" dirty="0">
              <a:solidFill>
                <a:srgbClr val="CC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48145" y="4817477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>
                <a:solidFill>
                  <a:srgbClr val="002060"/>
                </a:solidFill>
              </a:rPr>
              <a:t>2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15583" y="4941167"/>
            <a:ext cx="1291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>
                <a:solidFill>
                  <a:srgbClr val="002060"/>
                </a:solidFill>
              </a:rPr>
              <a:t>3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18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46 -0.16255 L 0.64983 0.445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15" y="30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31468 L -0.33368 0.446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38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30428 L -0.34045 0.457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38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ма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9" y="836613"/>
            <a:ext cx="4105275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20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613"/>
            <a:ext cx="4392613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260648"/>
            <a:ext cx="1856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проталины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342051"/>
            <a:ext cx="1372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оттепель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2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ntitlу55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3924300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773238"/>
            <a:ext cx="5003800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7956550" y="2565400"/>
            <a:ext cx="936625" cy="8651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55576" y="105273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КАПЕЛЬ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05273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ЛЕДОХОД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3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296</Words>
  <Application>Microsoft Office PowerPoint</Application>
  <PresentationFormat>Экран (4:3)</PresentationFormat>
  <Paragraphs>73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9</cp:revision>
  <dcterms:modified xsi:type="dcterms:W3CDTF">2016-03-11T20:25:21Z</dcterms:modified>
</cp:coreProperties>
</file>