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29C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0.26358040657572884"/>
          <c:y val="0.32683739761762598"/>
          <c:w val="0.45652946514020898"/>
          <c:h val="0.67247857438239966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 sz="1620" b="1" i="0" baseline="0"/>
                </a:pPr>
                <a:endParaRPr lang="ru-RU"/>
              </a:p>
            </c:txPr>
            <c:showPercent val="1"/>
          </c:dLbls>
          <c:cat>
            <c:strRef>
              <c:f>Лист1!$A$2:$A$6</c:f>
              <c:strCache>
                <c:ptCount val="5"/>
                <c:pt idx="1">
                  <c:v>Песчанокопский район</c:v>
                </c:pt>
                <c:pt idx="2">
                  <c:v>Целинский район </c:v>
                </c:pt>
                <c:pt idx="3">
                  <c:v>Пролетарский  район </c:v>
                </c:pt>
                <c:pt idx="4">
                  <c:v>Сальский район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1">
                  <c:v>1883</c:v>
                </c:pt>
                <c:pt idx="2">
                  <c:v>2129</c:v>
                </c:pt>
                <c:pt idx="3">
                  <c:v>2740</c:v>
                </c:pt>
                <c:pt idx="4">
                  <c:v>3499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t"/>
      <c:layout>
        <c:manualLayout>
          <c:xMode val="edge"/>
          <c:yMode val="edge"/>
          <c:x val="1.2799688697318012E-2"/>
          <c:y val="2.447854743841256E-2"/>
          <c:w val="0.98356429597701123"/>
          <c:h val="0.23650392192777536"/>
        </c:manualLayout>
      </c:layout>
      <c:txPr>
        <a:bodyPr/>
        <a:lstStyle/>
        <a:p>
          <a:pPr>
            <a:defRPr sz="2000" b="1" i="0" baseline="0">
              <a:latin typeface="Times New Roman" pitchFamily="18" charset="0"/>
            </a:defRPr>
          </a:pPr>
          <a:endParaRPr lang="ru-RU"/>
        </a:p>
      </c:txPr>
    </c:legend>
    <c:plotVisOnly val="1"/>
  </c:chart>
  <c:spPr>
    <a:gradFill rotWithShape="1">
      <a:gsLst>
        <a:gs pos="0">
          <a:schemeClr val="accent3">
            <a:tint val="50000"/>
            <a:satMod val="300000"/>
          </a:schemeClr>
        </a:gs>
        <a:gs pos="35000">
          <a:schemeClr val="accent3">
            <a:tint val="37000"/>
            <a:satMod val="300000"/>
          </a:schemeClr>
        </a:gs>
        <a:gs pos="100000">
          <a:schemeClr val="accent3">
            <a:tint val="15000"/>
            <a:satMod val="350000"/>
          </a:schemeClr>
        </a:gs>
      </a:gsLst>
      <a:lin ang="16200000" scaled="1"/>
    </a:gradFill>
    <a:ln w="9525" cap="flat" cmpd="sng" algn="ctr">
      <a:solidFill>
        <a:schemeClr val="accent3">
          <a:shade val="95000"/>
          <a:satMod val="105000"/>
        </a:schemeClr>
      </a:solidFill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5"/>
  <c:chart>
    <c:title>
      <c:tx>
        <c:rich>
          <a:bodyPr/>
          <a:lstStyle/>
          <a:p>
            <a:pPr>
              <a:defRPr b="1" i="1" cap="all" spc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defRPr>
            </a:pPr>
            <a:endParaRPr lang="ru-RU" sz="2000" b="1" i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14526222416642373"/>
          <c:y val="2.3809518548870156E-2"/>
        </c:manualLayout>
      </c:layout>
    </c:title>
    <c:view3D>
      <c:rAngAx val="1"/>
    </c:view3D>
    <c:plotArea>
      <c:layout>
        <c:manualLayout>
          <c:layoutTarget val="inner"/>
          <c:xMode val="edge"/>
          <c:yMode val="edge"/>
          <c:x val="0.12344354525128806"/>
          <c:y val="0.15766289046872403"/>
          <c:w val="0.76492905483697726"/>
          <c:h val="0.60100330049369965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cat>
            <c:strRef>
              <c:f>Лист1!$A$2:$A$3</c:f>
              <c:strCache>
                <c:ptCount val="2"/>
                <c:pt idx="0">
                  <c:v>Сальский район</c:v>
                </c:pt>
                <c:pt idx="1">
                  <c:v>Песчанакопский район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3499</c:v>
                </c:pt>
                <c:pt idx="1">
                  <c:v>1882</c:v>
                </c:pt>
              </c:numCache>
            </c:numRef>
          </c:val>
        </c:ser>
        <c:shape val="cone"/>
        <c:axId val="102426496"/>
        <c:axId val="102428032"/>
        <c:axId val="0"/>
      </c:bar3DChart>
      <c:catAx>
        <c:axId val="102426496"/>
        <c:scaling>
          <c:orientation val="minMax"/>
        </c:scaling>
        <c:axPos val="b"/>
        <c:tickLblPos val="nextTo"/>
        <c:txPr>
          <a:bodyPr/>
          <a:lstStyle/>
          <a:p>
            <a:pPr>
              <a:defRPr sz="2000" b="1" i="0" baseline="0">
                <a:latin typeface="Times New Roman" pitchFamily="18" charset="0"/>
              </a:defRPr>
            </a:pPr>
            <a:endParaRPr lang="ru-RU"/>
          </a:p>
        </c:txPr>
        <c:crossAx val="102428032"/>
        <c:crosses val="autoZero"/>
        <c:auto val="1"/>
        <c:lblAlgn val="ctr"/>
        <c:lblOffset val="100"/>
      </c:catAx>
      <c:valAx>
        <c:axId val="10242803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800" b="1" i="0" baseline="0"/>
            </a:pPr>
            <a:endParaRPr lang="ru-RU"/>
          </a:p>
        </c:txPr>
        <c:crossAx val="102426496"/>
        <c:crosses val="autoZero"/>
        <c:crossBetween val="between"/>
      </c:valAx>
      <c:spPr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c:spPr>
    </c:plotArea>
    <c:legend>
      <c:legendPos val="r"/>
      <c:layout/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34"/>
  <c:chart>
    <c:title>
      <c:tx>
        <c:rich>
          <a:bodyPr/>
          <a:lstStyle/>
          <a:p>
            <a:pPr>
              <a:defRPr/>
            </a:pPr>
            <a:r>
              <a:rPr lang="ru-RU" dirty="0"/>
              <a:t> </a:t>
            </a:r>
            <a:endParaRPr lang="ru-RU" sz="20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12246168635246957"/>
          <c:y val="2.7803231930244851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2.5463003457081201E-2"/>
          <c:y val="0.25594516914935933"/>
          <c:w val="0.64482757363663001"/>
          <c:h val="0.6051587301587313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cat>
            <c:strRef>
              <c:f>Лист1!$A$2:$A$14</c:f>
              <c:strCache>
                <c:ptCount val="12"/>
                <c:pt idx="0">
                  <c:v>русские </c:v>
                </c:pt>
                <c:pt idx="1">
                  <c:v>турки –   </c:v>
                </c:pt>
                <c:pt idx="2">
                  <c:v>армяне </c:v>
                </c:pt>
                <c:pt idx="3">
                  <c:v>украинцы </c:v>
                </c:pt>
                <c:pt idx="4">
                  <c:v>цыгане </c:v>
                </c:pt>
                <c:pt idx="5">
                  <c:v>татары</c:v>
                </c:pt>
                <c:pt idx="6">
                  <c:v>корейцы</c:v>
                </c:pt>
                <c:pt idx="7">
                  <c:v>немцы </c:v>
                </c:pt>
                <c:pt idx="8">
                  <c:v>даргинцы </c:v>
                </c:pt>
                <c:pt idx="9">
                  <c:v>чеченцы</c:v>
                </c:pt>
                <c:pt idx="10">
                  <c:v>азербайджанцы</c:v>
                </c:pt>
                <c:pt idx="11">
                  <c:v>др. нац-ти</c:v>
                </c:pt>
              </c:strCache>
            </c:strRef>
          </c:cat>
          <c:val>
            <c:numRef>
              <c:f>Лист1!$B$2:$B$14</c:f>
              <c:numCache>
                <c:formatCode>0.00%</c:formatCode>
                <c:ptCount val="13"/>
                <c:pt idx="0">
                  <c:v>0.89349999999999996</c:v>
                </c:pt>
                <c:pt idx="1">
                  <c:v>6.4000000000000012E-3</c:v>
                </c:pt>
                <c:pt idx="2">
                  <c:v>2.5000000000000001E-2</c:v>
                </c:pt>
                <c:pt idx="3">
                  <c:v>2.6900000000000004E-2</c:v>
                </c:pt>
                <c:pt idx="4">
                  <c:v>3.4000000000000002E-3</c:v>
                </c:pt>
                <c:pt idx="5">
                  <c:v>4.1000000000000003E-3</c:v>
                </c:pt>
                <c:pt idx="6">
                  <c:v>2.5999999999999999E-3</c:v>
                </c:pt>
                <c:pt idx="7">
                  <c:v>1.6000000000000003E-3</c:v>
                </c:pt>
                <c:pt idx="8">
                  <c:v>1.5000000000000002E-3</c:v>
                </c:pt>
                <c:pt idx="9">
                  <c:v>3.5000000000000005E-3</c:v>
                </c:pt>
                <c:pt idx="10">
                  <c:v>3.7000000000000006E-3</c:v>
                </c:pt>
                <c:pt idx="11">
                  <c:v>2.8799999999999999E-2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8649424030329564"/>
          <c:y val="3.8244047249272974E-2"/>
          <c:w val="0.29961687080781707"/>
          <c:h val="0.89478393504840159"/>
        </c:manualLayout>
      </c:layout>
      <c:txPr>
        <a:bodyPr/>
        <a:lstStyle/>
        <a:p>
          <a:pPr>
            <a:defRPr sz="2000" b="1" i="0" baseline="0">
              <a:latin typeface="Times New Roman" pitchFamily="18" charset="0"/>
            </a:defRPr>
          </a:pPr>
          <a:endParaRPr lang="ru-RU"/>
        </a:p>
      </c:txPr>
    </c:legend>
    <c:plotVisOnly val="1"/>
  </c:chart>
  <c:spPr>
    <a:gradFill rotWithShape="1">
      <a:gsLst>
        <a:gs pos="0">
          <a:schemeClr val="accent3">
            <a:tint val="50000"/>
            <a:satMod val="300000"/>
          </a:schemeClr>
        </a:gs>
        <a:gs pos="35000">
          <a:schemeClr val="accent3">
            <a:tint val="37000"/>
            <a:satMod val="300000"/>
          </a:schemeClr>
        </a:gs>
        <a:gs pos="100000">
          <a:schemeClr val="accent3">
            <a:tint val="15000"/>
            <a:satMod val="350000"/>
          </a:schemeClr>
        </a:gs>
      </a:gsLst>
      <a:lin ang="16200000" scaled="1"/>
    </a:gradFill>
    <a:ln w="9525" cap="flat" cmpd="sng" algn="ctr">
      <a:solidFill>
        <a:schemeClr val="accent3">
          <a:shade val="95000"/>
          <a:satMod val="105000"/>
        </a:schemeClr>
      </a:solidFill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00DC708-70D1-4934-96EB-944439C07B41}" type="datetimeFigureOut">
              <a:rPr lang="ru-RU"/>
              <a:pPr>
                <a:defRPr/>
              </a:pPr>
              <a:t>17.03.2016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11A3584-3022-41EC-B79A-3F016A26294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1A3584-3022-41EC-B79A-3F016A262947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1A3584-3022-41EC-B79A-3F016A262947}" type="slidenum">
              <a:rPr lang="ru-RU" smtClean="0"/>
              <a:pPr>
                <a:defRPr/>
              </a:pPr>
              <a:t>14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FD7355-6477-4D50-B544-9953B612358B}" type="datetime1">
              <a:rPr lang="ru-RU"/>
              <a:pPr>
                <a:defRPr/>
              </a:pPr>
              <a:t>17.03.2016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995C11-A65F-4420-8B29-773A384751B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61FB7-B066-4E50-83DB-69F009D10796}" type="datetime1">
              <a:rPr lang="ru-RU"/>
              <a:pPr>
                <a:defRPr/>
              </a:pPr>
              <a:t>17.03.2016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95A3B5-830F-440D-AEEE-9782DCFED58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9A2662-0C26-4E38-AD44-56134634F195}" type="datetime1">
              <a:rPr lang="ru-RU"/>
              <a:pPr>
                <a:defRPr/>
              </a:pPr>
              <a:t>17.03.2016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6771E7-A962-4A16-892F-EDD3F8629EC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5A5094-41D3-41FE-BEBD-4E979FEF4E73}" type="datetime1">
              <a:rPr lang="ru-RU"/>
              <a:pPr>
                <a:defRPr/>
              </a:pPr>
              <a:t>17.03.2016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CA9E8A-69D6-4599-AA9F-6D01AC2DDFB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077CA-DA66-4841-80BC-350062A06CCB}" type="datetime1">
              <a:rPr lang="ru-RU"/>
              <a:pPr>
                <a:defRPr/>
              </a:pPr>
              <a:t>17.03.2016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ADA41D-D6F3-425D-8FE1-6D96E7B7322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F3EAC3-380F-40A3-8C0D-807617886696}" type="datetime1">
              <a:rPr lang="ru-RU"/>
              <a:pPr>
                <a:defRPr/>
              </a:pPr>
              <a:t>17.03.2016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E405C5-A209-4225-8BC2-DF3C80D14F0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E1924E-491F-4C4F-B247-7B98F39AD301}" type="datetime1">
              <a:rPr lang="ru-RU"/>
              <a:pPr>
                <a:defRPr/>
              </a:pPr>
              <a:t>17.03.2016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4696F3-9BAE-4FC1-A39C-95D7A1E6C4E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4132AF-B8A1-42DE-9BA0-C240630A29A8}" type="datetime1">
              <a:rPr lang="ru-RU"/>
              <a:pPr>
                <a:defRPr/>
              </a:pPr>
              <a:t>17.03.2016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5A9BFB-6460-4BAC-B47A-88CA41D9FDA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9B439-1AB7-40D5-A495-F3FD7F581F09}" type="datetime1">
              <a:rPr lang="ru-RU"/>
              <a:pPr>
                <a:defRPr/>
              </a:pPr>
              <a:t>17.03.2016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AFAD7-577A-4ABD-A4C4-4170455B133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A92F07-2F95-4C92-BDA9-D4BCA2FDB608}" type="datetime1">
              <a:rPr lang="ru-RU"/>
              <a:pPr>
                <a:defRPr/>
              </a:pPr>
              <a:t>17.03.2016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F8905-A2EA-42A7-8FB4-9C0E2844890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dirty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4CDCCA-11CB-408F-9312-CD14AA3EE247}" type="datetime1">
              <a:rPr lang="ru-RU"/>
              <a:pPr>
                <a:defRPr/>
              </a:pPr>
              <a:t>17.03.2016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7090F5-B50E-4CE2-8322-31540A713A8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8D622EA-6FC0-4B20-9305-2521B526CDFE}" type="datetime1">
              <a:rPr lang="ru-RU"/>
              <a:pPr>
                <a:defRPr/>
              </a:pPr>
              <a:t>17.03.2016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91E5CC7-77B9-431D-9F42-A9264FCFAE2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&#1074;&#1086;&#1082;&#1072;&#1073;&#1091;&#1083;&#1072;.&#1088;&#1092;/%D1%8D%D0%BD%D1%86%D0%B8%D0%BA%D0%BB%D0%BE%D0%BF%D0%B5%D0%B4%D0%B8%D0%B8/%D0%BB%D0%B8%D1%82%D0%B5%D1%80%D0%B0%D1%82%D1%83%D1%80%D0%BD%D0%B0%D1%8F-%D1%8D%D0%BD%D1%86%D0%B8%D0%BA%D0%BB%D0%BE%D0%BF%D0%B5%D0%B4%D0%B8%D1%8F/%D0%B7%D0%BD%D0%B0%D0%BD%D0%B8%D0%B5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571500" y="714356"/>
            <a:ext cx="7772400" cy="2500330"/>
          </a:xfrm>
        </p:spPr>
        <p:txBody>
          <a:bodyPr/>
          <a:lstStyle/>
          <a:p>
            <a:r>
              <a:rPr lang="ru-RU" sz="7200" b="1" dirty="0" smtClean="0">
                <a:solidFill>
                  <a:srgbClr val="7030A0"/>
                </a:solidFill>
                <a:latin typeface="Monotype Corsiva" pitchFamily="66" charset="0"/>
              </a:rPr>
              <a:t>«Фольклорные задачи в математике »</a:t>
            </a:r>
            <a:r>
              <a:rPr lang="ru-RU" sz="4800" dirty="0" smtClean="0"/>
              <a:t/>
            </a:r>
            <a:br>
              <a:rPr lang="ru-RU" sz="4800" dirty="0" smtClean="0"/>
            </a:br>
            <a:endParaRPr lang="ru-RU" sz="4800" dirty="0" smtClean="0">
              <a:latin typeface="Arial" charset="0"/>
              <a:cs typeface="Arial" charset="0"/>
            </a:endParaRPr>
          </a:p>
        </p:txBody>
      </p:sp>
      <p:sp>
        <p:nvSpPr>
          <p:cNvPr id="4" name="Куб 3"/>
          <p:cNvSpPr/>
          <p:nvPr/>
        </p:nvSpPr>
        <p:spPr>
          <a:xfrm>
            <a:off x="142844" y="4357694"/>
            <a:ext cx="928694" cy="928694"/>
          </a:xfrm>
          <a:prstGeom prst="cube">
            <a:avLst/>
          </a:prstGeom>
          <a:solidFill>
            <a:srgbClr val="92D050"/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  <a:reflection blurRad="6350" stA="50000" endA="300" endPos="55000" dir="5400000" sy="-100000" algn="bl" rotWithShape="0"/>
          </a:effectLst>
          <a:scene3d>
            <a:camera prst="perspectiveBelow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</a:t>
            </a:r>
          </a:p>
        </p:txBody>
      </p:sp>
      <p:sp>
        <p:nvSpPr>
          <p:cNvPr id="5" name="Куб 4"/>
          <p:cNvSpPr/>
          <p:nvPr/>
        </p:nvSpPr>
        <p:spPr>
          <a:xfrm>
            <a:off x="928662" y="4786322"/>
            <a:ext cx="928694" cy="928694"/>
          </a:xfrm>
          <a:prstGeom prst="cube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  <a:reflection blurRad="6350" stA="50000" endA="300" endPos="55000" dir="5400000" sy="-100000" algn="bl" rotWithShape="0"/>
          </a:effectLst>
          <a:scene3d>
            <a:camera prst="perspectiveBelow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А</a:t>
            </a:r>
          </a:p>
        </p:txBody>
      </p:sp>
      <p:sp>
        <p:nvSpPr>
          <p:cNvPr id="7" name="Куб 6"/>
          <p:cNvSpPr/>
          <p:nvPr/>
        </p:nvSpPr>
        <p:spPr>
          <a:xfrm>
            <a:off x="1785918" y="5143512"/>
            <a:ext cx="928694" cy="928694"/>
          </a:xfrm>
          <a:prstGeom prst="cube">
            <a:avLst/>
          </a:prstGeom>
          <a:solidFill>
            <a:srgbClr val="00B050"/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  <a:reflection blurRad="6350" stA="50000" endA="300" endPos="55000" dir="5400000" sy="-100000" algn="bl" rotWithShape="0"/>
          </a:effectLst>
          <a:scene3d>
            <a:camera prst="perspectiveBelow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Т</a:t>
            </a:r>
          </a:p>
        </p:txBody>
      </p:sp>
      <p:sp>
        <p:nvSpPr>
          <p:cNvPr id="8" name="Куб 7"/>
          <p:cNvSpPr/>
          <p:nvPr/>
        </p:nvSpPr>
        <p:spPr>
          <a:xfrm>
            <a:off x="2786050" y="4929198"/>
            <a:ext cx="928694" cy="928694"/>
          </a:xfrm>
          <a:prstGeom prst="cube">
            <a:avLst/>
          </a:prstGeom>
          <a:solidFill>
            <a:srgbClr val="FF0000"/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  <a:reflection blurRad="6350" stA="50000" endA="300" endPos="55000" dir="5400000" sy="-100000" algn="bl" rotWithShape="0"/>
          </a:effectLst>
          <a:scene3d>
            <a:camera prst="perspectiveBelow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Е</a:t>
            </a:r>
          </a:p>
        </p:txBody>
      </p:sp>
      <p:sp>
        <p:nvSpPr>
          <p:cNvPr id="9" name="Куб 8"/>
          <p:cNvSpPr/>
          <p:nvPr/>
        </p:nvSpPr>
        <p:spPr>
          <a:xfrm>
            <a:off x="4572000" y="4714884"/>
            <a:ext cx="928694" cy="928694"/>
          </a:xfrm>
          <a:prstGeom prst="cube">
            <a:avLst/>
          </a:prstGeom>
          <a:solidFill>
            <a:srgbClr val="92D050"/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  <a:reflection blurRad="6350" stA="50000" endA="300" endPos="55000" dir="5400000" sy="-100000" algn="bl" rotWithShape="0"/>
          </a:effectLst>
          <a:scene3d>
            <a:camera prst="perspectiveBelow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А</a:t>
            </a:r>
          </a:p>
        </p:txBody>
      </p:sp>
      <p:sp>
        <p:nvSpPr>
          <p:cNvPr id="10" name="Куб 9"/>
          <p:cNvSpPr/>
          <p:nvPr/>
        </p:nvSpPr>
        <p:spPr>
          <a:xfrm>
            <a:off x="3643306" y="4572008"/>
            <a:ext cx="928694" cy="928694"/>
          </a:xfrm>
          <a:prstGeom prst="cube">
            <a:avLst/>
          </a:prstGeom>
          <a:solidFill>
            <a:srgbClr val="00B0F0"/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  <a:reflection blurRad="6350" stA="50000" endA="300" endPos="55000" dir="5400000" sy="-100000" algn="bl" rotWithShape="0"/>
          </a:effectLst>
          <a:scene3d>
            <a:camera prst="perspectiveBelow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</a:t>
            </a:r>
          </a:p>
        </p:txBody>
      </p:sp>
      <p:sp>
        <p:nvSpPr>
          <p:cNvPr id="11" name="Куб 10"/>
          <p:cNvSpPr/>
          <p:nvPr/>
        </p:nvSpPr>
        <p:spPr>
          <a:xfrm>
            <a:off x="5143504" y="5143512"/>
            <a:ext cx="928694" cy="928694"/>
          </a:xfrm>
          <a:prstGeom prst="cube">
            <a:avLst/>
          </a:prstGeom>
          <a:solidFill>
            <a:srgbClr val="FFC000"/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  <a:reflection blurRad="6350" stA="50000" endA="300" endPos="55000" dir="5400000" sy="-100000" algn="bl" rotWithShape="0"/>
          </a:effectLst>
          <a:scene3d>
            <a:camera prst="perspectiveBelow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Т</a:t>
            </a:r>
          </a:p>
        </p:txBody>
      </p:sp>
      <p:sp>
        <p:nvSpPr>
          <p:cNvPr id="12" name="Куб 11"/>
          <p:cNvSpPr/>
          <p:nvPr/>
        </p:nvSpPr>
        <p:spPr>
          <a:xfrm>
            <a:off x="6143636" y="4929198"/>
            <a:ext cx="928694" cy="928694"/>
          </a:xfrm>
          <a:prstGeom prst="cube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  <a:reflection blurRad="6350" stA="50000" endA="300" endPos="55000" dir="5400000" sy="-100000" algn="bl" rotWithShape="0"/>
          </a:effectLst>
          <a:scene3d>
            <a:camera prst="perspectiveBelow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И</a:t>
            </a:r>
          </a:p>
        </p:txBody>
      </p:sp>
      <p:sp>
        <p:nvSpPr>
          <p:cNvPr id="13" name="Куб 12"/>
          <p:cNvSpPr/>
          <p:nvPr/>
        </p:nvSpPr>
        <p:spPr>
          <a:xfrm>
            <a:off x="7000892" y="5143512"/>
            <a:ext cx="928694" cy="928694"/>
          </a:xfrm>
          <a:prstGeom prst="cube">
            <a:avLst/>
          </a:prstGeom>
          <a:solidFill>
            <a:srgbClr val="FF0000"/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  <a:reflection blurRad="6350" stA="50000" endA="300" endPos="55000" dir="5400000" sy="-100000" algn="bl" rotWithShape="0"/>
          </a:effectLst>
          <a:scene3d>
            <a:camera prst="perspectiveBelow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К</a:t>
            </a:r>
          </a:p>
        </p:txBody>
      </p:sp>
      <p:sp>
        <p:nvSpPr>
          <p:cNvPr id="14" name="Куб 13"/>
          <p:cNvSpPr/>
          <p:nvPr/>
        </p:nvSpPr>
        <p:spPr>
          <a:xfrm>
            <a:off x="7858148" y="5214950"/>
            <a:ext cx="928694" cy="928694"/>
          </a:xfrm>
          <a:prstGeom prst="cube">
            <a:avLst/>
          </a:prstGeom>
          <a:solidFill>
            <a:srgbClr val="00B0F0"/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  <a:reflection blurRad="6350" stA="50000" endA="300" endPos="55000" dir="5400000" sy="-100000" algn="bl" rotWithShape="0"/>
          </a:effectLst>
          <a:scene3d>
            <a:camera prst="perspectiveBelow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А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0" y="0"/>
            <a:ext cx="9144000" cy="21429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0" y="6643686"/>
            <a:ext cx="9144000" cy="214314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2067" name="Picture 3" descr="H:\Documents and Settings\Aida\Рабочий стол\текстуры и фоны, клипарты\новеньки картинки\addition 2 plus 2 ha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75" y="3357563"/>
            <a:ext cx="1785938" cy="1147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5643570" y="4000505"/>
            <a:ext cx="3286148" cy="255454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Автор  работы :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Корко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 Валерия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, 4класс                                                                   </a:t>
            </a: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rgbClr val="7030A0"/>
              </a:solidFill>
              <a:latin typeface="Arial Narrow" pitchFamily="34" charset="0"/>
              <a:cs typeface="Arial" pitchFamily="34" charset="0"/>
            </a:endParaRPr>
          </a:p>
          <a:p>
            <a:pPr marL="0" marR="0" lvl="0" indent="45085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МБОУ СОШ №1 х. Маяк,</a:t>
            </a: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rgbClr val="7030A0"/>
              </a:solidFill>
              <a:latin typeface="Arial Narrow" pitchFamily="34" charset="0"/>
              <a:cs typeface="Arial" pitchFamily="34" charset="0"/>
            </a:endParaRPr>
          </a:p>
          <a:p>
            <a:pPr marL="0" marR="0" lvl="0" indent="45085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Сальский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 район.</a:t>
            </a:r>
          </a:p>
          <a:p>
            <a:pPr marL="0" marR="0" lvl="0" indent="45085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1" i="1" dirty="0" smtClean="0">
                <a:solidFill>
                  <a:srgbClr val="7030A0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Руководитель: </a:t>
            </a:r>
            <a:r>
              <a:rPr lang="ru-RU" sz="2000" b="1" i="1" dirty="0" err="1" smtClean="0">
                <a:solidFill>
                  <a:srgbClr val="7030A0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Мишкова</a:t>
            </a:r>
            <a:r>
              <a:rPr lang="ru-RU" sz="2000" b="1" i="1" dirty="0" smtClean="0">
                <a:solidFill>
                  <a:srgbClr val="7030A0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 Ирина Георгиевна,                                                            учитель начальных классов,                                                                         МБОУ СОШ №1 х. Маяк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rgbClr val="7030A0"/>
              </a:solidFill>
              <a:latin typeface="Arial Narrow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774720"/>
          </a:xfrm>
        </p:spPr>
        <p:txBody>
          <a:bodyPr/>
          <a:lstStyle/>
          <a:p>
            <a:r>
              <a:rPr lang="ru-RU" sz="60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329C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Monotype Corsiva" pitchFamily="66" charset="0"/>
                <a:cs typeface="Times New Roman" pitchFamily="18" charset="0"/>
              </a:rPr>
              <a:t>Площади  районов</a:t>
            </a:r>
            <a:br>
              <a:rPr lang="ru-RU" sz="60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329C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Monotype Corsiva" pitchFamily="66" charset="0"/>
                <a:cs typeface="Times New Roman" pitchFamily="18" charset="0"/>
              </a:rPr>
            </a:br>
            <a:endParaRPr lang="ru-RU" sz="6000" dirty="0">
              <a:solidFill>
                <a:srgbClr val="0329C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5A5094-41D3-41FE-BEBD-4E979FEF4E73}" type="datetime1">
              <a:rPr lang="ru-RU" smtClean="0"/>
              <a:pPr>
                <a:defRPr/>
              </a:pPr>
              <a:t>17.03.2016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CA9E8A-69D6-4599-AA9F-6D01AC2DDFBD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600199"/>
          <a:ext cx="8352000" cy="464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715436" cy="1654164"/>
          </a:xfrm>
        </p:spPr>
        <p:txBody>
          <a:bodyPr/>
          <a:lstStyle/>
          <a:p>
            <a:r>
              <a:rPr lang="ru-RU" sz="32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329C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На сколько  площадь  </a:t>
            </a:r>
            <a:r>
              <a:rPr lang="ru-RU" sz="3200" b="1" i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329C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Песчанакопского</a:t>
            </a:r>
            <a:r>
              <a:rPr lang="ru-RU" sz="32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329C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 района                                 меньше </a:t>
            </a:r>
            <a:r>
              <a:rPr lang="ru-RU" sz="3200" b="1" i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329C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Сальского</a:t>
            </a:r>
            <a:r>
              <a:rPr lang="ru-RU" sz="32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329C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?</a:t>
            </a:r>
            <a:endParaRPr lang="ru-RU" sz="3200" dirty="0">
              <a:solidFill>
                <a:srgbClr val="0329C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5A5094-41D3-41FE-BEBD-4E979FEF4E73}" type="datetime1">
              <a:rPr lang="ru-RU" smtClean="0"/>
              <a:pPr>
                <a:defRPr/>
              </a:pPr>
              <a:t>17.03.2016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CA9E8A-69D6-4599-AA9F-6D01AC2DDFBD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8291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472518" cy="1143000"/>
          </a:xfrm>
        </p:spPr>
        <p:txBody>
          <a:bodyPr/>
          <a:lstStyle/>
          <a:p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329C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Monotype Corsiva" pitchFamily="66" charset="0"/>
                <a:cs typeface="Times New Roman" pitchFamily="18" charset="0"/>
              </a:rPr>
              <a:t>Национальный   состав Ростовской   области</a:t>
            </a:r>
            <a:endParaRPr lang="ru-RU" sz="4000" b="1" dirty="0">
              <a:solidFill>
                <a:srgbClr val="0329C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5A5094-41D3-41FE-BEBD-4E979FEF4E73}" type="datetime1">
              <a:rPr lang="ru-RU" smtClean="0"/>
              <a:pPr>
                <a:defRPr/>
              </a:pPr>
              <a:t>17.03.2016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CA9E8A-69D6-4599-AA9F-6D01AC2DDFBD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8291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/>
          <a:lstStyle/>
          <a:p>
            <a:r>
              <a:rPr lang="ru-RU" sz="5400" b="1" dirty="0" smtClean="0">
                <a:solidFill>
                  <a:srgbClr val="0329C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Заключение .</a:t>
            </a:r>
            <a:endParaRPr lang="ru-RU" sz="5400" b="1" dirty="0">
              <a:solidFill>
                <a:srgbClr val="0329C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715040"/>
          </a:xfrm>
        </p:spPr>
        <p:txBody>
          <a:bodyPr/>
          <a:lstStyle/>
          <a:p>
            <a:pPr>
              <a:buNone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100" u="sng" dirty="0" smtClean="0">
                <a:solidFill>
                  <a:srgbClr val="0329C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Вывод </a:t>
            </a:r>
            <a:r>
              <a:rPr lang="ru-RU" sz="3100" u="sng" dirty="0" smtClean="0">
                <a:solidFill>
                  <a:srgbClr val="0329C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Я </a:t>
            </a:r>
            <a:r>
              <a:rPr lang="ru-RU" sz="3000" smtClean="0">
                <a:latin typeface="Times New Roman" pitchFamily="18" charset="0"/>
                <a:cs typeface="Times New Roman" pitchFamily="18" charset="0"/>
              </a:rPr>
              <a:t>подтвердила </a:t>
            </a:r>
            <a:r>
              <a:rPr lang="ru-RU" sz="3000" smtClean="0">
                <a:latin typeface="Times New Roman" pitchFamily="18" charset="0"/>
                <a:cs typeface="Times New Roman" pitchFamily="18" charset="0"/>
              </a:rPr>
              <a:t>свою  гипотезу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,  старинные задачи развивают смекалку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, воображение, творческое мышление.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Некоторые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задачи решения не имеют, так как эти задачи на сообразительность, а другие можно решить арифметическим способом . Арифметические  способы решения текстовых задач имеют больший развивающий потенциал и в  наше время предпочтение отдаётся  именно арифметическому  способу.</a:t>
            </a:r>
            <a:endParaRPr lang="ru-RU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5A5094-41D3-41FE-BEBD-4E979FEF4E73}" type="datetime1">
              <a:rPr lang="ru-RU" smtClean="0"/>
              <a:pPr>
                <a:defRPr/>
              </a:pPr>
              <a:t>17.03.2016</a:t>
            </a:fld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CA9E8A-69D6-4599-AA9F-6D01AC2DDFBD}" type="slidenum">
              <a:rPr lang="ru-RU" smtClean="0"/>
              <a:pPr>
                <a:defRPr/>
              </a:pPr>
              <a:t>13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5A5094-41D3-41FE-BEBD-4E979FEF4E73}" type="datetime1">
              <a:rPr lang="ru-RU" smtClean="0"/>
              <a:pPr>
                <a:defRPr/>
              </a:pPr>
              <a:t>17.03.2016</a:t>
            </a:fld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CA9E8A-69D6-4599-AA9F-6D01AC2DDFBD}" type="slidenum">
              <a:rPr lang="ru-RU" smtClean="0"/>
              <a:pPr>
                <a:defRPr/>
              </a:pPr>
              <a:t>14</a:t>
            </a:fld>
            <a:endParaRPr lang="ru-RU" dirty="0"/>
          </a:p>
        </p:txBody>
      </p:sp>
      <p:pic>
        <p:nvPicPr>
          <p:cNvPr id="24578" name="Picture 2" descr="C:\Users\Владелец\Desktop\i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14282" y="1285860"/>
            <a:ext cx="8786874" cy="5429288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6572264" y="4857760"/>
            <a:ext cx="285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39850"/>
          </a:xfrm>
        </p:spPr>
        <p:txBody>
          <a:bodyPr/>
          <a:lstStyle/>
          <a:p>
            <a:r>
              <a:rPr lang="ru-RU" sz="5400" dirty="0" smtClean="0">
                <a:solidFill>
                  <a:srgbClr val="0329C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Желаю Вам профессиональных и творческих успехов!</a:t>
            </a:r>
            <a:endParaRPr lang="ru-RU" sz="5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929718" cy="1143000"/>
          </a:xfrm>
        </p:spPr>
        <p:txBody>
          <a:bodyPr/>
          <a:lstStyle/>
          <a:p>
            <a:r>
              <a:rPr lang="ru-RU" sz="4800" dirty="0" smtClean="0">
                <a:solidFill>
                  <a:srgbClr val="0329C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Желаю Вам профессиональных и творческих успехов!</a:t>
            </a:r>
            <a:endParaRPr lang="ru-RU" sz="4800" dirty="0">
              <a:solidFill>
                <a:srgbClr val="0329C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5A5094-41D3-41FE-BEBD-4E979FEF4E73}" type="datetime1">
              <a:rPr lang="ru-RU" smtClean="0"/>
              <a:pPr>
                <a:defRPr/>
              </a:pPr>
              <a:t>17.03.2016</a:t>
            </a:fld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CA9E8A-69D6-4599-AA9F-6D01AC2DDFBD}" type="slidenum">
              <a:rPr lang="ru-RU" smtClean="0"/>
              <a:pPr>
                <a:defRPr/>
              </a:pPr>
              <a:t>15</a:t>
            </a:fld>
            <a:endParaRPr lang="ru-RU" dirty="0"/>
          </a:p>
        </p:txBody>
      </p:sp>
      <p:pic>
        <p:nvPicPr>
          <p:cNvPr id="25602" name="Picture 2" descr="C:\Users\Владелец\Desktop\0016-016-Spasibo-za-vnimanie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1600200"/>
            <a:ext cx="8643997" cy="49720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8929718" cy="1571636"/>
          </a:xfrm>
        </p:spPr>
        <p:txBody>
          <a:bodyPr/>
          <a:lstStyle/>
          <a:p>
            <a:r>
              <a:rPr lang="ru-RU" sz="4800" b="1" i="1" dirty="0" smtClean="0">
                <a:solidFill>
                  <a:srgbClr val="0329C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Теме «Фольклорные задачи в математике »</a:t>
            </a:r>
            <a:r>
              <a:rPr lang="ru-RU" sz="4800" b="1" i="1" dirty="0" smtClean="0">
                <a:solidFill>
                  <a:srgbClr val="0329C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4800" b="1" i="1" dirty="0" smtClean="0">
                <a:solidFill>
                  <a:srgbClr val="0329C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4800" b="1" i="1" dirty="0" smtClean="0">
              <a:solidFill>
                <a:srgbClr val="0329C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75" name="Содержимое 2"/>
          <p:cNvSpPr>
            <a:spLocks noGrp="1"/>
          </p:cNvSpPr>
          <p:nvPr>
            <p:ph idx="1"/>
          </p:nvPr>
        </p:nvSpPr>
        <p:spPr>
          <a:xfrm>
            <a:off x="214282" y="1357298"/>
            <a:ext cx="8715436" cy="5286412"/>
          </a:xfrm>
        </p:spPr>
        <p:txBody>
          <a:bodyPr/>
          <a:lstStyle/>
          <a:p>
            <a:pPr>
              <a:buNone/>
            </a:pPr>
            <a:r>
              <a:rPr lang="ru-RU" sz="2400" b="1" dirty="0" smtClean="0">
                <a:solidFill>
                  <a:srgbClr val="0329CD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3000" b="1" dirty="0" smtClean="0">
                <a:solidFill>
                  <a:srgbClr val="0329CD"/>
                </a:solidFill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ru-RU" sz="3000" b="1" i="1" dirty="0" smtClean="0">
                <a:solidFill>
                  <a:srgbClr val="0329CD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3000" i="1" dirty="0" smtClean="0">
                <a:solidFill>
                  <a:srgbClr val="0329C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изучить  задачи   математического фольклора.</a:t>
            </a:r>
            <a:r>
              <a:rPr lang="ru-RU" sz="3000" b="1" i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dirty="0" smtClean="0">
                <a:solidFill>
                  <a:srgbClr val="0329CD"/>
                </a:solidFill>
                <a:latin typeface="Times New Roman" pitchFamily="18" charset="0"/>
                <a:cs typeface="Times New Roman" pitchFamily="18" charset="0"/>
              </a:rPr>
              <a:t>Задачи: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                                                                       1. Найти истоки возникновения фольклора.                                                                             2. Изучить   фольклорные задачи.                                                                                                                                 3. Методы решения старинных задач.                                                                                                               4.Раскрыть красоту математических закономерностей, которые описывают многие процессы и явления окружающей действительности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                                                                                                                                                 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5DB76E6-A497-4475-88B8-A5BDBDC0D3B9}" type="datetime1">
              <a:rPr lang="ru-RU"/>
              <a:pPr>
                <a:defRPr/>
              </a:pPr>
              <a:t>17.03.2016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B64D18-9C2A-4793-B59C-AB96224D2DE9}" type="slidenum">
              <a:rPr lang="ru-RU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-500090"/>
            <a:ext cx="8229600" cy="14287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357166"/>
            <a:ext cx="8715436" cy="6500834"/>
          </a:xfrm>
        </p:spPr>
        <p:txBody>
          <a:bodyPr/>
          <a:lstStyle/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Гипотеза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предположим, что  развитие смекалки, воображения, творческого мышления   будет более эффективным.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Объект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изучения: 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народный фольклор в математике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                                                                                         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Методы исследования: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теоретический, метод описания, метод практического опыта, систематизации,  обобщения.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Актуальность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моей работы в том, что  математика и окружающий нас мир очень взаимосвязаны. </a:t>
            </a:r>
          </a:p>
          <a:p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5A5094-41D3-41FE-BEBD-4E979FEF4E73}" type="datetime1">
              <a:rPr lang="ru-RU" smtClean="0"/>
              <a:pPr>
                <a:defRPr/>
              </a:pPr>
              <a:t>17.03.2016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CA9E8A-69D6-4599-AA9F-6D01AC2DDFBD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4422"/>
          </a:xfrm>
        </p:spPr>
        <p:txBody>
          <a:bodyPr/>
          <a:lstStyle/>
          <a:p>
            <a:r>
              <a:rPr lang="ru-RU" sz="5400" b="1" dirty="0" smtClean="0">
                <a:solidFill>
                  <a:srgbClr val="0329C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Понятие фольклора.</a:t>
            </a:r>
            <a:endParaRPr lang="ru-RU" sz="5400" dirty="0">
              <a:solidFill>
                <a:srgbClr val="0329C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142984"/>
            <a:ext cx="8401080" cy="4983179"/>
          </a:xfrm>
        </p:spPr>
        <p:txBody>
          <a:bodyPr/>
          <a:lstStyle/>
          <a:p>
            <a:pPr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4400" b="1" u="sng" dirty="0" err="1" smtClean="0">
                <a:solidFill>
                  <a:srgbClr val="0329CD"/>
                </a:solidFill>
                <a:latin typeface="Times New Roman" pitchFamily="18" charset="0"/>
                <a:cs typeface="Times New Roman" pitchFamily="18" charset="0"/>
              </a:rPr>
              <a:t>Фолькло́р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»- это творческая деятельность народа.                                                                            В переводе </a:t>
            </a:r>
            <a:r>
              <a:rPr lang="ru-RU" sz="4400" b="1" u="sng" dirty="0" err="1" smtClean="0">
                <a:solidFill>
                  <a:srgbClr val="0329CD"/>
                </a:solidFill>
                <a:latin typeface="Times New Roman" pitchFamily="18" charset="0"/>
                <a:cs typeface="Times New Roman" pitchFamily="18" charset="0"/>
              </a:rPr>
              <a:t>Folk-lore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                                        означает: народная                             </a:t>
            </a:r>
            <a:r>
              <a:rPr lang="ru-RU" sz="4400" b="1" u="sng" dirty="0" smtClean="0">
                <a:solidFill>
                  <a:srgbClr val="0329CD"/>
                </a:solidFill>
                <a:latin typeface="Times New Roman" pitchFamily="18" charset="0"/>
                <a:cs typeface="Times New Roman" pitchFamily="18" charset="0"/>
              </a:rPr>
              <a:t>мудрость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,                             народное </a:t>
            </a:r>
            <a:r>
              <a:rPr lang="ru-RU" sz="44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знание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.  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5A5094-41D3-41FE-BEBD-4E979FEF4E73}" type="datetime1">
              <a:rPr lang="ru-RU" smtClean="0"/>
              <a:pPr>
                <a:defRPr/>
              </a:pPr>
              <a:t>17.03.2016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CA9E8A-69D6-4599-AA9F-6D01AC2DDFBD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  <p:pic>
        <p:nvPicPr>
          <p:cNvPr id="17410" name="Picture 2" descr="C:\Users\Владелец\Pictures\57522420_p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29322" y="2500306"/>
            <a:ext cx="2928958" cy="3252803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7" name="TextBox 6"/>
          <p:cNvSpPr txBox="1"/>
          <p:nvPr/>
        </p:nvSpPr>
        <p:spPr>
          <a:xfrm>
            <a:off x="5500694" y="5715016"/>
            <a:ext cx="30718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Вильям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Томсом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 </a:t>
            </a:r>
            <a:r>
              <a:rPr lang="ru-RU" sz="5400" b="1" dirty="0" smtClean="0">
                <a:solidFill>
                  <a:srgbClr val="0329C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Старинные народные задачи</a:t>
            </a:r>
            <a:r>
              <a:rPr lang="ru-RU" b="1" dirty="0" smtClean="0">
                <a:solidFill>
                  <a:srgbClr val="0329CD"/>
                </a:solidFill>
              </a:rPr>
              <a:t>.</a:t>
            </a:r>
            <a:r>
              <a:rPr lang="ru-RU" dirty="0" smtClean="0">
                <a:solidFill>
                  <a:srgbClr val="0329CD"/>
                </a:solidFill>
              </a:rPr>
              <a:t> </a:t>
            </a:r>
            <a:br>
              <a:rPr lang="ru-RU" dirty="0" smtClean="0">
                <a:solidFill>
                  <a:srgbClr val="0329CD"/>
                </a:solidFill>
              </a:rPr>
            </a:br>
            <a:r>
              <a:rPr lang="ru-RU" b="1" dirty="0" smtClean="0">
                <a:solidFill>
                  <a:srgbClr val="7030A0"/>
                </a:solidFill>
                <a:latin typeface="Monotype Corsiva" pitchFamily="66" charset="0"/>
              </a:rPr>
              <a:t> </a:t>
            </a:r>
            <a:endParaRPr lang="ru-RU" b="1" dirty="0">
              <a:solidFill>
                <a:srgbClr val="7030A0"/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071547"/>
            <a:ext cx="8715436" cy="2714644"/>
          </a:xfrm>
        </p:spPr>
        <p:txBody>
          <a:bodyPr/>
          <a:lstStyle/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Крестьянка пришла на базар продавать яйца. Первая покупательница купила у нее половину всех яиц и еще пол-яйца. Вторая покупательница приобрела половину оставшихся яиц и еще пол-яйца. Третья купила всего одно яйцо. После этого у крестьянки не осталось ничего. Сколько яиц она принесла на базар?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5A5094-41D3-41FE-BEBD-4E979FEF4E73}" type="datetime1">
              <a:rPr lang="ru-RU" smtClean="0"/>
              <a:pPr>
                <a:defRPr/>
              </a:pPr>
              <a:t>17.03.2016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CA9E8A-69D6-4599-AA9F-6D01AC2DDFBD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214282" y="3643314"/>
            <a:ext cx="8715436" cy="304698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Решение: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Задачу решают с конца. После того как вторая покупательница приобрела половину оставшихся яиц и еще пол-яйца, у крестьянки осталось только одно яйцо. Значит, полтора яйца составляют вторую половину того, что осталось после первой продажи. Ясно, что полный остаток составляет три яйца. Прибавив пол-яйца, получим половину того, что имелось у крестьянки первоначально. Итак, число яиц, принесенных ею на базар, семь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b="1" dirty="0" smtClean="0">
                <a:solidFill>
                  <a:srgbClr val="0329C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Старинные народные задачи.</a:t>
            </a:r>
            <a:r>
              <a:rPr lang="ru-RU" sz="5400" dirty="0" smtClean="0">
                <a:solidFill>
                  <a:srgbClr val="0329C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</a:t>
            </a:r>
            <a:br>
              <a:rPr lang="ru-RU" sz="5400" dirty="0" smtClean="0">
                <a:solidFill>
                  <a:srgbClr val="0329C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</a:br>
            <a:endParaRPr lang="ru-RU" sz="5400" dirty="0">
              <a:solidFill>
                <a:srgbClr val="0329C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043114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В жаркий день 6 косцов выпили бочонок кваса за 8 часов. Нужно узнать, сколько косцов за 4 часа выпьют такой же бочонок кваса.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5A5094-41D3-41FE-BEBD-4E979FEF4E73}" type="datetime1">
              <a:rPr lang="ru-RU" smtClean="0"/>
              <a:pPr>
                <a:defRPr/>
              </a:pPr>
              <a:t>17.03.2016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CA9E8A-69D6-4599-AA9F-6D01AC2DDFBD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214282" y="3571876"/>
            <a:ext cx="8715436" cy="206210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Решение:                                                              1)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8  • 6= 48(часов)-выпьет бочонок кваса 1косец.                                                   2)48 : 4= 12 (косцов) - выпьют бочонок кваса за 4 часа.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b="1" dirty="0" smtClean="0">
                <a:solidFill>
                  <a:srgbClr val="0329C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Старинные народные задачи. </a:t>
            </a:r>
            <a:r>
              <a:rPr lang="ru-RU" dirty="0" smtClean="0">
                <a:solidFill>
                  <a:srgbClr val="0329CD"/>
                </a:solidFill>
              </a:rPr>
              <a:t/>
            </a:r>
            <a:br>
              <a:rPr lang="ru-RU" dirty="0" smtClean="0">
                <a:solidFill>
                  <a:srgbClr val="0329CD"/>
                </a:solidFill>
              </a:rPr>
            </a:br>
            <a:endParaRPr lang="ru-RU" dirty="0">
              <a:solidFill>
                <a:srgbClr val="0329CD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>Написать цифрами число, состоящее из одиннадцати тысяч, одиннадцати сотен и одиннадцати единиц.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5A5094-41D3-41FE-BEBD-4E979FEF4E73}" type="datetime1">
              <a:rPr lang="ru-RU" smtClean="0"/>
              <a:pPr>
                <a:defRPr/>
              </a:pPr>
              <a:t>17.03.2016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CA9E8A-69D6-4599-AA9F-6D01AC2DDFBD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285720" y="3357562"/>
            <a:ext cx="8643998" cy="255454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Решение: 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Конечно, многие считают, что это будет число 111 111.  На самом деле это число равно 12 111, так как если к 11тысячам, т. е. к 11 000, прибавить 11 сотен, т. е. 1100, и 11 единиц, то будет 12 111.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57232"/>
          </a:xfrm>
        </p:spPr>
        <p:txBody>
          <a:bodyPr/>
          <a:lstStyle/>
          <a:p>
            <a:r>
              <a:rPr lang="ru-RU" sz="5400" b="1" dirty="0" smtClean="0">
                <a:solidFill>
                  <a:srgbClr val="0329C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Старинные народные задачи.</a:t>
            </a:r>
            <a:endParaRPr lang="ru-RU" sz="5400" dirty="0">
              <a:solidFill>
                <a:srgbClr val="0329C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28670"/>
            <a:ext cx="8929718" cy="2286017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В клетке находится неизвестное число фазанов и кроликов. Известно только, что вся клетка содержит 35 голов и 94 ноги. Требуется узнать, сколько фазанов и кроликов.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5A5094-41D3-41FE-BEBD-4E979FEF4E73}" type="datetime1">
              <a:rPr lang="ru-RU" smtClean="0"/>
              <a:pPr>
                <a:defRPr/>
              </a:pPr>
              <a:t>17.03.2016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CA9E8A-69D6-4599-AA9F-6D01AC2DDFBD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428596" y="3071810"/>
            <a:ext cx="8429684" cy="34163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Решение: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Представим, что наверх клетки, в которой сидят фазаны и кролики, мы положили морковку. Все кролики встанут на задние лапки, чтобы дотянуться до морковки. Сколько ног в этот момент будет стоять на земле? 1)35·2 = 70(ног) -стоит на земле.  Но в условии задачи даны 94 ноги, где же остальные? Остальные не посчитаны это передние лапы кроликов.  Сколько их? 2) 94–70=24(л)- передние лапы кроликов. Сколько же кроликов?  3)24:2=12(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крол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).  А фазанов? 4)35–12=23(фаз).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6000" b="1" dirty="0" smtClean="0">
                <a:solidFill>
                  <a:srgbClr val="0329C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Краеведческий фольклор</a:t>
            </a:r>
            <a:r>
              <a:rPr lang="ru-RU" sz="6000" dirty="0" smtClean="0">
                <a:solidFill>
                  <a:srgbClr val="0329C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.</a:t>
            </a:r>
            <a:endParaRPr lang="ru-RU" sz="6000" dirty="0">
              <a:solidFill>
                <a:srgbClr val="0329C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Ростовская область                                                     образованна                                                                                                  13 сентября                                                       1937г.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5A5094-41D3-41FE-BEBD-4E979FEF4E73}" type="datetime1">
              <a:rPr lang="ru-RU" smtClean="0"/>
              <a:pPr>
                <a:defRPr/>
              </a:pPr>
              <a:t>17.03.2016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CA9E8A-69D6-4599-AA9F-6D01AC2DDFBD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  <p:pic>
        <p:nvPicPr>
          <p:cNvPr id="22530" name="Picture 2" descr="http://wreferat.baza-referat.ru/2_1894764150-25977.wpi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1500174"/>
            <a:ext cx="6286500" cy="510063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нач.школа 12. математика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нач.школа 12. математика</Template>
  <TotalTime>119</TotalTime>
  <Words>658</Words>
  <Application>Microsoft Office PowerPoint</Application>
  <PresentationFormat>Экран (4:3)</PresentationFormat>
  <Paragraphs>75</Paragraphs>
  <Slides>15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нач.школа 12. математика</vt:lpstr>
      <vt:lpstr>«Фольклорные задачи в математике » </vt:lpstr>
      <vt:lpstr>Теме «Фольклорные задачи в математике » </vt:lpstr>
      <vt:lpstr>Слайд 3</vt:lpstr>
      <vt:lpstr>Понятие фольклора.</vt:lpstr>
      <vt:lpstr> Старинные народные задачи.   </vt:lpstr>
      <vt:lpstr>Старинные народные задачи.  </vt:lpstr>
      <vt:lpstr>Старинные народные задачи.  </vt:lpstr>
      <vt:lpstr>Старинные народные задачи.</vt:lpstr>
      <vt:lpstr>Краеведческий фольклор.</vt:lpstr>
      <vt:lpstr>Площади  районов </vt:lpstr>
      <vt:lpstr>На сколько  площадь  Песчанакопского  района                                 меньше Сальского?</vt:lpstr>
      <vt:lpstr>Национальный   состав Ростовской   области</vt:lpstr>
      <vt:lpstr>Заключение .</vt:lpstr>
      <vt:lpstr>Желаю Вам профессиональных и творческих успехов!</vt:lpstr>
      <vt:lpstr>Желаю Вам профессиональных и творческих успехов!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Владелец</dc:creator>
  <dc:description>http://aida.ucoz.ru</dc:description>
  <cp:lastModifiedBy>Владелец</cp:lastModifiedBy>
  <cp:revision>15</cp:revision>
  <dcterms:created xsi:type="dcterms:W3CDTF">2016-03-15T19:58:54Z</dcterms:created>
  <dcterms:modified xsi:type="dcterms:W3CDTF">2016-03-17T09:06:18Z</dcterms:modified>
</cp:coreProperties>
</file>