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07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77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11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7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45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07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40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70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99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55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06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55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7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57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71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91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2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14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00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203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81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3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460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00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52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8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95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20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798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60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441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015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12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65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726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7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36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267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427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524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838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648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196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694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823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6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863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10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050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316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403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251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397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850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32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5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143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901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227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611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336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152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627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7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3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1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7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3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09.03.2016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1152128"/>
          </a:xfrm>
        </p:spPr>
        <p:txBody>
          <a:bodyPr>
            <a:normAutofit/>
          </a:bodyPr>
          <a:lstStyle/>
          <a:p>
            <a:pPr lvl="0" defTabSz="449263" fontAlgn="base" hangingPunct="0">
              <a:lnSpc>
                <a:spcPct val="93000"/>
              </a:lnSpc>
              <a:spcAft>
                <a:spcPct val="0"/>
              </a:spcAft>
            </a:pPr>
            <a:r>
              <a:rPr lang="ru-RU" altLang="ru-RU" sz="2400" b="1" dirty="0">
                <a:solidFill>
                  <a:srgbClr val="99284C"/>
                </a:solidFill>
                <a:latin typeface="Arial" charset="0"/>
                <a:ea typeface="Microsoft YaHei" charset="-122"/>
                <a:cs typeface="Arial Unicode MS"/>
              </a:rPr>
              <a:t>Муниципальное Образовательное Учреждение</a:t>
            </a:r>
            <a:br>
              <a:rPr lang="ru-RU" altLang="ru-RU" sz="2400" b="1" dirty="0">
                <a:solidFill>
                  <a:srgbClr val="99284C"/>
                </a:solidFill>
                <a:latin typeface="Arial" charset="0"/>
                <a:ea typeface="Microsoft YaHei" charset="-122"/>
                <a:cs typeface="Arial Unicode MS"/>
              </a:rPr>
            </a:br>
            <a:r>
              <a:rPr lang="ru-RU" altLang="ru-RU" sz="2400" b="1" dirty="0">
                <a:solidFill>
                  <a:srgbClr val="99284C"/>
                </a:solidFill>
                <a:latin typeface="Arial" charset="0"/>
                <a:ea typeface="Microsoft YaHei" charset="-122"/>
                <a:cs typeface="Arial Unicode MS"/>
              </a:rPr>
              <a:t>Средняя образовательная школа№6</a:t>
            </a:r>
            <a:br>
              <a:rPr lang="ru-RU" altLang="ru-RU" sz="2400" b="1" dirty="0">
                <a:solidFill>
                  <a:srgbClr val="99284C"/>
                </a:solidFill>
                <a:latin typeface="Arial" charset="0"/>
                <a:ea typeface="Microsoft YaHei" charset="-122"/>
                <a:cs typeface="Arial Unicode MS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1628800"/>
            <a:ext cx="5400600" cy="36004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Минеева Ольга Семеновна</a:t>
            </a:r>
          </a:p>
          <a:p>
            <a:pPr algn="l"/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l"/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стаж-19 лет</a:t>
            </a:r>
          </a:p>
          <a:p>
            <a:pPr algn="l"/>
            <a:endParaRPr lang="en-US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5" y="1844824"/>
            <a:ext cx="306070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5301208"/>
            <a:ext cx="4757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Единственная красота, которую я знаю,-это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Здоровье.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Генрих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Гейн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4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при работе с обучающимися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ограниченными возможностями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66312"/>
          </a:xfrm>
        </p:spPr>
        <p:txBody>
          <a:bodyPr>
            <a:normAutofit fontScale="90000"/>
          </a:bodyPr>
          <a:lstStyle/>
          <a:p>
            <a:pPr marR="0"/>
            <a:r>
              <a:rPr lang="ru-RU" sz="2700" b="1" dirty="0">
                <a:solidFill>
                  <a:srgbClr val="002060"/>
                </a:solidFill>
                <a:latin typeface="Times New Roman"/>
              </a:rPr>
              <a:t>«Забота о здоровье – это важнейший труд  педагога.   От жизнедеятельности, бодрости детей зависит их духовная жизнь, мировоззрение, умственное развитие, прочность знаний, вера в свои силы…»</a:t>
            </a:r>
            <a:r>
              <a:rPr lang="ru-RU" sz="2700" b="1" dirty="0" err="1">
                <a:solidFill>
                  <a:srgbClr val="002060"/>
                </a:solidFill>
                <a:latin typeface="Times New Roman"/>
              </a:rPr>
              <a:t>А.В.Сухомлинский</a:t>
            </a:r>
            <a:r>
              <a:rPr lang="ru-RU" sz="27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7200" dirty="0">
                <a:latin typeface="Tahoma"/>
              </a:rPr>
              <a:t/>
            </a:r>
            <a:br>
              <a:rPr lang="ru-RU" sz="7200" dirty="0">
                <a:latin typeface="Tahoma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3349004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2924944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</a:rPr>
              <a:t>Здоровье человека зависит :</a:t>
            </a:r>
            <a:endParaRPr lang="ru-RU" sz="1600" dirty="0">
              <a:solidFill>
                <a:srgbClr val="FFFFFF"/>
              </a:solidFill>
              <a:latin typeface="Tahoma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/>
              </a:rPr>
              <a:t>на 50% - от образа жизни</a:t>
            </a:r>
            <a:endParaRPr lang="ru-RU" sz="1600" dirty="0">
              <a:solidFill>
                <a:srgbClr val="FFFFFF"/>
              </a:solidFill>
              <a:latin typeface="Tahoma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/>
              </a:rPr>
              <a:t>на 25% - от состояния окружающей среды</a:t>
            </a:r>
            <a:endParaRPr lang="ru-RU" sz="1600" dirty="0">
              <a:solidFill>
                <a:srgbClr val="FFFFFF"/>
              </a:solidFill>
              <a:latin typeface="Tahoma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/>
              </a:rPr>
              <a:t>на 15% - от наследственной программы</a:t>
            </a:r>
            <a:endParaRPr lang="ru-RU" sz="1600" dirty="0">
              <a:solidFill>
                <a:srgbClr val="FFFFFF"/>
              </a:solidFill>
              <a:latin typeface="Tahoma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/>
              </a:rPr>
              <a:t>на 10% - от возможностей медицины</a:t>
            </a:r>
            <a:endParaRPr lang="ru-RU" sz="1600" dirty="0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5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92500"/>
          </a:bodyPr>
          <a:lstStyle/>
          <a:p>
            <a:pPr marL="0" lvl="0" indent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1.Это педагогическая система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, основанная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на разумном приоритете ценности здоровья, который необходимо воспитывать у обучающихся и реализовывать при проведение учебно-воспитательного процесса.</a:t>
            </a:r>
          </a:p>
          <a:p>
            <a:pPr marL="0" lvl="0" indent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2.Это область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медико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-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психолого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-педагогических знаний о построении образовательного процесса с учетом индивидуальных особенностей обучающихся.</a:t>
            </a:r>
          </a:p>
          <a:p>
            <a:pPr marL="0" lvl="0" indent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alt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                    </a:t>
            </a:r>
            <a:endParaRPr lang="ru-RU" alt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  <a:p>
            <a:pPr marL="0" lvl="0" indent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alt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                    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Здоровьесберегающая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технология:</a:t>
            </a:r>
          </a:p>
          <a:p>
            <a:pPr marL="0" lvl="0" indent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-это совокупность приемов и методов организации учебно-воспитательного процесса без ущерба для здоровья школьников и педагогов, система мер включающая взаимосвязь и взаимодействие всех факторов образовательной среды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, направленная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на сохранение и укрепление здоровья школьника на всех этапах обучения и развития.</a:t>
            </a:r>
          </a:p>
          <a:p>
            <a:pPr marL="0" lvl="0" indent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  <a:p>
            <a:pPr marL="0" lvl="0" indent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altLang="ru-RU" sz="1800" dirty="0">
                <a:solidFill>
                  <a:srgbClr val="333333"/>
                </a:solidFill>
                <a:latin typeface="Arial" charset="0"/>
                <a:ea typeface="Microsoft YaHei" charset="-122"/>
                <a:cs typeface="Arial Unicode MS"/>
              </a:rPr>
              <a:t>                                                     </a:t>
            </a:r>
            <a:r>
              <a:rPr lang="ru-RU" alt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Л.Ф. Тихомирова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49263" fontAlgn="base" hangingPunct="0">
              <a:lnSpc>
                <a:spcPct val="93000"/>
              </a:lnSpc>
              <a:spcAft>
                <a:spcPct val="0"/>
              </a:spcAft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По определению Н.К. Смирнова</a:t>
            </a:r>
            <a:b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понятие «</a:t>
            </a:r>
            <a:r>
              <a:rPr lang="ru-RU" alt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Здоровьесберегающая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педагогика»</a:t>
            </a:r>
            <a:b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lvl="0" indent="0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Здоровье - важнейший фактор</a:t>
            </a:r>
            <a:r>
              <a:rPr lang="en-US" altLang="ru-RU" sz="1800" dirty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работоспособности и развития детского</a:t>
            </a:r>
            <a:r>
              <a:rPr lang="en-US" altLang="ru-RU" sz="1800" dirty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организма. </a:t>
            </a:r>
          </a:p>
          <a:p>
            <a:pPr marL="0" lvl="0" indent="0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None/>
            </a:pPr>
            <a:endParaRPr lang="ru-RU" altLang="ru-RU" sz="1800" dirty="0" smtClean="0">
              <a:solidFill>
                <a:srgbClr val="002060"/>
              </a:solidFill>
              <a:latin typeface="Times New Roman" pitchFamily="16" charset="0"/>
              <a:ea typeface="Microsoft YaHei" charset="-122"/>
              <a:cs typeface="Times New Roman" pitchFamily="16" charset="0"/>
            </a:endParaRPr>
          </a:p>
          <a:p>
            <a:pPr marL="0" lvl="0" indent="0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Подготовка 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к здоровому образу жизни ребенка на основе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здоровьесберегающих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технологий должна стать приоритетным направлением в деятельности педагога, работающего с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обучающимися с ограниченными возможностями младшего 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школьного возраста.       </a:t>
            </a:r>
          </a:p>
          <a:p>
            <a:pPr marL="0" lvl="0" indent="0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None/>
            </a:pPr>
            <a:endParaRPr lang="ru-RU" altLang="ru-RU" sz="1800" dirty="0" smtClean="0">
              <a:solidFill>
                <a:srgbClr val="002060"/>
              </a:solidFill>
              <a:latin typeface="Times New Roman" pitchFamily="16" charset="0"/>
              <a:ea typeface="Microsoft YaHei" charset="-122"/>
              <a:cs typeface="Times New Roman" pitchFamily="1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49263" fontAlgn="base"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Times New Roman" pitchFamily="16" charset="0"/>
                <a:ea typeface="Microsoft YaHei" charset="-122"/>
                <a:cs typeface="Arial Unicode MS"/>
              </a:rPr>
              <a:t>Актуальность </a:t>
            </a:r>
            <a:br>
              <a:rPr lang="ru-RU" altLang="ru-RU" sz="2400" b="1" dirty="0">
                <a:solidFill>
                  <a:srgbClr val="C00000"/>
                </a:solidFill>
                <a:latin typeface="Times New Roman" pitchFamily="16" charset="0"/>
                <a:ea typeface="Microsoft YaHei" charset="-122"/>
                <a:cs typeface="Arial Unicode MS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5845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6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5184576"/>
          </a:xfrm>
        </p:spPr>
        <p:txBody>
          <a:bodyPr>
            <a:normAutofit lnSpcReduction="10000"/>
          </a:bodyPr>
          <a:lstStyle/>
          <a:p>
            <a:pPr marL="0" lvl="0" indent="0" defTabSz="449263" eaLnBrk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Arial Unicode MS"/>
              </a:rPr>
              <a:t>На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Arial Unicode MS"/>
              </a:rPr>
              <a:t>2011-2012г.в  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Arial Unicode MS"/>
              </a:rPr>
              <a:t>моем классе о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Arial Unicode MS"/>
              </a:rPr>
              <a:t>бучалось 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Arial Unicode MS"/>
              </a:rPr>
              <a:t>12 человек, из них  -1 девочка и 11 мальчиков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Arial Unicode MS"/>
              </a:rPr>
              <a:t>. До 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Arial Unicode MS"/>
              </a:rPr>
              <a:t>поступления в школу они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Arial Unicode MS"/>
              </a:rPr>
              <a:t>посещали 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Arial Unicode MS"/>
              </a:rPr>
              <a:t>в детском саду – специальную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Arial Unicode MS"/>
              </a:rPr>
              <a:t>коррекционную 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Arial Unicode MS"/>
              </a:rPr>
              <a:t>группу. По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Arial Unicode MS"/>
              </a:rPr>
              <a:t>решению 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Arial Unicode MS"/>
              </a:rPr>
              <a:t>ПМПК детям было рекомендовано обучение в специальном коррекционном классе на база МБОУ СОШ№6. </a:t>
            </a:r>
          </a:p>
          <a:p>
            <a:pPr marL="0" lvl="0" indent="0" defTabSz="449263" eaLnBrk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Arial Unicode MS"/>
              </a:rPr>
              <a:t>Проанализирован "Социальную карту обучающихся" и медицинские показания, я установила, что:</a:t>
            </a:r>
            <a:endParaRPr lang="ru-RU" altLang="ru-RU" sz="1800" dirty="0" smtClean="0">
              <a:solidFill>
                <a:srgbClr val="002060"/>
              </a:solidFill>
              <a:latin typeface="Times New Roman" pitchFamily="16" charset="0"/>
              <a:ea typeface="Microsoft YaHei" charset="-122"/>
              <a:cs typeface="Arial Unicode MS"/>
            </a:endParaRPr>
          </a:p>
          <a:p>
            <a:pPr marL="0" lvl="0" indent="0" defTabSz="449263" eaLnBrk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endParaRPr lang="ru-RU" altLang="ru-RU" sz="1800" dirty="0" smtClean="0">
              <a:solidFill>
                <a:srgbClr val="002060"/>
              </a:solidFill>
              <a:latin typeface="Times New Roman" pitchFamily="16" charset="0"/>
              <a:ea typeface="Microsoft YaHei" charset="-122"/>
              <a:cs typeface="Arial Unicode MS"/>
            </a:endParaRPr>
          </a:p>
          <a:p>
            <a:pPr marL="0" lvl="0" indent="0" defTabSz="449263" eaLnBrk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endParaRPr lang="ru-RU" altLang="ru-RU" sz="1800" dirty="0" smtClean="0">
              <a:solidFill>
                <a:srgbClr val="002060"/>
              </a:solidFill>
              <a:latin typeface="Times New Roman" pitchFamily="16" charset="0"/>
              <a:ea typeface="Microsoft YaHei" charset="-122"/>
              <a:cs typeface="Arial Unicode MS"/>
            </a:endParaRPr>
          </a:p>
          <a:p>
            <a:pPr marL="0" lvl="0" indent="0" defTabSz="449263" eaLnBrk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endParaRPr lang="ru-RU" altLang="ru-RU" sz="1800" dirty="0" smtClean="0">
              <a:solidFill>
                <a:srgbClr val="002060"/>
              </a:solidFill>
              <a:latin typeface="Times New Roman" pitchFamily="16" charset="0"/>
              <a:ea typeface="Microsoft YaHei" charset="-122"/>
              <a:cs typeface="Arial Unicode MS"/>
            </a:endParaRPr>
          </a:p>
          <a:p>
            <a:pPr marL="0" lvl="0" indent="0" defTabSz="449263" eaLnBrk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endParaRPr lang="ru-RU" altLang="ru-RU" sz="1800" dirty="0">
              <a:solidFill>
                <a:srgbClr val="002060"/>
              </a:solidFill>
              <a:latin typeface="Times New Roman" pitchFamily="16" charset="0"/>
              <a:ea typeface="Microsoft YaHei" charset="-122"/>
              <a:cs typeface="Arial Unicode MS"/>
            </a:endParaRPr>
          </a:p>
          <a:p>
            <a:pPr marL="0" lvl="0" indent="0" defTabSz="449263" eaLnBrk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endParaRPr lang="ru-RU" altLang="ru-RU" sz="1800" dirty="0">
              <a:solidFill>
                <a:srgbClr val="002060"/>
              </a:solidFill>
              <a:latin typeface="Times New Roman" pitchFamily="16" charset="0"/>
              <a:ea typeface="Microsoft YaHei" charset="-122"/>
              <a:cs typeface="Arial Unicode MS"/>
            </a:endParaRPr>
          </a:p>
          <a:p>
            <a:pPr marL="0" lvl="0" indent="0" defTabSz="449263" eaLnBrk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endParaRPr lang="ru-RU" altLang="ru-RU" sz="1800" dirty="0">
              <a:solidFill>
                <a:srgbClr val="002060"/>
              </a:solidFill>
              <a:latin typeface="Times New Roman" pitchFamily="16" charset="0"/>
              <a:ea typeface="Microsoft YaHei" charset="-122"/>
              <a:cs typeface="Arial Unicode MS"/>
            </a:endParaRPr>
          </a:p>
          <a:p>
            <a:pPr marL="0" lvl="0" indent="0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31B6FD"/>
              </a:buClr>
              <a:buNone/>
            </a:pPr>
            <a:endParaRPr lang="ru-RU" altLang="ru-RU" sz="1800" dirty="0" smtClean="0">
              <a:solidFill>
                <a:srgbClr val="002060"/>
              </a:solidFill>
              <a:latin typeface="Times New Roman" pitchFamily="16" charset="0"/>
              <a:ea typeface="Microsoft YaHei" charset="-122"/>
              <a:cs typeface="Times New Roman" pitchFamily="16" charset="0"/>
            </a:endParaRPr>
          </a:p>
          <a:p>
            <a:pPr marL="0" lvl="0" indent="0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31B6FD"/>
              </a:buClr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Возникла 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необходимость изменения отношения к задачам учебного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процесса, которые предполагает 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не только достижение дидактических целей, но и развитие обучающихся с максимальным сохранением здоровьем.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altLang="ru-RU" sz="2400" b="1" dirty="0">
                <a:solidFill>
                  <a:srgbClr val="FF0000"/>
                </a:solidFill>
                <a:latin typeface="Times New Roman" pitchFamily="16" charset="0"/>
                <a:ea typeface="Microsoft YaHei" charset="-122"/>
                <a:cs typeface="Arial Unicode MS"/>
              </a:rPr>
              <a:t>Теоретическое обоснование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248472" cy="204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2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Экран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Тема Office</vt:lpstr>
      <vt:lpstr>Волна</vt:lpstr>
      <vt:lpstr>1_Волна</vt:lpstr>
      <vt:lpstr>2_Волна</vt:lpstr>
      <vt:lpstr>3_Волна</vt:lpstr>
      <vt:lpstr>4_Волна</vt:lpstr>
      <vt:lpstr>5_Волна</vt:lpstr>
      <vt:lpstr>Муниципальное Образовательное Учреждение Средняя образовательная школа№6 </vt:lpstr>
      <vt:lpstr>Презентация PowerPoint</vt:lpstr>
      <vt:lpstr>«Забота о здоровье – это важнейший труд  педагога.   От жизнедеятельности, бодрости детей зависит их духовная жизнь, мировоззрение, умственное развитие, прочность знаний, вера в свои силы…»А.В.Сухомлинский  </vt:lpstr>
      <vt:lpstr>По определению Н.К. Смирнова понятие «Здоровьесберегающая педагогика» </vt:lpstr>
      <vt:lpstr>Актуальность  </vt:lpstr>
      <vt:lpstr>Теоретическое обоснование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Средняя образовательная школа№6 </dc:title>
  <dc:creator>1</dc:creator>
  <cp:lastModifiedBy>1</cp:lastModifiedBy>
  <cp:revision>1</cp:revision>
  <dcterms:created xsi:type="dcterms:W3CDTF">2016-03-09T08:08:32Z</dcterms:created>
  <dcterms:modified xsi:type="dcterms:W3CDTF">2016-03-09T08:10:37Z</dcterms:modified>
</cp:coreProperties>
</file>