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0"/>
            <a:ext cx="6736396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Нормы</a:t>
            </a:r>
          </a:p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оценивания 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786058"/>
            <a:ext cx="73581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Методические письма</a:t>
            </a:r>
          </a:p>
          <a:p>
            <a:pPr>
              <a:buFontTx/>
              <a:buChar char="-"/>
            </a:pPr>
            <a:r>
              <a:rPr lang="ru-RU" sz="2400" dirty="0" smtClean="0"/>
              <a:t>Министерства </a:t>
            </a:r>
            <a:r>
              <a:rPr lang="ru-RU" sz="2400" dirty="0" smtClean="0"/>
              <a:t>общего и профессионального образования РФ от 19.11.1998 г. № 1561/14-15 «Контроль и оценка результатов обучения в начальной школе (нормы оценок</a:t>
            </a:r>
            <a:r>
              <a:rPr lang="ru-RU" sz="2400" dirty="0" smtClean="0"/>
              <a:t>); </a:t>
            </a:r>
          </a:p>
          <a:p>
            <a:pPr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 smtClean="0"/>
              <a:t>Министерства образования РФ от 25.09.2000 г. № 2021/11-13 «Об организации обучения в первом классе четырехлетней начальной школы». 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357166"/>
            <a:ext cx="759547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Порядок ведения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оформления тетрадей</a:t>
            </a:r>
            <a:endParaRPr kumimoji="0" lang="ru-RU" sz="4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1857364"/>
            <a:ext cx="742955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 записи в тетрадях следует оформлять каллиграфическим аккуратным почерком.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Пользоваться шариковой ручкой с чернилами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синего цвета.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 подчеркивания, начертания геометрических фигур выполняются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остроотточенным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простым карандашом.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Оформление письменных 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работ</a:t>
            </a:r>
            <a:br>
              <a:rPr lang="ru-RU" sz="36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по русскому языку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90286" y="1422400"/>
            <a:ext cx="856799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После классной и домашней работы следует отступать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две строчки ( пишем на третьей).</a:t>
            </a:r>
            <a:endParaRPr lang="ru-RU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оформлении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красной строки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делается отступ вправо не менее 2 см 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два пальца).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Соблюдения красной строки требуется при оформлении текстов, начала нового вида работы.</a:t>
            </a:r>
            <a:endParaRPr lang="ru-RU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ходе работы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строчки не пропускаются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Новая страница начинается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самой верхней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строки, дописывается до конца страницы, включая последнюю строку.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Слева при оформлении каждой строки отступается от края не более 0,5 см.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Справа строка дописывается до конца. Использование правил переноса обязательно. Не допускается необоснованное наличие пустых мест на строке.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Запись даты написания работы по русскому языку (и математике) ведется по центру рабочей строки.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Оформление письменных 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работ</a:t>
            </a:r>
            <a:br>
              <a:rPr lang="ru-RU" sz="36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математике.</a:t>
            </a:r>
            <a:endParaRPr lang="ru-RU" sz="3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85720" y="1428736"/>
            <a:ext cx="814393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Между классной и домашней работами следует отступать 4 клетки (на пятой клетке начинается следующая работа)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Между столбиками выражений, уравнений, равенств и прочими отступаются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клетки вправо (пишем на четвертой).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Дату можно записывать традиционно посередине, а можно и на полях.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любой работе отступается одна клетка слева от края тетради (5 мм)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Оценивание 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письменных 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работ</a:t>
            </a:r>
            <a:br>
              <a:rPr lang="ru-RU" sz="36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русскому языку.</a:t>
            </a:r>
            <a:endParaRPr lang="ru-RU" sz="36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1571612"/>
          <a:ext cx="7858180" cy="4114800"/>
        </p:xfrm>
        <a:graphic>
          <a:graphicData uri="http://schemas.openxmlformats.org/drawingml/2006/table">
            <a:tbl>
              <a:tblPr/>
              <a:tblGrid>
                <a:gridCol w="1639635"/>
                <a:gridCol w="1525259"/>
                <a:gridCol w="4693286"/>
              </a:tblGrid>
              <a:tr h="5225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Уровни усвоения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5633" marR="65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Качество усвоения предмета, 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5633" marR="65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Показатели выполнения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3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Очень высокий </a:t>
                      </a: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95 -100 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Абсолютное выполнение задания, самостоятельность, инициатива, видение нюансов и различных вариантов 1 неточность, недочёт  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Высокий </a:t>
                      </a: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66 -94 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2-3 недочёта или 1 ошибка 2-3 недочёта и 1 ошибка или 2 ошибки </a:t>
                      </a:r>
                    </a:p>
                  </a:txBody>
                  <a:tcPr marL="65633" marR="65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8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Средний </a:t>
                      </a: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50 -65 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2-3 недочёта и 2 ошибки или 3 ошибки 4 ошибки или 3 ошибки с несколькими недочётами 5 ошибок или 4 ошибки с несколькими недочётами 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Низкий </a:t>
                      </a: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5633" marR="65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менее 50 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 ошибок и более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 ошибок </a:t>
                      </a:r>
                    </a:p>
                  </a:txBody>
                  <a:tcPr marL="65633" marR="65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357166"/>
            <a:ext cx="842968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Ошибки: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нарушение правил написания слов, включая грубые случаи пропуска, перестановки, замены, вставки лишних букв в словах;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неправильное написание слов с непроверяемым написанием;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отсутствие изученных знаков препинания в тексте, в конце предложения;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наличие ошибок на изученные правила по орфографии.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Недочеты: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отсутствие знаков препинания в конце предложения, если следующее предложение написано с большой буквы;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отсутствие красной строки;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неправильное написание одного слова на одно и тоже правило (при наличии в работе нескольких таких слов).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Оценивание 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письменных 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работ</a:t>
            </a:r>
            <a:br>
              <a:rPr lang="ru-RU" sz="36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математике.</a:t>
            </a:r>
            <a:endParaRPr lang="ru-RU" sz="36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1500174"/>
          <a:ext cx="8215370" cy="4572000"/>
        </p:xfrm>
        <a:graphic>
          <a:graphicData uri="http://schemas.openxmlformats.org/drawingml/2006/table">
            <a:tbl>
              <a:tblPr/>
              <a:tblGrid>
                <a:gridCol w="1738777"/>
                <a:gridCol w="1617487"/>
                <a:gridCol w="4859106"/>
              </a:tblGrid>
              <a:tr h="314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Уровни усвоения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усвоения предмета, % 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 выполнения 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Очень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высокий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95 -100 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ошибок.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негрубая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ошибка.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Высокий 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66 -94 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1-2 грубые ошибки, при этом грубых ошибок не должно быть в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задаче.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грубая и 1-2 негрубые ошибки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 этом грубых ошибок не должно быть в задаче 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50 -65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3-4 грубые ошибки и 1-2 негрубые ошибки, при этом ход решения задачи должен быть верным 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Низкий 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менее 50 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более 5 грубых ошибок не приступал к работе или не выполнял задание 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57158" y="357166"/>
            <a:ext cx="850109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Грубые ошибки: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. Вычислительные ошибки в примерах и задачах.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Ошибки на незнание порядка выполнения арифметических действий.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Неправильное решение задачи (пропуск действия, неправильный выбор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действий, лишние действия).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Нерешенная до конца задача или пример.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Невыполненное задание.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Негрубые ошибки: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. Нерациональный прием вычислений.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Неправильная постановка вопроса к действию при решении задачи.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Неверно сформулированный ответ задачи.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Неправильное списывание данных (чисел, знаков).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</a:t>
            </a:r>
            <a:r>
              <a:rPr kumimoji="0" lang="ru-RU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Недоведение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конца преобразований.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неряшливо оформленную работу, несоблюдение правил каллиграфии оценка по математике снижается на 1 балл, но не ниже среднего уровня.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666</Words>
  <PresentationFormat>Экран 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Оформление письменных работ  по русскому языку.</vt:lpstr>
      <vt:lpstr>Оформление письменных работ  по математике.</vt:lpstr>
      <vt:lpstr>Оценивание письменных работ  по русскому языку.</vt:lpstr>
      <vt:lpstr>Слайд 6</vt:lpstr>
      <vt:lpstr>Оценивание письменных работ  по математике.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1975</cp:lastModifiedBy>
  <cp:revision>4</cp:revision>
  <dcterms:created xsi:type="dcterms:W3CDTF">2015-10-21T11:00:55Z</dcterms:created>
  <dcterms:modified xsi:type="dcterms:W3CDTF">2015-10-21T11:47:21Z</dcterms:modified>
</cp:coreProperties>
</file>