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7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24.jpeg"/><Relationship Id="rId7" Type="http://schemas.openxmlformats.org/officeDocument/2006/relationships/image" Target="../media/image22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85926"/>
            <a:ext cx="81759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Дифференциация звуков Ч-Щ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4005064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/>
              <a:t>Конспект </a:t>
            </a:r>
          </a:p>
          <a:p>
            <a:pPr algn="ctr"/>
            <a:r>
              <a:rPr lang="ru-RU"/>
              <a:t>фронтального занятия </a:t>
            </a:r>
          </a:p>
          <a:p>
            <a:pPr algn="ctr"/>
            <a:r>
              <a:rPr lang="ru-RU"/>
              <a:t>в подготовительной группе для детей с общим недоразвитием речи</a:t>
            </a:r>
          </a:p>
          <a:p>
            <a:pPr algn="ctr"/>
            <a:r>
              <a:rPr lang="ru-RU"/>
              <a:t>Моторина А.С., воспитатель, д/с №73. Г. Тюмень.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714356"/>
            <a:ext cx="76438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Ребята, когда мы можем услышать звук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улице?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C:\Users\Ильгиз\Desktop\nasekomye_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49900"/>
            <a:ext cx="4600580" cy="50223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72198" y="2357430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ч-ч-ч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42910" y="214290"/>
            <a:ext cx="76438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-Какие органы речи принимают участие в произношении звука [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]?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Ильгиз\Desktop\c11f975d2d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1966919" cy="2164593"/>
          </a:xfrm>
          <a:prstGeom prst="rect">
            <a:avLst/>
          </a:prstGeom>
          <a:noFill/>
        </p:spPr>
      </p:pic>
      <p:pic>
        <p:nvPicPr>
          <p:cNvPr id="4" name="Picture 3" descr="C:\Users\Ильгиз\Desktop\778268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785926"/>
            <a:ext cx="2071702" cy="2024945"/>
          </a:xfrm>
          <a:prstGeom prst="rect">
            <a:avLst/>
          </a:prstGeom>
          <a:noFill/>
        </p:spPr>
      </p:pic>
      <p:pic>
        <p:nvPicPr>
          <p:cNvPr id="36866" name="Picture 2" descr="C:\Users\Ильгиз\Desktop\imgpreview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857364"/>
            <a:ext cx="1905000" cy="1905000"/>
          </a:xfrm>
          <a:prstGeom prst="rect">
            <a:avLst/>
          </a:prstGeom>
          <a:noFill/>
        </p:spPr>
      </p:pic>
      <p:pic>
        <p:nvPicPr>
          <p:cNvPr id="6" name="Picture 6" descr="C:\Users\Ильгиз\Desktop\iPhone-sound-of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214818"/>
            <a:ext cx="1676400" cy="16097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57356" y="4714884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285992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Ч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2428868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Ч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0586" y="804842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Ш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642918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Ж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714356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Ч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1142984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Щ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4286256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Щ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2428868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Ш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8016" y="2571744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Ж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4143380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Ч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00034" y="571480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Ребята, когда мы можем услышать звук [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 на улице?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C:\Users\Ильгиз\Desktop\8575099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4572032" cy="419102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429256" y="2285992"/>
            <a:ext cx="31432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Щ–Щ-Щ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85720" y="571480"/>
            <a:ext cx="69294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органы речи принимают участие в произношении звука [Щ]?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Picture 2" descr="C:\Users\Ильгиз\Desktop\c11f975d2d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1966919" cy="2164593"/>
          </a:xfrm>
          <a:prstGeom prst="rect">
            <a:avLst/>
          </a:prstGeom>
          <a:noFill/>
        </p:spPr>
      </p:pic>
      <p:pic>
        <p:nvPicPr>
          <p:cNvPr id="38915" name="Picture 3" descr="C:\Users\Ильгиз\Desktop\778268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785926"/>
            <a:ext cx="2071702" cy="2024945"/>
          </a:xfrm>
          <a:prstGeom prst="rect">
            <a:avLst/>
          </a:prstGeom>
          <a:noFill/>
        </p:spPr>
      </p:pic>
      <p:pic>
        <p:nvPicPr>
          <p:cNvPr id="38916" name="Picture 4" descr="C:\Users\Ильгиз\Desktop\imgprevie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571612"/>
            <a:ext cx="2028825" cy="17907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57356" y="4714884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8" name="Picture 6" descr="C:\Users\Ильгиз\Desktop\iPhone-sound-of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214818"/>
            <a:ext cx="1676400" cy="16097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C:\Users\Ильгиз\Desktop\affd09755fefe7dcee9205b0d4829a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1888986" cy="1571636"/>
          </a:xfrm>
          <a:prstGeom prst="rect">
            <a:avLst/>
          </a:prstGeom>
          <a:noFill/>
        </p:spPr>
      </p:pic>
      <p:pic>
        <p:nvPicPr>
          <p:cNvPr id="39940" name="Picture 4" descr="C:\Users\Ильгиз\Desktop\imgpreview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57166"/>
            <a:ext cx="1781175" cy="2038350"/>
          </a:xfrm>
          <a:prstGeom prst="rect">
            <a:avLst/>
          </a:prstGeom>
          <a:noFill/>
        </p:spPr>
      </p:pic>
      <p:pic>
        <p:nvPicPr>
          <p:cNvPr id="39938" name="Picture 2" descr="C:\Users\Ильгиз\Desktop\imgpreview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285860"/>
            <a:ext cx="3832750" cy="2928958"/>
          </a:xfrm>
          <a:prstGeom prst="rect">
            <a:avLst/>
          </a:prstGeom>
          <a:noFill/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572000" y="2214554"/>
            <a:ext cx="41434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ащ-ач-ащ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мы купили плащ.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чи-щи-чи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где мои ключи.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ач-ащ-ач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ты не плачь.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щи-чи-щи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ключи поищи.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чу-щу-чу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-я не шучу.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Ильгиз\Desktop\xuz_C0803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2000264" cy="1428760"/>
          </a:xfrm>
          <a:prstGeom prst="rect">
            <a:avLst/>
          </a:prstGeom>
          <a:noFill/>
        </p:spPr>
      </p:pic>
      <p:pic>
        <p:nvPicPr>
          <p:cNvPr id="40963" name="Picture 3" descr="C:\Users\Ильгиз\Desktop\13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00438"/>
            <a:ext cx="1785950" cy="1785950"/>
          </a:xfrm>
          <a:prstGeom prst="rect">
            <a:avLst/>
          </a:prstGeom>
          <a:noFill/>
        </p:spPr>
      </p:pic>
      <p:pic>
        <p:nvPicPr>
          <p:cNvPr id="40964" name="Picture 4" descr="C:\Users\Ильгиз\Desktop\imgpreview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3429000"/>
            <a:ext cx="1500198" cy="1850244"/>
          </a:xfrm>
          <a:prstGeom prst="rect">
            <a:avLst/>
          </a:prstGeom>
          <a:noFill/>
        </p:spPr>
      </p:pic>
      <p:pic>
        <p:nvPicPr>
          <p:cNvPr id="40965" name="Picture 5" descr="C:\Users\Ильгиз\Desktop\imgpreview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57166"/>
            <a:ext cx="2500330" cy="1523638"/>
          </a:xfrm>
          <a:prstGeom prst="rect">
            <a:avLst/>
          </a:prstGeom>
          <a:noFill/>
        </p:spPr>
      </p:pic>
      <p:pic>
        <p:nvPicPr>
          <p:cNvPr id="40967" name="Picture 7" descr="C:\Users\Ильгиз\Desktop\Без имени-1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2214554"/>
            <a:ext cx="2143139" cy="719323"/>
          </a:xfrm>
          <a:prstGeom prst="rect">
            <a:avLst/>
          </a:prstGeom>
          <a:noFill/>
        </p:spPr>
      </p:pic>
      <p:pic>
        <p:nvPicPr>
          <p:cNvPr id="40968" name="Picture 8" descr="C:\Users\Ильгиз\Desktop\Без имени-111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66" y="5572140"/>
            <a:ext cx="2133841" cy="714380"/>
          </a:xfrm>
          <a:prstGeom prst="rect">
            <a:avLst/>
          </a:prstGeom>
          <a:noFill/>
        </p:spPr>
      </p:pic>
      <p:pic>
        <p:nvPicPr>
          <p:cNvPr id="40969" name="Picture 9" descr="C:\Users\Ильгиз\Desktop\Без имени-111 (1) - копия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6" y="2214554"/>
            <a:ext cx="2143140" cy="717494"/>
          </a:xfrm>
          <a:prstGeom prst="rect">
            <a:avLst/>
          </a:prstGeom>
          <a:noFill/>
        </p:spPr>
      </p:pic>
      <p:pic>
        <p:nvPicPr>
          <p:cNvPr id="10" name="Picture 9" descr="C:\Users\Ильгиз\Desktop\Без имени-111 (1) - копия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6" y="5500702"/>
            <a:ext cx="2143140" cy="7174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Ильгиз\Desktop\imgpreview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2286016" cy="1714512"/>
          </a:xfrm>
          <a:prstGeom prst="rect">
            <a:avLst/>
          </a:prstGeom>
          <a:noFill/>
        </p:spPr>
      </p:pic>
      <p:pic>
        <p:nvPicPr>
          <p:cNvPr id="41987" name="Picture 3" descr="C:\Users\Ильгиз\Desktop\imgpreview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500438"/>
            <a:ext cx="2333625" cy="1785950"/>
          </a:xfrm>
          <a:prstGeom prst="rect">
            <a:avLst/>
          </a:prstGeom>
          <a:noFill/>
        </p:spPr>
      </p:pic>
      <p:pic>
        <p:nvPicPr>
          <p:cNvPr id="41988" name="Picture 4" descr="C:\Users\Ильгиз\Desktop\22_cairo_treasures_tut_jewel_bo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500438"/>
            <a:ext cx="2246306" cy="1776262"/>
          </a:xfrm>
          <a:prstGeom prst="rect">
            <a:avLst/>
          </a:prstGeom>
          <a:noFill/>
        </p:spPr>
      </p:pic>
      <p:pic>
        <p:nvPicPr>
          <p:cNvPr id="41989" name="Picture 5" descr="C:\Users\Ильгиз\Desktop\imgpreview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500042"/>
            <a:ext cx="2159015" cy="1714512"/>
          </a:xfrm>
          <a:prstGeom prst="rect">
            <a:avLst/>
          </a:prstGeom>
          <a:noFill/>
        </p:spPr>
      </p:pic>
      <p:pic>
        <p:nvPicPr>
          <p:cNvPr id="6" name="Picture 7" descr="C:\Users\Ильгиз\Desktop\Без имени-1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2357430"/>
            <a:ext cx="2143139" cy="719323"/>
          </a:xfrm>
          <a:prstGeom prst="rect">
            <a:avLst/>
          </a:prstGeom>
          <a:noFill/>
        </p:spPr>
      </p:pic>
      <p:pic>
        <p:nvPicPr>
          <p:cNvPr id="9" name="Picture 9" descr="C:\Users\Ильгиз\Desktop\Без имени-111 (1) - копия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1604" y="5715016"/>
            <a:ext cx="2143140" cy="717494"/>
          </a:xfrm>
          <a:prstGeom prst="rect">
            <a:avLst/>
          </a:prstGeom>
          <a:noFill/>
        </p:spPr>
      </p:pic>
      <p:pic>
        <p:nvPicPr>
          <p:cNvPr id="12" name="Picture 7" descr="C:\Users\Ильгиз\Desktop\Без имени-1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5715016"/>
            <a:ext cx="2143139" cy="719323"/>
          </a:xfrm>
          <a:prstGeom prst="rect">
            <a:avLst/>
          </a:prstGeom>
          <a:noFill/>
        </p:spPr>
      </p:pic>
      <p:pic>
        <p:nvPicPr>
          <p:cNvPr id="13" name="Picture 8" descr="C:\Users\Ильгиз\Desktop\Без имени-111 (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57818" y="2357430"/>
            <a:ext cx="2133841" cy="7143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57158" y="1142984"/>
            <a:ext cx="3214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ткет ткань?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1" name="Picture 3" descr="C:\Users\Ильгиз\Desktop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642918"/>
            <a:ext cx="2368248" cy="15756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28860" y="3429000"/>
            <a:ext cx="4143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работает на почте?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2" name="Picture 4" descr="C:\Users\Ильгиз\Desktop\551147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357430"/>
            <a:ext cx="1857388" cy="162453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5286388"/>
            <a:ext cx="457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ухаживает за птицей?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3" name="Picture 5" descr="C:\Users\Ильгиз\Desktop\1325711701_c2390ec0ad50347d647df73f01b_pre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643446"/>
            <a:ext cx="2656785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3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321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чистит обувь?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3071810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делает кровлю?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072074"/>
            <a:ext cx="4357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играет на барабане?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C:\Users\Ильгиз\Desktop\21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500042"/>
            <a:ext cx="1903111" cy="1795460"/>
          </a:xfrm>
          <a:prstGeom prst="rect">
            <a:avLst/>
          </a:prstGeom>
          <a:noFill/>
        </p:spPr>
      </p:pic>
      <p:pic>
        <p:nvPicPr>
          <p:cNvPr id="44035" name="Picture 3" descr="C:\Users\Ильгиз\Desktop\79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643446"/>
            <a:ext cx="1714512" cy="1911247"/>
          </a:xfrm>
          <a:prstGeom prst="rect">
            <a:avLst/>
          </a:prstGeom>
          <a:noFill/>
        </p:spPr>
      </p:pic>
      <p:pic>
        <p:nvPicPr>
          <p:cNvPr id="44036" name="Picture 4" descr="C:\Users\Ильгиз\Desktop\кровельщи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571744"/>
            <a:ext cx="2186459" cy="18621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28662" y="2428868"/>
            <a:ext cx="73580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учить детей различать звуки Ч-Щ, изолированно, в словах, предложениях, фразовой речи.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Ильгиз\Desktop\feia_10_sm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2286016" cy="3022191"/>
          </a:xfrm>
          <a:prstGeom prst="rect">
            <a:avLst/>
          </a:prstGeom>
          <a:noFill/>
        </p:spPr>
      </p:pic>
      <p:pic>
        <p:nvPicPr>
          <p:cNvPr id="3" name="Picture 3" descr="C:\Users\Ильгиз\Desktop\affd09755fefe7dcee9205b0d4829a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714356"/>
            <a:ext cx="1888986" cy="1571636"/>
          </a:xfrm>
          <a:prstGeom prst="rect">
            <a:avLst/>
          </a:prstGeom>
          <a:noFill/>
        </p:spPr>
      </p:pic>
      <p:pic>
        <p:nvPicPr>
          <p:cNvPr id="4" name="Picture 4" descr="C:\Users\Ильгиз\Desktop\imgpreview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357298"/>
            <a:ext cx="1428760" cy="1635052"/>
          </a:xfrm>
          <a:prstGeom prst="rect">
            <a:avLst/>
          </a:prstGeom>
          <a:noFill/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357422" y="3500438"/>
            <a:ext cx="550072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Лютик,  лютик,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хохо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ешь?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 ведь ты меня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ешь!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листо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 ты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ешь,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не хо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ешь - захохо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ешь!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714488"/>
            <a:ext cx="785154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214290"/>
            <a:ext cx="764383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Коррекционно-образовательные:</a:t>
            </a:r>
            <a:endParaRPr kumimoji="0" lang="ru-RU" sz="24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различать на слух и в произношении звуки (Ч-Щ). Уточнить артикуляцию звуков, выделяя сходство и различие.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Коррекционно-развивающие: </a:t>
            </a:r>
            <a:endParaRPr kumimoji="0" lang="ru-RU" sz="24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звукового анализа; фонематический слух и восприятие; слуховую и зрительную память.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3.Коррекционно-воспитательные:</a:t>
            </a:r>
            <a:endParaRPr kumimoji="0" lang="ru-RU" sz="24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отзывчивость, умение работать в коллективе, умение слушать воспитателя и других детей.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положительную мотивацию к учебной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5072074"/>
            <a:ext cx="80724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 интерактивная доска, компьютер, карточки со звуками [Ч-Щ]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Предварительная работа: выучить стихотворение (В.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Токмакова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1357298"/>
            <a:ext cx="77153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Здравствуйте ребята!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слова со звуком [Ч].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назовите слова со звуком [Щ].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Ильгиз\Desktop\feia_10_sm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4214841" cy="55721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214942" y="1285860"/>
            <a:ext cx="342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нас в гостях фея страны звуков. Сегодня мы посетим страну звуков.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Ильгиз\Desktop\parovozik_iz_romashk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86808" cy="61436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57422" y="714356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Отправляемся в путь!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Ильгиз\Desktop\1264516172_screenshot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929618" cy="57150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Ильгиз\Desktop\artikuliatcionnaia-gimnasti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31803"/>
            <a:ext cx="8643998" cy="61690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285992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Ч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2428868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Ч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0586" y="804842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Ш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642918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Ж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714356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Ч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1142984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Щ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4286256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Щ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2428868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Ш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8016" y="2571744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Ж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4143380"/>
            <a:ext cx="17091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rgbClr val="002060"/>
                </a:solidFill>
                <a:effectLst/>
              </a:rPr>
              <a:t>Ч</a:t>
            </a:r>
            <a:endParaRPr lang="ru-RU" sz="80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164</TotalTime>
  <Words>344</Words>
  <Application>Microsoft Office PowerPoint</Application>
  <PresentationFormat>Экран (4:3)</PresentationFormat>
  <Paragraphs>65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Rockwell</vt:lpstr>
      <vt:lpstr>Times New Roman</vt:lpstr>
      <vt:lpstr>Wingdings 2</vt:lpstr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Ильгиз</dc:creator>
  <cp:lastModifiedBy>Windows User</cp:lastModifiedBy>
  <cp:revision>21</cp:revision>
  <dcterms:created xsi:type="dcterms:W3CDTF">2014-11-12T16:48:58Z</dcterms:created>
  <dcterms:modified xsi:type="dcterms:W3CDTF">2016-03-12T13:02:19Z</dcterms:modified>
</cp:coreProperties>
</file>