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295" r:id="rId3"/>
    <p:sldId id="274" r:id="rId4"/>
    <p:sldId id="258" r:id="rId5"/>
    <p:sldId id="259" r:id="rId6"/>
    <p:sldId id="262" r:id="rId7"/>
    <p:sldId id="260" r:id="rId8"/>
    <p:sldId id="296" r:id="rId9"/>
    <p:sldId id="278" r:id="rId10"/>
    <p:sldId id="266" r:id="rId11"/>
    <p:sldId id="263" r:id="rId12"/>
    <p:sldId id="271" r:id="rId13"/>
    <p:sldId id="273" r:id="rId14"/>
    <p:sldId id="282" r:id="rId15"/>
    <p:sldId id="267" r:id="rId16"/>
    <p:sldId id="268" r:id="rId17"/>
    <p:sldId id="283" r:id="rId18"/>
    <p:sldId id="286" r:id="rId19"/>
    <p:sldId id="288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737" autoAdjust="0"/>
  </p:normalViewPr>
  <p:slideViewPr>
    <p:cSldViewPr>
      <p:cViewPr varScale="1">
        <p:scale>
          <a:sx n="62" d="100"/>
          <a:sy n="62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457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«Коми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Гӧгӧр   сулалӧ  сьӧд  вӧр.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Вӧрыс  вывті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вывті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Сыысь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унаыс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тӧр.»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Лебедев М.Н.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733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«Я иду землёю Коми.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Древняя тайга кругом.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 такой – могуч, огромен, -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ли где в краю другом».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Перевёл С.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Обрадович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каком году Сыктывкар стал городом?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600" dirty="0" smtClean="0">
                <a:solidFill>
                  <a:srgbClr val="FF0000"/>
                </a:solidFill>
              </a:rPr>
              <a:t>1. </a:t>
            </a:r>
            <a:r>
              <a:rPr lang="ru-RU" sz="3600" dirty="0" smtClean="0"/>
              <a:t>1870г.	   </a:t>
            </a:r>
          </a:p>
          <a:p>
            <a:pPr>
              <a:buNone/>
            </a:pPr>
            <a:r>
              <a:rPr lang="ru-RU" sz="3600" dirty="0" smtClean="0"/>
              <a:t>		</a:t>
            </a:r>
            <a:r>
              <a:rPr lang="ru-RU" sz="3600" dirty="0" smtClean="0">
                <a:solidFill>
                  <a:srgbClr val="FF0000"/>
                </a:solidFill>
              </a:rPr>
              <a:t>2.</a:t>
            </a:r>
            <a:r>
              <a:rPr lang="ru-RU" sz="3600" dirty="0" smtClean="0"/>
              <a:t> 1780г.   </a:t>
            </a:r>
          </a:p>
          <a:p>
            <a:pPr>
              <a:buNone/>
            </a:pPr>
            <a:r>
              <a:rPr lang="ru-RU" sz="3600" dirty="0" smtClean="0"/>
              <a:t>		</a:t>
            </a:r>
            <a:r>
              <a:rPr lang="ru-RU" sz="3600" dirty="0" smtClean="0">
                <a:solidFill>
                  <a:srgbClr val="FF0000"/>
                </a:solidFill>
              </a:rPr>
              <a:t>3.</a:t>
            </a:r>
            <a:r>
              <a:rPr lang="ru-RU" sz="3600" dirty="0" smtClean="0"/>
              <a:t> 1978г.</a:t>
            </a:r>
            <a:endParaRPr lang="ru-RU" sz="3600" dirty="0"/>
          </a:p>
        </p:txBody>
      </p:sp>
      <p:pic>
        <p:nvPicPr>
          <p:cNvPr id="4" name="Рисунок 3" descr="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828800"/>
            <a:ext cx="40195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Современный герб  Сыктывкара?</a:t>
            </a:r>
            <a:endParaRPr lang="ru-RU" dirty="0"/>
          </a:p>
        </p:txBody>
      </p:sp>
      <p:pic>
        <p:nvPicPr>
          <p:cNvPr id="4" name="Содержимое 3" descr="6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905000"/>
            <a:ext cx="2133600" cy="2590800"/>
          </a:xfrm>
        </p:spPr>
      </p:pic>
      <p:pic>
        <p:nvPicPr>
          <p:cNvPr id="5" name="Рисунок 4" descr="сосногорск герб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2133600" cy="2514600"/>
          </a:xfrm>
          <a:prstGeom prst="rect">
            <a:avLst/>
          </a:prstGeom>
        </p:spPr>
      </p:pic>
      <p:pic>
        <p:nvPicPr>
          <p:cNvPr id="6" name="Рисунок 5" descr="6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905000"/>
            <a:ext cx="2286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87680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1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87680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2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95300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3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Старое название Сыктывкара?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38600" cy="5029200"/>
          </a:xfrm>
        </p:spPr>
      </p:pic>
      <p:pic>
        <p:nvPicPr>
          <p:cNvPr id="5" name="Рисунок 4" descr="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4191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1336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err="1" smtClean="0">
                <a:solidFill>
                  <a:srgbClr val="FF0000"/>
                </a:solidFill>
              </a:rPr>
              <a:t>Усть-Сысольск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3600" b="1" dirty="0" err="1" smtClean="0">
                <a:solidFill>
                  <a:srgbClr val="FF0000"/>
                </a:solidFill>
              </a:rPr>
              <a:t>Усть</a:t>
            </a:r>
            <a:r>
              <a:rPr lang="ru-RU" sz="3600" b="1" dirty="0" smtClean="0">
                <a:solidFill>
                  <a:srgbClr val="FF0000"/>
                </a:solidFill>
              </a:rPr>
              <a:t> – </a:t>
            </a:r>
            <a:r>
              <a:rPr lang="ru-RU" sz="3600" b="1" dirty="0" err="1" smtClean="0">
                <a:solidFill>
                  <a:srgbClr val="FF0000"/>
                </a:solidFill>
              </a:rPr>
              <a:t>Кулом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3600" b="1" dirty="0" err="1" smtClean="0">
                <a:solidFill>
                  <a:srgbClr val="FF0000"/>
                </a:solidFill>
              </a:rPr>
              <a:t>Усть</a:t>
            </a:r>
            <a:r>
              <a:rPr lang="ru-RU" sz="3600" b="1" dirty="0" smtClean="0">
                <a:solidFill>
                  <a:srgbClr val="FF0000"/>
                </a:solidFill>
              </a:rPr>
              <a:t> - </a:t>
            </a:r>
            <a:r>
              <a:rPr lang="ru-RU" sz="3600" b="1" dirty="0" err="1" smtClean="0">
                <a:solidFill>
                  <a:srgbClr val="FF0000"/>
                </a:solidFill>
              </a:rPr>
              <a:t>Цильма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Чьим указом погост </a:t>
            </a:r>
            <a:r>
              <a:rPr lang="ru-RU" dirty="0" err="1" smtClean="0">
                <a:solidFill>
                  <a:schemeClr val="bg1"/>
                </a:solidFill>
              </a:rPr>
              <a:t>Усть-Сысольск</a:t>
            </a:r>
            <a:r>
              <a:rPr lang="ru-RU" dirty="0" smtClean="0">
                <a:solidFill>
                  <a:schemeClr val="bg1"/>
                </a:solidFill>
              </a:rPr>
              <a:t> преобразован  в город?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/>
              <a:t>Погост </a:t>
            </a:r>
            <a:r>
              <a:rPr lang="ru-RU" dirty="0" err="1" smtClean="0"/>
              <a:t>Усть-Сысольск</a:t>
            </a:r>
            <a:r>
              <a:rPr lang="ru-RU" dirty="0" smtClean="0"/>
              <a:t> именным указом князя Дмитрия  Донского преобразован в город.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Погост </a:t>
            </a:r>
            <a:r>
              <a:rPr lang="ru-RU" dirty="0" err="1" smtClean="0"/>
              <a:t>Усть-Сысольск</a:t>
            </a:r>
            <a:r>
              <a:rPr lang="ru-RU" dirty="0" smtClean="0"/>
              <a:t> именным указом императрицы Екатерины  </a:t>
            </a:r>
            <a:r>
              <a:rPr lang="en-US" dirty="0" smtClean="0"/>
              <a:t>II</a:t>
            </a:r>
            <a:r>
              <a:rPr lang="ru-RU" dirty="0" smtClean="0"/>
              <a:t> преобразован в город.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Погост </a:t>
            </a:r>
            <a:r>
              <a:rPr lang="ru-RU" dirty="0" err="1" smtClean="0"/>
              <a:t>Усть-Сысольск</a:t>
            </a:r>
            <a:r>
              <a:rPr lang="ru-RU" dirty="0" smtClean="0"/>
              <a:t> именным указом Петра  </a:t>
            </a:r>
            <a:r>
              <a:rPr lang="en-US" dirty="0" smtClean="0"/>
              <a:t>I</a:t>
            </a:r>
            <a:r>
              <a:rPr lang="ru-RU" dirty="0" smtClean="0"/>
              <a:t> преобразован в город.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Узнай сооружения города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нац библиотек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772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038600"/>
            <a:ext cx="5249322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Национальная библиотека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Гимназия имени А.С.Пушкина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 гимназия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алере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3581400"/>
            <a:ext cx="4560351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1.     Пожарная каланча</a:t>
            </a:r>
          </a:p>
          <a:p>
            <a:pPr marL="342900" indent="-342900"/>
            <a:r>
              <a:rPr lang="ru-RU" sz="2800" dirty="0" smtClean="0">
                <a:solidFill>
                  <a:srgbClr val="C00000"/>
                </a:solidFill>
              </a:rPr>
              <a:t>2.   Национальная галерея</a:t>
            </a:r>
          </a:p>
          <a:p>
            <a:pPr marL="342900" indent="-342900"/>
            <a:r>
              <a:rPr lang="ru-RU" sz="2800" dirty="0" smtClean="0">
                <a:solidFill>
                  <a:srgbClr val="C00000"/>
                </a:solidFill>
              </a:rPr>
              <a:t>3.   Музей имени И.Куратова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.jpg"/>
          <p:cNvPicPr>
            <a:picLocks noChangeAspect="1"/>
          </p:cNvPicPr>
          <p:nvPr/>
        </p:nvPicPr>
        <p:blipFill>
          <a:blip r:embed="rId2" cstate="print"/>
          <a:srcRect b="18882"/>
          <a:stretch>
            <a:fillRect/>
          </a:stretch>
        </p:blipFill>
        <p:spPr>
          <a:xfrm>
            <a:off x="0" y="0"/>
            <a:ext cx="910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733800"/>
            <a:ext cx="4723729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 algn="just">
              <a:buAutoNum type="arabicPlain"/>
            </a:pPr>
            <a:r>
              <a:rPr lang="ru-RU" sz="2800" b="1" dirty="0" smtClean="0">
                <a:solidFill>
                  <a:srgbClr val="C00000"/>
                </a:solidFill>
              </a:rPr>
              <a:t>. Памятник В.А.Савину</a:t>
            </a:r>
          </a:p>
          <a:p>
            <a:pPr marL="342900" indent="-342900" algn="just">
              <a:buAutoNum type="arabicPlain" startAt="2"/>
            </a:pPr>
            <a:r>
              <a:rPr lang="ru-RU" sz="2800" b="1" dirty="0" smtClean="0">
                <a:solidFill>
                  <a:srgbClr val="C00000"/>
                </a:solidFill>
              </a:rPr>
              <a:t>.  Памятник  И.А.Куратову</a:t>
            </a:r>
          </a:p>
          <a:p>
            <a:pPr marL="342900" indent="-342900" algn="just"/>
            <a:r>
              <a:rPr lang="ru-RU" sz="2800" b="1" dirty="0" smtClean="0">
                <a:solidFill>
                  <a:srgbClr val="C00000"/>
                </a:solidFill>
              </a:rPr>
              <a:t>3 .   Памятник  В.И.Лыткину</a:t>
            </a:r>
          </a:p>
          <a:p>
            <a:pPr marL="342900" indent="-342900" algn="just">
              <a:buAutoNum type="arabicPlain"/>
            </a:pP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Узнай сооружение города</a:t>
            </a:r>
            <a:endParaRPr lang="ru-RU" dirty="0"/>
          </a:p>
        </p:txBody>
      </p:sp>
      <p:pic>
        <p:nvPicPr>
          <p:cNvPr id="4" name="Содержимое 3" descr="нац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981200"/>
            <a:ext cx="3929922" cy="16619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Пожарная каланча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Ресторан «Спасский»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б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05800" cy="594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09800" y="3733800"/>
            <a:ext cx="4067204" cy="16619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Вознесенский храм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Стефановский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собор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Преображенский храм 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ланч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429001"/>
            <a:ext cx="4876800" cy="2215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Пожарная каланча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Национальный музей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Национальная библиотека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спублика коми на карте росс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2667000"/>
            <a:ext cx="51054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её территории можно было бы разместить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 такие страны, как Англия;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четыре такие страны, как Болгария;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было бы разместить Великобританию,  Нидерланды, Данию, Бельгию, Швейцарию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вместе взятые.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"/>
            <a:ext cx="57588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Коми Республика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i="1" dirty="0" err="1" smtClean="0">
                <a:solidFill>
                  <a:schemeClr val="accent2">
                    <a:lumMod val="75000"/>
                  </a:schemeClr>
                </a:solidFill>
              </a:rPr>
              <a:t>Атть</a:t>
            </a:r>
            <a:r>
              <a:rPr lang="ru-RU" sz="8000" i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ӧ</a:t>
            </a:r>
            <a:r>
              <a:rPr lang="ru-RU" sz="8000" i="1" dirty="0" err="1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8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майли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100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Где расположена Республика Коми?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sz="2800" dirty="0" smtClean="0"/>
              <a:t>Она расположена на крайнем Северо-востоке Европейской части России, в бассейне рек Печоры и </a:t>
            </a:r>
            <a:r>
              <a:rPr lang="ru-RU" sz="2800" dirty="0" err="1" smtClean="0"/>
              <a:t>Вычегды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</a:t>
            </a:r>
            <a:r>
              <a:rPr lang="ru-RU" sz="2800" dirty="0" smtClean="0"/>
              <a:t> Она расположена на Юго-западе Европейской части России.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</a:t>
            </a:r>
            <a:r>
              <a:rPr lang="ru-RU" sz="2800" dirty="0" smtClean="0"/>
              <a:t> Она расположена  в Центральной части России, в бассейне реки  Волга.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r>
              <a:rPr lang="ru-RU" sz="4000" dirty="0" smtClean="0"/>
              <a:t>Герб Республики Коми ?</a:t>
            </a:r>
            <a:endParaRPr lang="ru-RU" sz="4000" dirty="0"/>
          </a:p>
        </p:txBody>
      </p:sp>
      <p:pic>
        <p:nvPicPr>
          <p:cNvPr id="4" name="Содержимое 3" descr="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438400" cy="3429000"/>
          </a:xfrm>
          <a:prstGeom prst="rect">
            <a:avLst/>
          </a:prstGeom>
        </p:spPr>
      </p:pic>
      <p:pic>
        <p:nvPicPr>
          <p:cNvPr id="5" name="Рисунок 4" descr="герб р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76400"/>
            <a:ext cx="2286000" cy="3429000"/>
          </a:xfrm>
          <a:prstGeom prst="rect">
            <a:avLst/>
          </a:prstGeom>
        </p:spPr>
      </p:pic>
      <p:pic>
        <p:nvPicPr>
          <p:cNvPr id="6" name="Рисунок 5" descr="6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676400"/>
            <a:ext cx="23622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33400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33400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25780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3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Флаг Республики Коми?</a:t>
            </a:r>
            <a:endParaRPr lang="ru-RU" dirty="0"/>
          </a:p>
        </p:txBody>
      </p:sp>
      <p:pic>
        <p:nvPicPr>
          <p:cNvPr id="4" name="Содержимое 3" descr="флаг 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2190750" cy="1609725"/>
          </a:xfrm>
        </p:spPr>
      </p:pic>
      <p:pic>
        <p:nvPicPr>
          <p:cNvPr id="5" name="Рисунок 4" descr="флаг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828800"/>
            <a:ext cx="2114550" cy="1581150"/>
          </a:xfrm>
          <a:prstGeom prst="rect">
            <a:avLst/>
          </a:prstGeom>
        </p:spPr>
      </p:pic>
      <p:pic>
        <p:nvPicPr>
          <p:cNvPr id="6" name="Рисунок 5" descr="флаг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828800"/>
            <a:ext cx="2152650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11480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11480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03860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3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 символизирует зелёный цвет флага?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1 </a:t>
            </a:r>
            <a:r>
              <a:rPr lang="ru-RU" dirty="0" smtClean="0"/>
              <a:t> небо, бескрайние северные просторы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	изобилие, таёжные богатства края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	белизну и чистоту снега, простоту севера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Самая длинная река в Республике Коми?</a:t>
            </a:r>
            <a:endParaRPr lang="ru-RU" dirty="0"/>
          </a:p>
        </p:txBody>
      </p:sp>
      <p:pic>
        <p:nvPicPr>
          <p:cNvPr id="4" name="Содержимое 3" descr="печор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0" y="1752600"/>
            <a:ext cx="2514600" cy="3048000"/>
          </a:xfrm>
        </p:spPr>
      </p:pic>
      <p:pic>
        <p:nvPicPr>
          <p:cNvPr id="5" name="Рисунок 4" descr="вычегд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828800"/>
            <a:ext cx="2514600" cy="2971800"/>
          </a:xfrm>
          <a:prstGeom prst="rect">
            <a:avLst/>
          </a:prstGeom>
        </p:spPr>
      </p:pic>
      <p:pic>
        <p:nvPicPr>
          <p:cNvPr id="6" name="Рисунок 5" descr="сысол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23622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876800"/>
            <a:ext cx="1626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Сысола</a:t>
            </a:r>
            <a:endParaRPr lang="ru-RU" sz="3600" dirty="0" smtClean="0"/>
          </a:p>
          <a:p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1806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Вычегда</a:t>
            </a:r>
            <a:endParaRPr lang="ru-RU" sz="3600" dirty="0" smtClean="0"/>
          </a:p>
          <a:p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876800"/>
            <a:ext cx="1624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Печора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Какие деревья растут в лесах нашей республики?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	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	1.</a:t>
            </a:r>
            <a:r>
              <a:rPr lang="ru-RU" dirty="0" smtClean="0"/>
              <a:t>черёмуха, пихта, осина, берёза, ольха</a:t>
            </a:r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клён, кедр, дуб, каштан, слива</a:t>
            </a:r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dirty="0" smtClean="0"/>
              <a:t>липа, тополь, ясень, акация, бузина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Сколько городов в Республике Коми?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.  7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  9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8" name="Рисунок 7" descr="рк.jpg"/>
          <p:cNvPicPr>
            <a:picLocks noChangeAspect="1"/>
          </p:cNvPicPr>
          <p:nvPr/>
        </p:nvPicPr>
        <p:blipFill>
          <a:blip r:embed="rId2" cstate="print"/>
          <a:srcRect l="30833" t="14444" r="25000" b="22223"/>
          <a:stretch>
            <a:fillRect/>
          </a:stretch>
        </p:blipFill>
        <p:spPr>
          <a:xfrm>
            <a:off x="4343400" y="2057400"/>
            <a:ext cx="3330074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331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Где расположена Республика Коми?</vt:lpstr>
      <vt:lpstr>               Герб Республики Коми ?</vt:lpstr>
      <vt:lpstr>Флаг Республики Коми?</vt:lpstr>
      <vt:lpstr>Что символизирует зелёный цвет флага?</vt:lpstr>
      <vt:lpstr>Самая длинная река в Республике Коми?</vt:lpstr>
      <vt:lpstr>Какие деревья растут в лесах нашей республики?</vt:lpstr>
      <vt:lpstr>Сколько городов в Республике Коми? </vt:lpstr>
      <vt:lpstr>В каком году Сыктывкар стал городом?</vt:lpstr>
      <vt:lpstr>Современный герб  Сыктывкара?</vt:lpstr>
      <vt:lpstr>Старое название Сыктывкара?</vt:lpstr>
      <vt:lpstr>Чьим указом погост Усть-Сысольск преобразован  в город?</vt:lpstr>
      <vt:lpstr>Узнай сооружения города</vt:lpstr>
      <vt:lpstr>Слайд 15</vt:lpstr>
      <vt:lpstr>Слайд 16</vt:lpstr>
      <vt:lpstr>Узнай сооружение города</vt:lpstr>
      <vt:lpstr>Слайд 18</vt:lpstr>
      <vt:lpstr>Слайд 19</vt:lpstr>
      <vt:lpstr>Аттьӧ!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2013-12-12T14:34:06Z</dcterms:created>
  <dcterms:modified xsi:type="dcterms:W3CDTF">2016-02-25T06:11:03Z</dcterms:modified>
</cp:coreProperties>
</file>