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9" r:id="rId3"/>
    <p:sldId id="257" r:id="rId4"/>
    <p:sldId id="258" r:id="rId5"/>
    <p:sldId id="277" r:id="rId6"/>
    <p:sldId id="260" r:id="rId7"/>
    <p:sldId id="261" r:id="rId8"/>
    <p:sldId id="270" r:id="rId9"/>
    <p:sldId id="271" r:id="rId10"/>
    <p:sldId id="272" r:id="rId11"/>
    <p:sldId id="273" r:id="rId12"/>
    <p:sldId id="262" r:id="rId13"/>
    <p:sldId id="263" r:id="rId14"/>
    <p:sldId id="274" r:id="rId15"/>
    <p:sldId id="275" r:id="rId16"/>
    <p:sldId id="276" r:id="rId17"/>
    <p:sldId id="264" r:id="rId18"/>
    <p:sldId id="265" r:id="rId19"/>
    <p:sldId id="268" r:id="rId20"/>
    <p:sldId id="26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549" autoAdjust="0"/>
  </p:normalViewPr>
  <p:slideViewPr>
    <p:cSldViewPr>
      <p:cViewPr varScale="1">
        <p:scale>
          <a:sx n="64" d="100"/>
          <a:sy n="64" d="100"/>
        </p:scale>
        <p:origin x="8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D4094-0144-44E4-BE9D-F9E64C32AB08}" type="datetimeFigureOut">
              <a:rPr lang="ru-RU" smtClean="0"/>
              <a:pPr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D77B4-973D-4CE1-85E7-636B5FC8E8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pic>
        <p:nvPicPr>
          <p:cNvPr id="5" name="Picture 3" descr="E:\save\Desktop\181425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44" y="3429000"/>
            <a:ext cx="1714512" cy="2714643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6" name="Прямоугольник 5"/>
          <p:cNvSpPr/>
          <p:nvPr/>
        </p:nvSpPr>
        <p:spPr>
          <a:xfrm>
            <a:off x="1571604" y="567402"/>
            <a:ext cx="60007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Художественно-эстетическая деятельность дошкольников в соответствии с ФГОС по программе</a:t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«От рождения до школы»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485973"/>
            <a:ext cx="879714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Старшая группа (от 5 до 6 лет)</a:t>
            </a:r>
            <a:endParaRPr lang="ru-RU" dirty="0"/>
          </a:p>
          <a:p>
            <a:r>
              <a:rPr lang="ru-RU" dirty="0"/>
              <a:t>Продолжать формировать интерес к живописи, народному искусству, музыке, литературе.</a:t>
            </a:r>
          </a:p>
          <a:p>
            <a:r>
              <a:rPr lang="ru-RU" dirty="0"/>
              <a:t>Развивать эстетические чувства, эмоции, эстетический вкус, эстетическое восприятие произведений искусства, формировать умение выделять их выразительные средства. Учить соотносить художественный образ и средства выразительности, характеризующие его в разных видах искусства, подбирать материал и пособия для самостоятельной художественной деятельности.</a:t>
            </a:r>
          </a:p>
          <a:p>
            <a:r>
              <a:rPr lang="ru-RU" dirty="0"/>
              <a:t>Формировать умение выделять, называть, группировать произведе­ния по видам искусства: изобразительное искусство</a:t>
            </a:r>
            <a:r>
              <a:rPr lang="ru-RU" dirty="0" smtClean="0"/>
              <a:t>, архитектура</a:t>
            </a:r>
            <a:r>
              <a:rPr lang="ru-RU" dirty="0"/>
              <a:t>.</a:t>
            </a:r>
          </a:p>
          <a:p>
            <a:r>
              <a:rPr lang="ru-RU" dirty="0"/>
              <a:t>Продолжать знакомить с жанрами изобразительного искусства. Формировать умение выделять и использовать в своей изоб­разительной деятельности средства вы­разительности искусства, называть материалы для художественной деятельности.</a:t>
            </a:r>
          </a:p>
          <a:p>
            <a:r>
              <a:rPr lang="ru-RU" dirty="0"/>
              <a:t>Познакомить с произведениями живописи </a:t>
            </a:r>
            <a:r>
              <a:rPr lang="ru-RU" dirty="0" smtClean="0"/>
              <a:t>и </a:t>
            </a:r>
            <a:r>
              <a:rPr lang="ru-RU" dirty="0"/>
              <a:t>изображением родной при­роды в картинах художников. Расширять представления о графике </a:t>
            </a:r>
            <a:r>
              <a:rPr lang="ru-RU" dirty="0" smtClean="0"/>
              <a:t>. </a:t>
            </a:r>
            <a:r>
              <a:rPr lang="ru-RU" dirty="0"/>
              <a:t>Знакомить с творчеством художников-иллюстраторов детских </a:t>
            </a:r>
            <a:r>
              <a:rPr lang="ru-RU" dirty="0" smtClean="0"/>
              <a:t>книг. </a:t>
            </a:r>
            <a:endParaRPr lang="ru-RU" dirty="0"/>
          </a:p>
          <a:p>
            <a:r>
              <a:rPr lang="ru-RU" dirty="0"/>
              <a:t>Продолжать знакомить детей с архитектурой. </a:t>
            </a:r>
            <a:endParaRPr lang="ru-RU" dirty="0" smtClean="0"/>
          </a:p>
          <a:p>
            <a:r>
              <a:rPr lang="ru-RU" dirty="0"/>
              <a:t>Познакомить с понятиями «народное искусство», «виды и жанры народного искусства». Расширять представления детей о народном искусстве и художественных промыслах.</a:t>
            </a:r>
          </a:p>
          <a:p>
            <a:r>
              <a:rPr lang="ru-RU" dirty="0"/>
              <a:t>Формировать у детей бережное отношение к произведениям искусства.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150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7585" y="723860"/>
            <a:ext cx="748883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Подготовительная к школе группа (от 6 до 7 лет)</a:t>
            </a:r>
            <a:endParaRPr lang="ru-RU" dirty="0"/>
          </a:p>
          <a:p>
            <a:r>
              <a:rPr lang="ru-RU" dirty="0"/>
              <a:t>Развивать эстетическое восприятие, чувство ритма, художественный вкус, эстетическое отношение к окружающему, к искусству и художественной деятельности.</a:t>
            </a:r>
          </a:p>
          <a:p>
            <a:r>
              <a:rPr lang="ru-RU" dirty="0"/>
              <a:t>Формировать интерес к классическому и народному </a:t>
            </a:r>
            <a:r>
              <a:rPr lang="ru-RU" dirty="0" smtClean="0"/>
              <a:t>искусству.</a:t>
            </a:r>
            <a:endParaRPr lang="ru-RU" dirty="0"/>
          </a:p>
          <a:p>
            <a:r>
              <a:rPr lang="ru-RU" dirty="0"/>
              <a:t>Формировать основы художественной культуры. Развивать интерес к искусству. Закреплять знания об искусстве как виде творческой деятель­ности людей, о видах </a:t>
            </a:r>
            <a:r>
              <a:rPr lang="ru-RU" dirty="0" smtClean="0"/>
              <a:t>искусства.</a:t>
            </a:r>
            <a:endParaRPr lang="ru-RU" dirty="0"/>
          </a:p>
          <a:p>
            <a:r>
              <a:rPr lang="ru-RU" dirty="0"/>
              <a:t>Расширять знания детей об изобразительном искусстве, разви­вать художественное восприятие произведений изобразительного ис­кусства. Продолжать знакомить детей с произведениями </a:t>
            </a:r>
            <a:r>
              <a:rPr lang="ru-RU" dirty="0" smtClean="0"/>
              <a:t>живописи.</a:t>
            </a:r>
            <a:endParaRPr lang="ru-RU" dirty="0"/>
          </a:p>
          <a:p>
            <a:r>
              <a:rPr lang="ru-RU" dirty="0"/>
              <a:t>Обогащать представления о скульптуре малых форм, выделяя об­разные средства выразительности (форму, пропорции, цвет, характерные детали, позы, движения и др.).</a:t>
            </a:r>
          </a:p>
          <a:p>
            <a:r>
              <a:rPr lang="ru-RU" dirty="0"/>
              <a:t>Расширять представления о художниках – иллюстраторах детской </a:t>
            </a:r>
            <a:r>
              <a:rPr lang="ru-RU" dirty="0" smtClean="0"/>
              <a:t>книги.</a:t>
            </a:r>
            <a:endParaRPr lang="ru-RU" dirty="0"/>
          </a:p>
          <a:p>
            <a:r>
              <a:rPr lang="ru-RU" dirty="0"/>
              <a:t>Продолжать знакомить с народным декоративно-прикладным искусством (гжельская, хохломская, </a:t>
            </a:r>
            <a:r>
              <a:rPr lang="ru-RU" dirty="0" err="1"/>
              <a:t>жостовская</a:t>
            </a:r>
            <a:r>
              <a:rPr lang="ru-RU" dirty="0"/>
              <a:t>, мезенская роспись), с керамическими изделиями, народными игрушками.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925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00166" y="214290"/>
            <a:ext cx="628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Изобразительная деятельность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2895" y="1080024"/>
            <a:ext cx="828290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Развитие интереса к различным видам изобразительной деятельности; </a:t>
            </a:r>
          </a:p>
          <a:p>
            <a:r>
              <a:rPr lang="ru-RU" dirty="0" smtClean="0"/>
              <a:t>Совершенствование умений в рисовании, лепке, аппликации, прикладном </a:t>
            </a:r>
          </a:p>
          <a:p>
            <a:r>
              <a:rPr lang="ru-RU" dirty="0"/>
              <a:t>т</a:t>
            </a:r>
            <a:r>
              <a:rPr lang="ru-RU" dirty="0" smtClean="0"/>
              <a:t>ворчестве.</a:t>
            </a:r>
          </a:p>
          <a:p>
            <a:r>
              <a:rPr lang="ru-RU" dirty="0" smtClean="0"/>
              <a:t>Воспитание эмоциональной отзывчивости при восприятии произведений </a:t>
            </a:r>
          </a:p>
          <a:p>
            <a:r>
              <a:rPr lang="ru-RU" dirty="0" smtClean="0"/>
              <a:t>изобразительного искусства. </a:t>
            </a:r>
          </a:p>
          <a:p>
            <a:r>
              <a:rPr lang="ru-RU" dirty="0" smtClean="0"/>
              <a:t>Воспитание желания и умения взаимодействовать со сверстниками при создании</a:t>
            </a:r>
          </a:p>
          <a:p>
            <a:r>
              <a:rPr lang="ru-RU" dirty="0"/>
              <a:t>к</a:t>
            </a:r>
            <a:r>
              <a:rPr lang="ru-RU" dirty="0" smtClean="0"/>
              <a:t>оллективных работ.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5800" y="1295776"/>
            <a:ext cx="81369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Младшая группа (от 3 до 4 лет)</a:t>
            </a:r>
            <a:endParaRPr lang="ru-RU" dirty="0"/>
          </a:p>
          <a:p>
            <a:r>
              <a:rPr lang="ru-RU" dirty="0"/>
              <a:t>Развивать эстетическое восприятие; обращать внимание детей на кра­соту окружающих </a:t>
            </a:r>
            <a:r>
              <a:rPr lang="ru-RU" dirty="0" smtClean="0"/>
              <a:t>предметов, </a:t>
            </a:r>
            <a:r>
              <a:rPr lang="ru-RU" dirty="0"/>
              <a:t>объектов </a:t>
            </a:r>
            <a:r>
              <a:rPr lang="ru-RU" dirty="0" smtClean="0"/>
              <a:t>природы, </a:t>
            </a:r>
            <a:r>
              <a:rPr lang="ru-RU" dirty="0"/>
              <a:t>вызывать чувство радости.</a:t>
            </a:r>
          </a:p>
          <a:p>
            <a:r>
              <a:rPr lang="ru-RU" dirty="0"/>
              <a:t>Формировать интерес к занятиям изобразительной деятельностью. Учить в рисовании изображать простые предметы и явления, передавая их образную выразительность.</a:t>
            </a:r>
          </a:p>
          <a:p>
            <a:r>
              <a:rPr lang="ru-RU" dirty="0" smtClean="0"/>
              <a:t>Вызывать </a:t>
            </a:r>
            <a:r>
              <a:rPr lang="ru-RU" dirty="0"/>
              <a:t>положительный эмоциональный отклик на красоту приро­ды, произведения </a:t>
            </a:r>
            <a:r>
              <a:rPr lang="ru-RU" dirty="0" smtClean="0"/>
              <a:t>искусства.</a:t>
            </a:r>
            <a:endParaRPr lang="ru-RU" dirty="0"/>
          </a:p>
          <a:p>
            <a:r>
              <a:rPr lang="ru-RU" dirty="0"/>
              <a:t>Учить создавать как индивидуальные, так и коллективные компози­ции в рисунках.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1" y="813683"/>
            <a:ext cx="80032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Средняя группа (от 4 до 5 лет)</a:t>
            </a:r>
            <a:endParaRPr lang="ru-RU" dirty="0"/>
          </a:p>
          <a:p>
            <a:r>
              <a:rPr lang="ru-RU" dirty="0"/>
              <a:t>Продолжать развивать интерес детей к изобразительной деятельности. Вызывать положительный эмоциональный отклик на предложение рисо­вать.</a:t>
            </a:r>
          </a:p>
          <a:p>
            <a:r>
              <a:rPr lang="ru-RU" dirty="0"/>
              <a:t>Продолжать развивать эстетическое восприятие, образные представ­ления, воображение, эстетические чувства, художественно-творческие способности.</a:t>
            </a:r>
          </a:p>
          <a:p>
            <a:r>
              <a:rPr lang="ru-RU" dirty="0"/>
              <a:t>Продолжать формировать умение рассматривать и обследовать пред­меты, в том числе с помощью рук.</a:t>
            </a:r>
          </a:p>
          <a:p>
            <a:r>
              <a:rPr lang="ru-RU" dirty="0"/>
              <a:t>Обогащать представления детей об изобразительном искусстве (иллюстрации к произведениям детской литературы, репродукции произведе­ний живописи, народное декоративное искусство, скульптура малых форм и др.) как основе развития творчества. Учить детей выделять и использо­вать средства выразительности в рисовании.</a:t>
            </a:r>
          </a:p>
          <a:p>
            <a:r>
              <a:rPr lang="ru-RU" dirty="0"/>
              <a:t>Продолжать формировать умение создавать коллективные произведе­ния в рисовании.</a:t>
            </a:r>
          </a:p>
          <a:p>
            <a:r>
              <a:rPr lang="ru-RU" dirty="0"/>
              <a:t>Закреплять умение сохранять правильную позу при рисовании: не горбиться, не наклоняться низко над столом, к мольберту; сидеть свободно, не напрягаясь. Приучать детей быть аккуратными: сохранять свое рабочее место в порядке, по окончании работы убирать все со стола.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8968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302813"/>
            <a:ext cx="8229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Старшая группа (от 5 до 6 лет)</a:t>
            </a:r>
            <a:endParaRPr lang="ru-RU" dirty="0"/>
          </a:p>
          <a:p>
            <a:r>
              <a:rPr lang="ru-RU" dirty="0"/>
              <a:t>Продолжать развивать интерес детей к изобразительной деятельности. Обогащать сенсорный опыт, развивая органы восприятия: зрение, слух, обоняние, осязание, вкус; закреплять знания об основных формах предме­тов и объектов природы.</a:t>
            </a:r>
          </a:p>
          <a:p>
            <a:r>
              <a:rPr lang="ru-RU" dirty="0"/>
              <a:t>Развивать эстетическое восприятие, учить созерцать красоту окружающего </a:t>
            </a:r>
            <a:r>
              <a:rPr lang="ru-RU" dirty="0" smtClean="0"/>
              <a:t>мира. Учить передавать </a:t>
            </a:r>
            <a:r>
              <a:rPr lang="ru-RU" dirty="0"/>
              <a:t>в изображении не только основные свойства предметов (форма, величина, цвет), но и характерные детали, соотношение предме­тов и их частей по величине, высоте, расположению относительно друг друга.</a:t>
            </a:r>
          </a:p>
          <a:p>
            <a:r>
              <a:rPr lang="ru-RU" dirty="0"/>
              <a:t>Развивать способность наблюдать, всматриваться (вслушиваться) в явления и объекты природы, замечать </a:t>
            </a:r>
            <a:r>
              <a:rPr lang="ru-RU" dirty="0" smtClean="0"/>
              <a:t>их.</a:t>
            </a:r>
            <a:endParaRPr lang="ru-RU" dirty="0"/>
          </a:p>
          <a:p>
            <a:r>
              <a:rPr lang="ru-RU" dirty="0"/>
              <a:t>Учить передавать в изображении основные свойства предметов (фор­ма, величина, цвет), характерные детали, соотношение предметов и их час­тей по величине, высоте, расположению относительно друг друга.</a:t>
            </a:r>
          </a:p>
          <a:p>
            <a:r>
              <a:rPr lang="ru-RU" dirty="0"/>
              <a:t>Развивать способность наблюдать явления природы, замечать их динамику, форму и цвет медленно плывущих облаков.</a:t>
            </a:r>
          </a:p>
          <a:p>
            <a:r>
              <a:rPr lang="ru-RU" dirty="0"/>
              <a:t>Совершенствовать изобразительные навыки и умения, формировать художественно-творческие способности.</a:t>
            </a:r>
          </a:p>
          <a:p>
            <a:r>
              <a:rPr lang="ru-RU" dirty="0"/>
              <a:t>Развивать чувство формы, цвета, пропорций.</a:t>
            </a:r>
          </a:p>
          <a:p>
            <a:r>
              <a:rPr lang="ru-RU" dirty="0"/>
              <a:t>Продолжать знакомить с народным декоративно-прикладным </a:t>
            </a:r>
            <a:r>
              <a:rPr lang="ru-RU" dirty="0" smtClean="0"/>
              <a:t>искусст­вом.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2667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476672"/>
            <a:ext cx="79208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Подготовительная к школе группа (от 6 до 7 лет)</a:t>
            </a:r>
            <a:endParaRPr lang="ru-RU" dirty="0"/>
          </a:p>
          <a:p>
            <a:r>
              <a:rPr lang="ru-RU" dirty="0"/>
              <a:t>Формировать у детей устойчивый интерес к изобразительной деятельности. Обогащать сенсорный опыт, включать в процесс ознакомления с предметами движения рук по предмету.</a:t>
            </a:r>
          </a:p>
          <a:p>
            <a:r>
              <a:rPr lang="ru-RU" dirty="0"/>
              <a:t>Продолжать развивать образное эстетическое восприятие, образные представления, формировать эстетические суждения; учить </a:t>
            </a:r>
            <a:r>
              <a:rPr lang="ru-RU" dirty="0" err="1"/>
              <a:t>аргуменированно</a:t>
            </a:r>
            <a:r>
              <a:rPr lang="ru-RU" dirty="0"/>
              <a:t> и развернуто оценивать изображения, созданные как самим ребенком, так и его сверстниками, обращая внимание на обязательность доброжелательного и уважительного отношения к работам товарищей.</a:t>
            </a:r>
          </a:p>
          <a:p>
            <a:r>
              <a:rPr lang="ru-RU" dirty="0"/>
              <a:t>Формировать эстетическое отношение к предметам и явлениям окружающего мира, произведениям искусства, к художественно-творческой деятельности.</a:t>
            </a:r>
          </a:p>
          <a:p>
            <a:r>
              <a:rPr lang="ru-RU" dirty="0"/>
              <a:t>Воспитывать самостоятельность; учить активно и творчески приме­нять ранее усвоенные способы изображения в рисовании, лепке и аппли­кации, используя выразительные средства.</a:t>
            </a:r>
          </a:p>
          <a:p>
            <a:r>
              <a:rPr lang="ru-RU" dirty="0"/>
              <a:t>Продолжать учить детей рисовать с натуры; развивать аналитичес­кие способности, умение сравнивать предметы между собой, выделять особенности каждого предмета; совершенствовать умение изображать предметы, передавая их форму, величину, строение, пропорции, цвет, композицию.</a:t>
            </a:r>
          </a:p>
          <a:p>
            <a:r>
              <a:rPr lang="ru-RU" dirty="0"/>
              <a:t>Продолжать развивать коллективное творчество. </a:t>
            </a:r>
          </a:p>
        </p:txBody>
      </p:sp>
    </p:spTree>
    <p:extLst>
      <p:ext uri="{BB962C8B-B14F-4D97-AF65-F5344CB8AC3E}">
        <p14:creationId xmlns:p14="http://schemas.microsoft.com/office/powerpoint/2010/main" val="2321823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1538" y="428605"/>
            <a:ext cx="71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Конструктивно-модельная деятельность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000108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процессе игры с настольным и напольным строительным материалом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знакомить детей с деталями (кубик, кирпичик, трехгранная призма, пластина, цилиндр)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Учить детей сооружать элементарные постройки по образцу, поддерживать желание строить что-то самостоятельно.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Способствовать пониманию пространственных соотношений.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Учить пользоваться дополнительными сюжетными игрушками, со-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размерными масштабам построек (маленькие машинки для маленьких гаражей и т. п.).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Знакомить детей с простейшими пластмассовыми конструкторами.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Учить совместно с взрослым конструировать башенки, домики, машины.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Поддерживать желание детей строить самостоятельно.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летнее время способствовать строительным играм с использованием</a:t>
            </a:r>
          </a:p>
          <a:p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природного материала (песок, вода, желуди, камешки и т. п.).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14480" y="500042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Музыкальная  деятельность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142984"/>
            <a:ext cx="8072494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Воспитывать интерес к музыке, желание слушать музыку, подпевать, выполнять простейшие танцевальные движения.</a:t>
            </a:r>
          </a:p>
          <a:p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Слушание.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Учить детей внимательно слушать спокойные и бодрые песни, музыкальные пьесы разного характера, понимать, о чем (о ком) поется, и эмоционально реагировать на содержание.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Учить различать звуки по высоте (высокое и низкое звучание колокольчика, фортепьяно, металлофона).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214546" y="500042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Музыкальная  деятельность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09133" y="1247457"/>
            <a:ext cx="80010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Вызывать активность детей при подпевании и пении. Развивать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умение подпевать фразы в песне (совместно с воспитателем). Постепенно приучать к сольному пению.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Музыкально-ритмические движения.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эмоциональность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образность восприятия музыки через движения. Формировать способность воспринимать и воспроизводить движения, показываемые взрослым (хлопать, притопывать ногой,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полуприседать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совершать повороты кистей рук и т. д.).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Учить детей начинать движение с началом музыки и заканчивать с ее окончанием; передавать образы (птичка летает, зайка прыгает). Совершенствовать умение ходить и бегать (на носках, тихо; высоко и низко поднимая ноги; прямым галопом),выполнять плясовые движения в кругу, врассыпную, , менять движения с изменением характера музыки или содержания песни.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115616" y="476672"/>
            <a:ext cx="70866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/>
              <a:t>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достижения целей </a:t>
            </a:r>
            <a:r>
              <a:rPr lang="ru-RU" sz="2000" b="1" i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</a:p>
          <a:p>
            <a:r>
              <a:rPr lang="ru-RU" sz="2000" b="1" i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первостепенное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имеют: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Текст 2"/>
          <p:cNvSpPr txBox="1">
            <a:spLocks/>
          </p:cNvSpPr>
          <p:nvPr/>
        </p:nvSpPr>
        <p:spPr>
          <a:xfrm>
            <a:off x="395536" y="1124744"/>
            <a:ext cx="8310736" cy="5328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altLang="ru-RU" sz="1600" b="1" dirty="0" smtClean="0">
                <a:latin typeface="Arial" charset="0"/>
              </a:rPr>
              <a:t>• </a:t>
            </a:r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забота о здоровье, эмоциональном благополучии и своевременном всестороннем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развитии каждого ребенка;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создание в группах атмосферы гуманного и доброжелательного отношения ко всем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воспитанникам.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максимальное использование разнообразных видов детской деятельности, их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интеграция.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творческая организация (креативность) 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Times New Roman" pitchFamily="18" charset="0"/>
              </a:rPr>
              <a:t>воспитательно</a:t>
            </a:r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-образовательного процесса;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вариативность использования образовательного материала, позволяющая развивать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творчество в соответствии с интересами и наклонностями каждого ребенка;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уважительное отношение к результатам детского творчества;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единство подходов к воспитанию детей в условиях дошкольного образовательного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учреждения и семьи;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• соблюдение в работе детского сада и начальной школы преемственности,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исключающей умственные и физические перегрузки в содержании образования детей</a:t>
            </a:r>
          </a:p>
          <a:p>
            <a:pPr algn="l"/>
            <a:r>
              <a:rPr lang="ru-RU" altLang="ru-RU" sz="1600" b="1" dirty="0" smtClean="0">
                <a:solidFill>
                  <a:srgbClr val="002060"/>
                </a:solidFill>
                <a:latin typeface="Times New Roman" pitchFamily="18" charset="0"/>
              </a:rPr>
              <a:t>дошкольного возраста, обеспечивая отсутствие давления предметного обучения.</a:t>
            </a:r>
          </a:p>
          <a:p>
            <a:pPr algn="l"/>
            <a:r>
              <a:rPr lang="ru-RU" altLang="ru-RU" sz="1600" b="1" i="1" dirty="0" smtClean="0">
                <a:solidFill>
                  <a:srgbClr val="002060"/>
                </a:solidFill>
                <a:latin typeface="Times New Roman" pitchFamily="18" charset="0"/>
              </a:rPr>
              <a:t>Решение обозначенных в Программе целей и задач воспитания возможно только при</a:t>
            </a:r>
          </a:p>
          <a:p>
            <a:pPr algn="l"/>
            <a:r>
              <a:rPr lang="ru-RU" altLang="ru-RU" sz="1600" b="1" i="1" dirty="0" smtClean="0">
                <a:solidFill>
                  <a:srgbClr val="002060"/>
                </a:solidFill>
                <a:latin typeface="Times New Roman" pitchFamily="18" charset="0"/>
              </a:rPr>
              <a:t>целенаправленном влиянии педагога на ребенка с первых дней его пребывания в дошкольном образовательном учреждении.</a:t>
            </a:r>
            <a:endParaRPr lang="ru-RU" altLang="ru-RU" sz="1600" b="1" i="1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7744" y="2020669"/>
            <a:ext cx="56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Consuela" panose="02000400000000000000" pitchFamily="2" charset="0"/>
              </a:rPr>
              <a:t>Спасибо за внимание!</a:t>
            </a:r>
            <a:endParaRPr lang="ru-RU" sz="3600" dirty="0">
              <a:solidFill>
                <a:srgbClr val="C00000"/>
              </a:solidFill>
              <a:latin typeface="Consuela" panose="020004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Содержимое 2"/>
          <p:cNvSpPr txBox="1">
            <a:spLocks/>
          </p:cNvSpPr>
          <p:nvPr/>
        </p:nvSpPr>
        <p:spPr>
          <a:xfrm>
            <a:off x="1212804" y="1457298"/>
            <a:ext cx="7559675" cy="4859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1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1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1" i="1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3200" b="1" i="1" u="none" strike="noStrike" kern="120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ookman Old Style" pitchFamily="18" charset="0"/>
              <a:ea typeface="+mn-ea"/>
              <a:cs typeface="+mn-cs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358117" y="1186439"/>
            <a:ext cx="6572250" cy="100013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i="1" dirty="0">
                <a:solidFill>
                  <a:schemeClr val="bg1"/>
                </a:solidFill>
                <a:latin typeface="Bookman Old Style" pitchFamily="18" charset="0"/>
              </a:rPr>
              <a:t>Художественно-эстетическое развитие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385890" y="2444160"/>
            <a:ext cx="3214710" cy="64294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2"/>
                </a:solidFill>
              </a:rPr>
              <a:t>Музыка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896104" y="2444160"/>
            <a:ext cx="3000396" cy="64294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2"/>
                </a:solidFill>
              </a:rPr>
              <a:t>Художественное творчество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571604" y="428604"/>
            <a:ext cx="628654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85786" y="428604"/>
            <a:ext cx="74295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Реализация художественно-эстетического направления развития детей дошкольного возраста в ФГОС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142984"/>
            <a:ext cx="785818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Художественно-эстетическое развитие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предполагает: 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1600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Развитие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предпосылок ценностно-смыслового восприятия и понимания произведений искусства (словесного, музыкального, изобразительного), мира природы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Становление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эстетического отношения к окружающему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миру;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Формирование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элементарных представлений о видах искусства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Восприятие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музыки, художественной литературы, фольклора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Стимулирование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сопереживания персонажам художественных произведений; </a:t>
            </a:r>
            <a:endParaRPr lang="ru-RU" sz="16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Реализацию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самостоятельной творческой деятельности детей (изобразительной, конструктивно-модельной, музыкальной и др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.).</a:t>
            </a:r>
          </a:p>
          <a:p>
            <a:pPr>
              <a:buFont typeface="Wingdings" pitchFamily="2" charset="2"/>
              <a:buChar char="§"/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endParaRPr lang="ru-RU" sz="2000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000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000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buFont typeface="Wingdings" pitchFamily="2" charset="2"/>
              <a:buChar char="§"/>
              <a:defRPr/>
            </a:pPr>
            <a:endParaRPr lang="ru-RU" sz="20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59557" y="954921"/>
            <a:ext cx="3470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цели и задачи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1" y="1792406"/>
            <a:ext cx="80032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Формирование интереса к эстетической стороне окружающей действительности, эстетического отношения к предметам и явлениям окружающего мира, произведениям искусства; воспитание интереса  к художественно-творческой деятельности.</a:t>
            </a:r>
          </a:p>
          <a:p>
            <a:r>
              <a:rPr lang="ru-RU" dirty="0" smtClean="0"/>
              <a:t>Развитие эстетических чувств детей, художественного восприятия, образных представлений, воображения, художественно- творческих способностей.</a:t>
            </a:r>
          </a:p>
          <a:p>
            <a:r>
              <a:rPr lang="ru-RU" dirty="0" smtClean="0"/>
              <a:t>Развитие детского художественного творчества, интереса к самостоятельной творческой деятельности ( изобразительной, конструктивно-модельной, музыкальной и </a:t>
            </a:r>
            <a:r>
              <a:rPr lang="ru-RU" dirty="0" err="1" smtClean="0"/>
              <a:t>т.д</a:t>
            </a:r>
            <a:r>
              <a:rPr lang="ru-RU" dirty="0" smtClean="0"/>
              <a:t>); удовлетворение потребности детей в самовыражении.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628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1472" y="1428736"/>
            <a:ext cx="79296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ctr"/>
            <a:r>
              <a:rPr lang="ru-RU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художественно-эстетической деятельности относится: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928802"/>
            <a:ext cx="6286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Приобщение к искусству</a:t>
            </a:r>
          </a:p>
          <a:p>
            <a:pPr indent="358775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Изобразительная деятельность</a:t>
            </a:r>
          </a:p>
          <a:p>
            <a:pPr indent="358775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Конструктивно-модельная деятельность</a:t>
            </a:r>
          </a:p>
          <a:p>
            <a:pPr indent="358775">
              <a:buFont typeface="Wingdings" pitchFamily="2" charset="2"/>
              <a:buChar char="v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Музыкальная  деятельность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035449" flipV="1">
            <a:off x="7000892" y="2071677"/>
            <a:ext cx="656002" cy="57150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14414" y="571480"/>
            <a:ext cx="542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Приобщение к искусству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166843"/>
            <a:ext cx="78867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эмоциональной восприимчивости, эмоционального отклика на литературные и музыкальные произведения, красоту окружающего мира, произведения искусства. Приобщение детей к народному и профессиональному искусству(словесному, музыкальному, изобразительному,</a:t>
            </a:r>
          </a:p>
          <a:p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еатральному, архитектуре) через ознакомление с лучшими образцами отечественного и мирового искусства; воспитание умения понимать содержание произведений искусства.</a:t>
            </a:r>
          </a:p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элементарных представлений о видах и жанрах искусства, средствах выразительности в различных видах искусства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http://newsoftek.at.ua/34372581_1225139573_butterfly_200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16858">
            <a:off x="542724" y="412145"/>
            <a:ext cx="664512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9572" y="597456"/>
            <a:ext cx="770485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Младшая </a:t>
            </a:r>
            <a:r>
              <a:rPr lang="ru-RU" sz="1600" b="1" dirty="0"/>
              <a:t>группа (от 3 до 4 лет)</a:t>
            </a:r>
            <a:endParaRPr lang="ru-RU" sz="1600" dirty="0"/>
          </a:p>
          <a:p>
            <a:r>
              <a:rPr lang="ru-RU" sz="1600" dirty="0"/>
              <a:t>Развивать эстетические чувства детей, художественное восприятие, содействовать возникновению положительного эмоционального откли­ка на литературные и музыкальные произведения, красоту окружаю­щего мира, произведения народного и профессионального искусства (книжные иллюстрации, изделия народных промыслов, предметы </a:t>
            </a:r>
            <a:r>
              <a:rPr lang="ru-RU" sz="1600" dirty="0" err="1"/>
              <a:t>быта,одежда</a:t>
            </a:r>
            <a:r>
              <a:rPr lang="ru-RU" sz="1600" dirty="0"/>
              <a:t>).</a:t>
            </a:r>
          </a:p>
          <a:p>
            <a:r>
              <a:rPr lang="ru-RU" sz="1600" dirty="0"/>
              <a:t>Подводить детей к восприятию произведений искусства. Знакомить с элементарными средствами выразительности в разных видах искусства (цвет, форма, движение, жесты, звук), подводить к различению видов искусства через художественный образ.</a:t>
            </a:r>
          </a:p>
          <a:p>
            <a:r>
              <a:rPr lang="ru-RU" sz="1600" dirty="0"/>
              <a:t>Готовить детей к посещению выставки детских работ.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953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Безымянный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98028" y="692696"/>
            <a:ext cx="76887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Средняя группа (от 4 до 5 лет)</a:t>
            </a:r>
            <a:endParaRPr lang="ru-RU" dirty="0"/>
          </a:p>
          <a:p>
            <a:r>
              <a:rPr lang="ru-RU" dirty="0"/>
              <a:t>Приобщать детей к восприятию искусства, развивать интерес к нему. Поощрять выражение эстетических чувств, проявление эмоций при рассматривании предметов народного и декоративно-прикладного искусст­ва, прослушивании музыкальных произведений.</a:t>
            </a:r>
          </a:p>
          <a:p>
            <a:r>
              <a:rPr lang="ru-RU" dirty="0"/>
              <a:t>Познакомить детей с профессией художника.</a:t>
            </a:r>
          </a:p>
          <a:p>
            <a:r>
              <a:rPr lang="ru-RU" dirty="0"/>
              <a:t>Побуждать узнавать и называть предметы и явления природы, окружающей действительности в художественных </a:t>
            </a:r>
            <a:r>
              <a:rPr lang="ru-RU" dirty="0" smtClean="0"/>
              <a:t>образах</a:t>
            </a:r>
            <a:endParaRPr lang="ru-RU" dirty="0"/>
          </a:p>
          <a:p>
            <a:r>
              <a:rPr lang="ru-RU" dirty="0"/>
              <a:t>Учить различать жанры и виды искусства: картина (репродукция), скульптура (изобразительное искусство), здание и </a:t>
            </a:r>
            <a:r>
              <a:rPr lang="ru-RU" dirty="0" err="1"/>
              <a:t>соооружение</a:t>
            </a:r>
            <a:r>
              <a:rPr lang="ru-RU" dirty="0"/>
              <a:t> (архитектура).</a:t>
            </a:r>
          </a:p>
          <a:p>
            <a:r>
              <a:rPr lang="ru-RU" dirty="0"/>
              <a:t>Учить выделять и называть основные средства выразительности (цвет, форма, величина, ритм, движение, жест, звук) и создавать свои художественные образы в изобразительной деятельности.</a:t>
            </a:r>
          </a:p>
          <a:p>
            <a:r>
              <a:rPr lang="ru-RU" dirty="0"/>
              <a:t>Познакомить детей с архитектурой. Формировать представления о том, что дома, в которых они живут (детский сад, школа, другие здания), – это архитектурные сооружения; дома бывают разные по форме, высоте, длине, с разными окнами, с разным количеством этажей, подъездов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6679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832</Words>
  <Application>Microsoft Office PowerPoint</Application>
  <PresentationFormat>Экран (4:3)</PresentationFormat>
  <Paragraphs>141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Bookman Old Style</vt:lpstr>
      <vt:lpstr>Calibri</vt:lpstr>
      <vt:lpstr>Consuela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AMA</dc:creator>
  <cp:lastModifiedBy>Windows User</cp:lastModifiedBy>
  <cp:revision>138</cp:revision>
  <dcterms:created xsi:type="dcterms:W3CDTF">2014-12-16T11:55:54Z</dcterms:created>
  <dcterms:modified xsi:type="dcterms:W3CDTF">2016-03-15T13:53:21Z</dcterms:modified>
</cp:coreProperties>
</file>